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66" r:id="rId5"/>
    <p:sldId id="268" r:id="rId6"/>
    <p:sldId id="273" r:id="rId7"/>
    <p:sldId id="267" r:id="rId8"/>
    <p:sldId id="269" r:id="rId9"/>
    <p:sldId id="270" r:id="rId10"/>
    <p:sldId id="271" r:id="rId11"/>
    <p:sldId id="272" r:id="rId12"/>
    <p:sldId id="262" r:id="rId13"/>
    <p:sldId id="259" r:id="rId14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5" autoAdjust="0"/>
    <p:restoredTop sz="94709" autoAdjust="0"/>
  </p:normalViewPr>
  <p:slideViewPr>
    <p:cSldViewPr snapToGrid="0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5016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b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00_Kent_and_Anniversary_rgb_H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96" y="254451"/>
            <a:ext cx="1707008" cy="64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  <p:pic>
        <p:nvPicPr>
          <p:cNvPr id="10" name="Picture 9" descr="00_Kent_and_Anniversary_White_Gold_spot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90" y="5394424"/>
            <a:ext cx="2699020" cy="9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How to use the new Kent PowerPoint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How to use the new Kent PowerPoint template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How to use the new Kent PowerPoint template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View, Master, Slide Master to change this text to the title of your presentation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View, Master, Slide Master to change this text to the 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536" y="6524625"/>
            <a:ext cx="6840289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/>
            </a:lvl1pPr>
          </a:lstStyle>
          <a:p>
            <a:r>
              <a:rPr lang="en-GB" dirty="0" smtClean="0"/>
              <a:t>How to use the new Kent PowerPoint template</a:t>
            </a:r>
            <a:endParaRPr lang="en-GB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lML6SMLMRgAooeL26mW502jCgWikqx_n" TargetMode="External"/><Relationship Id="rId2" Type="http://schemas.openxmlformats.org/officeDocument/2006/relationships/hyperlink" Target="https://moodle.kent.ac.uk/external/course/view.php?id=23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user/UniKentComp/playlis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" b="23920"/>
          <a:stretch/>
        </p:blipFill>
        <p:spPr>
          <a:xfrm>
            <a:off x="-7732" y="2592089"/>
            <a:ext cx="9151732" cy="426591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K-MOOCS</a:t>
            </a:r>
          </a:p>
          <a:p>
            <a:r>
              <a:rPr lang="en-US" sz="1800" dirty="0" smtClean="0"/>
              <a:t>Possibilities and opportunities for online learning at Kent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dirty="0" smtClean="0"/>
              <a:t>Mark O’Connor, UELT</a:t>
            </a:r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Post-MOOC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09725"/>
            <a:ext cx="7764463" cy="4772025"/>
          </a:xfrm>
        </p:spPr>
        <p:txBody>
          <a:bodyPr/>
          <a:lstStyle/>
          <a:p>
            <a:r>
              <a:rPr lang="en-GB" sz="2000" dirty="0" smtClean="0"/>
              <a:t>“</a:t>
            </a:r>
            <a:r>
              <a:rPr lang="en-GB" sz="2000" dirty="0"/>
              <a:t>Professor Simon Thompson did a very good job, with clear explanations. The exercises were well designed in order to show the concepts, and the live-coding was so nice! I really enjoyed this MOOC</a:t>
            </a:r>
            <a:r>
              <a:rPr lang="en-GB" sz="2000" dirty="0" smtClean="0"/>
              <a:t>!”</a:t>
            </a:r>
          </a:p>
          <a:p>
            <a:r>
              <a:rPr lang="en-GB" sz="2000" dirty="0" smtClean="0"/>
              <a:t>“</a:t>
            </a:r>
            <a:r>
              <a:rPr lang="en-GB" sz="2000" dirty="0"/>
              <a:t>For the first time I am not intimidated by </a:t>
            </a:r>
            <a:r>
              <a:rPr lang="en-GB" sz="2000" dirty="0" err="1"/>
              <a:t>Erlang</a:t>
            </a:r>
            <a:r>
              <a:rPr lang="en-GB" sz="2000" dirty="0"/>
              <a:t> and am now eager to learn more. I haven't found a programming course this stimulating or well designed since SICP. Thank you</a:t>
            </a:r>
            <a:r>
              <a:rPr lang="en-GB" sz="2000" dirty="0" smtClean="0"/>
              <a:t>!”</a:t>
            </a:r>
          </a:p>
          <a:p>
            <a:r>
              <a:rPr lang="en-GB" sz="2000" dirty="0" smtClean="0"/>
              <a:t>“</a:t>
            </a:r>
            <a:r>
              <a:rPr lang="en-GB" sz="2000" dirty="0"/>
              <a:t>I thoroughly enjoyed the course! Thanks to everyone involved for putting it together</a:t>
            </a:r>
            <a:r>
              <a:rPr lang="en-GB" sz="2000" dirty="0" smtClean="0"/>
              <a:t>!”</a:t>
            </a:r>
          </a:p>
          <a:p>
            <a:r>
              <a:rPr lang="en-GB" sz="2000" dirty="0" smtClean="0"/>
              <a:t>“</a:t>
            </a:r>
            <a:r>
              <a:rPr lang="en-GB" sz="2000" dirty="0"/>
              <a:t>The course was wonderful, all material, lectures and complementary content is being great. Very good job, congratulations</a:t>
            </a:r>
            <a:r>
              <a:rPr lang="en-GB" sz="2000" dirty="0" smtClean="0"/>
              <a:t>.”</a:t>
            </a:r>
          </a:p>
          <a:p>
            <a:pPr marL="534987" lvl="1" indent="0">
              <a:buNone/>
            </a:pPr>
            <a:endParaRPr lang="en-GB" sz="1600" dirty="0" smtClean="0"/>
          </a:p>
          <a:p>
            <a:pPr marL="534987" lvl="1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0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Post-MOOC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09725"/>
            <a:ext cx="7764463" cy="4772025"/>
          </a:xfrm>
        </p:spPr>
        <p:txBody>
          <a:bodyPr/>
          <a:lstStyle/>
          <a:p>
            <a:r>
              <a:rPr lang="en-GB" sz="2000" dirty="0" smtClean="0"/>
              <a:t>“</a:t>
            </a:r>
            <a:r>
              <a:rPr lang="en-GB" sz="2000" dirty="0"/>
              <a:t>Overall, the MOOC has been a positive and satisfying experience. Before the MOOC, about the only thing I could do in </a:t>
            </a:r>
            <a:r>
              <a:rPr lang="en-GB" sz="2000" dirty="0" err="1"/>
              <a:t>Erlang</a:t>
            </a:r>
            <a:r>
              <a:rPr lang="en-GB" sz="2000" dirty="0"/>
              <a:t> was add numbers. I learnt so much from attending this MOOC. I have such an improved understanding of functional programming in general. My knowledge in </a:t>
            </a:r>
            <a:r>
              <a:rPr lang="en-GB" sz="2000" dirty="0" err="1"/>
              <a:t>Erlang</a:t>
            </a:r>
            <a:r>
              <a:rPr lang="en-GB" sz="2000" dirty="0"/>
              <a:t> has taken a significant jump forwards. </a:t>
            </a:r>
            <a:r>
              <a:rPr lang="en-GB" sz="2000" dirty="0" smtClean="0"/>
              <a:t>A </a:t>
            </a:r>
            <a:r>
              <a:rPr lang="en-GB" sz="2000" dirty="0"/>
              <a:t>big THANKS for making this online course available</a:t>
            </a:r>
            <a:r>
              <a:rPr lang="en-GB" sz="2000" dirty="0" smtClean="0"/>
              <a:t>.”</a:t>
            </a:r>
          </a:p>
          <a:p>
            <a:r>
              <a:rPr lang="en-GB" sz="2000" dirty="0" smtClean="0"/>
              <a:t>“</a:t>
            </a:r>
            <a:r>
              <a:rPr lang="en-GB" sz="2000" dirty="0"/>
              <a:t>Please continue your work. Of course there are many things that could make your MOOC better. The good news are - these things doesn't matter that much. Your product core is build with love and that is what an attendee like me values more then any other aspect.”</a:t>
            </a:r>
          </a:p>
          <a:p>
            <a:pPr marL="534987" lvl="1" indent="0">
              <a:buNone/>
            </a:pP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255713"/>
            <a:ext cx="6985000" cy="4897437"/>
          </a:xfrm>
        </p:spPr>
        <p:txBody>
          <a:bodyPr/>
          <a:lstStyle/>
          <a:p>
            <a:r>
              <a:rPr lang="en-GB" dirty="0" smtClean="0"/>
              <a:t>‘Academic’ – what courses?</a:t>
            </a:r>
          </a:p>
          <a:p>
            <a:pPr lvl="1"/>
            <a:r>
              <a:rPr lang="en-GB" dirty="0" smtClean="0"/>
              <a:t>Identifiably ‘Kent’</a:t>
            </a:r>
          </a:p>
          <a:p>
            <a:pPr lvl="1"/>
            <a:r>
              <a:rPr lang="en-GB" dirty="0" smtClean="0"/>
              <a:t>Clear link to on-campus provision</a:t>
            </a:r>
          </a:p>
          <a:p>
            <a:pPr lvl="1"/>
            <a:r>
              <a:rPr lang="en-GB" dirty="0" smtClean="0"/>
              <a:t>Potential for development as standalone / CPD</a:t>
            </a:r>
          </a:p>
          <a:p>
            <a:r>
              <a:rPr lang="en-GB" dirty="0" smtClean="0"/>
              <a:t>‘Technical’ – what platforms?</a:t>
            </a:r>
          </a:p>
          <a:p>
            <a:pPr lvl="1"/>
            <a:r>
              <a:rPr lang="en-GB" dirty="0" smtClean="0"/>
              <a:t>Moodle + </a:t>
            </a:r>
            <a:r>
              <a:rPr lang="en-GB" dirty="0" err="1" smtClean="0"/>
              <a:t>KentPlayer</a:t>
            </a:r>
            <a:r>
              <a:rPr lang="en-GB" dirty="0" smtClean="0"/>
              <a:t> / Vimeo / YouTube</a:t>
            </a:r>
          </a:p>
          <a:p>
            <a:pPr lvl="1"/>
            <a:r>
              <a:rPr lang="en-GB" dirty="0" err="1" smtClean="0"/>
              <a:t>FutureLearn</a:t>
            </a:r>
            <a:endParaRPr lang="en-GB" dirty="0" smtClean="0"/>
          </a:p>
          <a:p>
            <a:pPr lvl="1"/>
            <a:r>
              <a:rPr lang="en-GB" dirty="0" smtClean="0"/>
              <a:t>Others…?</a:t>
            </a:r>
          </a:p>
          <a:p>
            <a:r>
              <a:rPr lang="en-GB" dirty="0" smtClean="0"/>
              <a:t>Audience – who participates?</a:t>
            </a:r>
          </a:p>
          <a:p>
            <a:r>
              <a:rPr lang="en-GB" dirty="0"/>
              <a:t>What if… not MOOCs?</a:t>
            </a:r>
          </a:p>
          <a:p>
            <a:pPr lvl="1"/>
            <a:r>
              <a:rPr lang="en-GB" dirty="0"/>
              <a:t>Smaller, possibly paid-for, courses (e.g. CPD) on Moodle</a:t>
            </a:r>
          </a:p>
          <a:p>
            <a:pPr lvl="1"/>
            <a:r>
              <a:rPr lang="en-GB" dirty="0"/>
              <a:t>Alternative model for on-campus courses e.g. to incorporate ‘flipped classroom’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K-MOOCs: Project background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Beacon Projects</a:t>
            </a:r>
          </a:p>
          <a:p>
            <a:r>
              <a:rPr lang="en-US" dirty="0" smtClean="0"/>
              <a:t>Why MOOCs?</a:t>
            </a:r>
          </a:p>
          <a:p>
            <a:pPr lvl="1"/>
            <a:r>
              <a:rPr lang="en-US" dirty="0" smtClean="0"/>
              <a:t>Reputation</a:t>
            </a:r>
          </a:p>
          <a:p>
            <a:pPr lvl="1"/>
            <a:r>
              <a:rPr lang="en-US" dirty="0" smtClean="0"/>
              <a:t>Outreach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Enhancing the blend</a:t>
            </a:r>
          </a:p>
          <a:p>
            <a:pPr lvl="1"/>
            <a:r>
              <a:rPr lang="en-US" dirty="0" smtClean="0"/>
              <a:t>Digital literacy</a:t>
            </a:r>
          </a:p>
          <a:p>
            <a:pPr lvl="1"/>
            <a:r>
              <a:rPr lang="en-US" dirty="0" smtClean="0"/>
              <a:t>Income…?</a:t>
            </a:r>
          </a:p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smtClean="0"/>
              <a:t>Desk study &amp; consultancy</a:t>
            </a:r>
          </a:p>
          <a:p>
            <a:pPr lvl="1"/>
            <a:r>
              <a:rPr lang="en-US" dirty="0"/>
              <a:t>Pilot </a:t>
            </a:r>
            <a:r>
              <a:rPr lang="en-US" dirty="0" smtClean="0"/>
              <a:t>MOOC: Functional Programming with </a:t>
            </a:r>
            <a:r>
              <a:rPr lang="en-US" dirty="0" err="1" smtClean="0"/>
              <a:t>Erlang</a:t>
            </a:r>
            <a:endParaRPr lang="en-US" dirty="0"/>
          </a:p>
          <a:p>
            <a:pPr lvl="1"/>
            <a:r>
              <a:rPr lang="en-US" dirty="0" smtClean="0"/>
              <a:t>‘Master Classes’</a:t>
            </a:r>
          </a:p>
          <a:p>
            <a:pPr lvl="1"/>
            <a:r>
              <a:rPr lang="en-US" dirty="0" smtClean="0"/>
              <a:t>Final report &amp; recommendations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Functional Programming with </a:t>
            </a:r>
            <a:r>
              <a:rPr lang="en-GB" dirty="0" err="1" smtClean="0"/>
              <a:t>Erlang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609725"/>
            <a:ext cx="6985000" cy="4772025"/>
          </a:xfrm>
        </p:spPr>
        <p:txBody>
          <a:bodyPr/>
          <a:lstStyle/>
          <a:p>
            <a:r>
              <a:rPr lang="en-GB" dirty="0" smtClean="0"/>
              <a:t>Original plan:</a:t>
            </a:r>
          </a:p>
          <a:p>
            <a:pPr lvl="1"/>
            <a:r>
              <a:rPr lang="en-GB" dirty="0" smtClean="0"/>
              <a:t>Kent undergraduates (either 2</a:t>
            </a:r>
            <a:r>
              <a:rPr lang="en-GB" baseline="30000" dirty="0" smtClean="0"/>
              <a:t>nd</a:t>
            </a:r>
            <a:r>
              <a:rPr lang="en-GB" dirty="0" smtClean="0"/>
              <a:t> years revising, or 1</a:t>
            </a:r>
            <a:r>
              <a:rPr lang="en-GB" baseline="30000" dirty="0" smtClean="0"/>
              <a:t>st</a:t>
            </a:r>
            <a:r>
              <a:rPr lang="en-GB" dirty="0" smtClean="0"/>
              <a:t> years looking ahead)</a:t>
            </a:r>
          </a:p>
          <a:p>
            <a:pPr lvl="1"/>
            <a:r>
              <a:rPr lang="en-GB" dirty="0" smtClean="0"/>
              <a:t>Contacts in </a:t>
            </a:r>
            <a:r>
              <a:rPr lang="en-GB" dirty="0" err="1" smtClean="0"/>
              <a:t>Erlang</a:t>
            </a:r>
            <a:r>
              <a:rPr lang="en-GB" dirty="0" smtClean="0"/>
              <a:t> community</a:t>
            </a:r>
          </a:p>
          <a:p>
            <a:pPr lvl="1"/>
            <a:r>
              <a:rPr lang="en-GB" dirty="0" smtClean="0"/>
              <a:t>~50 participants?</a:t>
            </a:r>
          </a:p>
          <a:p>
            <a:pPr lvl="1"/>
            <a:endParaRPr lang="en-GB" dirty="0"/>
          </a:p>
          <a:p>
            <a:r>
              <a:rPr lang="en-GB" dirty="0" smtClean="0"/>
              <a:t>One tweet later…</a:t>
            </a:r>
          </a:p>
          <a:p>
            <a:pPr lvl="1"/>
            <a:r>
              <a:rPr lang="en-GB" dirty="0" smtClean="0"/>
              <a:t>500 participants – capped</a:t>
            </a:r>
          </a:p>
          <a:p>
            <a:pPr lvl="1"/>
            <a:r>
              <a:rPr lang="en-GB" dirty="0" smtClean="0"/>
              <a:t>&gt; 50 countries</a:t>
            </a:r>
          </a:p>
          <a:p>
            <a:pPr marL="534987" lvl="1" indent="0">
              <a:buNone/>
            </a:pPr>
            <a:endParaRPr lang="en-GB" dirty="0" smtClean="0"/>
          </a:p>
          <a:p>
            <a:r>
              <a:rPr lang="en-GB" dirty="0" smtClean="0"/>
              <a:t>Beacon Projects focus</a:t>
            </a:r>
          </a:p>
          <a:p>
            <a:pPr lvl="1"/>
            <a:r>
              <a:rPr lang="en-GB" b="1" dirty="0" smtClean="0"/>
              <a:t>Public engagement   </a:t>
            </a:r>
            <a:r>
              <a:rPr lang="en-GB" b="1" dirty="0" smtClean="0">
                <a:sym typeface="Wingdings"/>
              </a:rPr>
              <a:t></a:t>
            </a:r>
            <a:endParaRPr lang="en-GB" b="1" dirty="0" smtClean="0"/>
          </a:p>
          <a:p>
            <a:pPr lvl="1"/>
            <a:r>
              <a:rPr lang="en-GB" dirty="0"/>
              <a:t>Kent as the </a:t>
            </a:r>
            <a:r>
              <a:rPr lang="en-GB" b="1" dirty="0"/>
              <a:t>UK’s European </a:t>
            </a:r>
            <a:r>
              <a:rPr lang="en-GB" b="1" dirty="0" smtClean="0"/>
              <a:t>University   </a:t>
            </a:r>
            <a:r>
              <a:rPr lang="en-GB" b="1" dirty="0" smtClean="0">
                <a:sym typeface="Wingdings"/>
              </a:rPr>
              <a:t>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686174"/>
            <a:ext cx="1419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Pre-MOOC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609725"/>
            <a:ext cx="6985000" cy="4772025"/>
          </a:xfrm>
        </p:spPr>
        <p:txBody>
          <a:bodyPr/>
          <a:lstStyle/>
          <a:p>
            <a:r>
              <a:rPr lang="en-GB" sz="2000" dirty="0" smtClean="0"/>
              <a:t>255 responses</a:t>
            </a:r>
          </a:p>
          <a:p>
            <a:r>
              <a:rPr lang="en-GB" sz="2000" dirty="0" smtClean="0"/>
              <a:t>Majority (87%) wanted “to learn </a:t>
            </a:r>
            <a:r>
              <a:rPr lang="en-GB" sz="2000" dirty="0" err="1" smtClean="0"/>
              <a:t>Erlang</a:t>
            </a:r>
            <a:r>
              <a:rPr lang="en-GB" sz="2000" dirty="0" smtClean="0"/>
              <a:t>”</a:t>
            </a:r>
          </a:p>
          <a:p>
            <a:pPr lvl="1"/>
            <a:r>
              <a:rPr lang="en-GB" sz="1600" dirty="0" smtClean="0"/>
              <a:t>36% “</a:t>
            </a:r>
            <a:r>
              <a:rPr lang="en-GB" sz="1600" dirty="0"/>
              <a:t>t</a:t>
            </a:r>
            <a:r>
              <a:rPr lang="en-GB" sz="1600" dirty="0" smtClean="0"/>
              <a:t>o </a:t>
            </a:r>
            <a:r>
              <a:rPr lang="en-GB" sz="1600" dirty="0"/>
              <a:t>prepare for future studies or improve career </a:t>
            </a:r>
            <a:r>
              <a:rPr lang="en-GB" sz="1600" dirty="0" smtClean="0"/>
              <a:t>prospects”</a:t>
            </a:r>
          </a:p>
          <a:p>
            <a:pPr lvl="1"/>
            <a:r>
              <a:rPr lang="en-GB" sz="1600" dirty="0" smtClean="0"/>
              <a:t>34% “to </a:t>
            </a:r>
            <a:r>
              <a:rPr lang="en-GB" sz="1600" dirty="0"/>
              <a:t>supplement my existing </a:t>
            </a:r>
            <a:r>
              <a:rPr lang="en-GB" sz="1600" dirty="0" smtClean="0"/>
              <a:t>studies”</a:t>
            </a:r>
          </a:p>
          <a:p>
            <a:pPr lvl="1"/>
            <a:r>
              <a:rPr lang="en-GB" sz="1600" dirty="0" smtClean="0"/>
              <a:t>22% “t</a:t>
            </a:r>
            <a:r>
              <a:rPr lang="en-GB" sz="1600" dirty="0"/>
              <a:t>o learn flexibly around my other </a:t>
            </a:r>
            <a:r>
              <a:rPr lang="en-GB" sz="1600" dirty="0" smtClean="0"/>
              <a:t>commitments”</a:t>
            </a:r>
          </a:p>
          <a:p>
            <a:pPr lvl="1"/>
            <a:r>
              <a:rPr lang="en-GB" sz="1600" dirty="0" smtClean="0"/>
              <a:t>18% “t</a:t>
            </a:r>
            <a:r>
              <a:rPr lang="en-GB" sz="1600" dirty="0"/>
              <a:t>o try out a MOOC or online learning in </a:t>
            </a:r>
            <a:r>
              <a:rPr lang="en-GB" sz="1600" dirty="0" smtClean="0"/>
              <a:t>general”</a:t>
            </a:r>
          </a:p>
          <a:p>
            <a:pPr lvl="1"/>
            <a:r>
              <a:rPr lang="en-GB" sz="1600" dirty="0" smtClean="0"/>
              <a:t>11% “no particular reason – just curious”</a:t>
            </a:r>
          </a:p>
          <a:p>
            <a:r>
              <a:rPr lang="en-GB" sz="2000" dirty="0" smtClean="0"/>
              <a:t>54% had taken a MOOC before; a further 17% had taken some other sort of online course</a:t>
            </a:r>
          </a:p>
          <a:p>
            <a:r>
              <a:rPr lang="en-GB" sz="2000" dirty="0" smtClean="0"/>
              <a:t>Age range</a:t>
            </a:r>
          </a:p>
          <a:p>
            <a:pPr lvl="1"/>
            <a:r>
              <a:rPr lang="en-GB" sz="1600" dirty="0" smtClean="0"/>
              <a:t>0-24:	11%</a:t>
            </a:r>
          </a:p>
          <a:p>
            <a:pPr lvl="1"/>
            <a:r>
              <a:rPr lang="en-GB" sz="1600" dirty="0" smtClean="0"/>
              <a:t>25-44:	66%</a:t>
            </a:r>
          </a:p>
          <a:p>
            <a:pPr lvl="1"/>
            <a:r>
              <a:rPr lang="en-GB" sz="1600" dirty="0" smtClean="0"/>
              <a:t>45-64:	22%</a:t>
            </a:r>
          </a:p>
          <a:p>
            <a:pPr lvl="1"/>
            <a:r>
              <a:rPr lang="en-GB" sz="1600" dirty="0" smtClean="0"/>
              <a:t>65+:	1%</a:t>
            </a:r>
          </a:p>
          <a:p>
            <a:r>
              <a:rPr lang="en-GB" sz="2000" dirty="0" smtClean="0"/>
              <a:t>95% male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Pre-MOOC survey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695451"/>
            <a:ext cx="31496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4" y="3952875"/>
            <a:ext cx="2292350" cy="1719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181477"/>
            <a:ext cx="1895475" cy="1421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2143126"/>
            <a:ext cx="2847975" cy="2135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74" y="962026"/>
            <a:ext cx="195580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3571875"/>
            <a:ext cx="2800350" cy="2100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4892280"/>
            <a:ext cx="2533650" cy="1900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619127"/>
            <a:ext cx="2374900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5308999"/>
            <a:ext cx="14224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139553"/>
            <a:ext cx="1384300" cy="1038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9" y="5361385"/>
            <a:ext cx="1423985" cy="1067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5729290"/>
            <a:ext cx="1282701" cy="962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78" y="428626"/>
            <a:ext cx="1042991" cy="7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Functional Programming with </a:t>
            </a:r>
            <a:r>
              <a:rPr lang="en-GB" dirty="0" err="1" smtClean="0">
                <a:hlinkClick r:id="rId2"/>
              </a:rPr>
              <a:t>Erlang</a:t>
            </a:r>
            <a:r>
              <a:rPr lang="en-GB" dirty="0" smtClean="0"/>
              <a:t>, on External Moodle</a:t>
            </a:r>
          </a:p>
          <a:p>
            <a:pPr lvl="1"/>
            <a:r>
              <a:rPr lang="en-GB" dirty="0" smtClean="0">
                <a:hlinkClick r:id="rId3"/>
              </a:rPr>
              <a:t>YouTube videos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Master Classes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How to use the new Kent PowerPoint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Headline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609725"/>
            <a:ext cx="6985000" cy="4772025"/>
          </a:xfrm>
        </p:spPr>
        <p:txBody>
          <a:bodyPr/>
          <a:lstStyle/>
          <a:p>
            <a:r>
              <a:rPr lang="en-GB" dirty="0" smtClean="0"/>
              <a:t>500 signed up (plus a few more…)</a:t>
            </a:r>
          </a:p>
          <a:p>
            <a:r>
              <a:rPr lang="en-GB" dirty="0" smtClean="0"/>
              <a:t>Course open until end of June</a:t>
            </a:r>
          </a:p>
          <a:p>
            <a:r>
              <a:rPr lang="en-GB" dirty="0" smtClean="0"/>
              <a:t>372 have actually taken part</a:t>
            </a:r>
          </a:p>
          <a:p>
            <a:r>
              <a:rPr lang="en-GB" dirty="0" smtClean="0"/>
              <a:t>~150 completed first week (so far…)</a:t>
            </a:r>
          </a:p>
          <a:p>
            <a:r>
              <a:rPr lang="en-GB" dirty="0" smtClean="0"/>
              <a:t>~70 completed second week (so far…)</a:t>
            </a:r>
          </a:p>
          <a:p>
            <a:r>
              <a:rPr lang="en-GB" dirty="0" smtClean="0"/>
              <a:t>~35 fully completed (so far…)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line with expectations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Post-MOOC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09725"/>
            <a:ext cx="7764463" cy="4772025"/>
          </a:xfrm>
        </p:spPr>
        <p:txBody>
          <a:bodyPr/>
          <a:lstStyle/>
          <a:p>
            <a:r>
              <a:rPr lang="en-GB" sz="2000" dirty="0" smtClean="0"/>
              <a:t>~30 responses so far (course open until end of June)</a:t>
            </a:r>
          </a:p>
          <a:p>
            <a:r>
              <a:rPr lang="en-GB" sz="2000" dirty="0" smtClean="0"/>
              <a:t>79% completed “all” or “most”</a:t>
            </a:r>
          </a:p>
          <a:p>
            <a:r>
              <a:rPr lang="en-GB" sz="2000" dirty="0" smtClean="0"/>
              <a:t>48% of non-completers cited “time commitment” as main factor</a:t>
            </a:r>
          </a:p>
          <a:p>
            <a:r>
              <a:rPr lang="en-GB" sz="2000" dirty="0" smtClean="0"/>
              <a:t>73% intend to keep accessing the course</a:t>
            </a:r>
          </a:p>
          <a:p>
            <a:r>
              <a:rPr lang="en-GB" sz="2000" dirty="0" smtClean="0"/>
              <a:t>81% said the user experience of Moodle had no or only a “small” impact on their participation</a:t>
            </a:r>
          </a:p>
          <a:p>
            <a:r>
              <a:rPr lang="en-GB" sz="2000" dirty="0" smtClean="0"/>
              <a:t>Subject knowledge before and after:</a:t>
            </a:r>
          </a:p>
          <a:p>
            <a:pPr lvl="1"/>
            <a:r>
              <a:rPr lang="en-GB" sz="1800" dirty="0" smtClean="0"/>
              <a:t>Excellent:		7%	7%</a:t>
            </a:r>
          </a:p>
          <a:p>
            <a:pPr lvl="1"/>
            <a:r>
              <a:rPr lang="en-GB" sz="1800" dirty="0" smtClean="0"/>
              <a:t>Good:		10%	48%</a:t>
            </a:r>
          </a:p>
          <a:p>
            <a:pPr lvl="1"/>
            <a:r>
              <a:rPr lang="en-GB" sz="1800" dirty="0" smtClean="0"/>
              <a:t>Moderate:	28%	45%</a:t>
            </a:r>
          </a:p>
          <a:p>
            <a:pPr lvl="1"/>
            <a:r>
              <a:rPr lang="en-GB" sz="1800" dirty="0" smtClean="0"/>
              <a:t>Poor:		38%	0</a:t>
            </a:r>
          </a:p>
          <a:p>
            <a:pPr lvl="1"/>
            <a:r>
              <a:rPr lang="en-GB" sz="1800" dirty="0" smtClean="0"/>
              <a:t>None:		17%	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93750"/>
          </a:xfrm>
        </p:spPr>
        <p:txBody>
          <a:bodyPr/>
          <a:lstStyle/>
          <a:p>
            <a:r>
              <a:rPr lang="en-GB" dirty="0" smtClean="0"/>
              <a:t>Pilot MOOC:</a:t>
            </a:r>
            <a:br>
              <a:rPr lang="en-GB" dirty="0" smtClean="0"/>
            </a:br>
            <a:r>
              <a:rPr lang="en-GB" dirty="0" smtClean="0"/>
              <a:t>Post-MOOC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09725"/>
            <a:ext cx="7764463" cy="4772025"/>
          </a:xfrm>
        </p:spPr>
        <p:txBody>
          <a:bodyPr/>
          <a:lstStyle/>
          <a:p>
            <a:r>
              <a:rPr lang="en-GB" sz="2000" dirty="0" smtClean="0"/>
              <a:t>79% found MOOC navigation “very easy” or “somewhat easy”</a:t>
            </a:r>
          </a:p>
          <a:p>
            <a:r>
              <a:rPr lang="en-GB" sz="2000" dirty="0" smtClean="0"/>
              <a:t>19% preferred our pilot to previous MOOCs!</a:t>
            </a:r>
          </a:p>
          <a:p>
            <a:pPr lvl="1"/>
            <a:r>
              <a:rPr lang="en-GB" sz="1600" dirty="0" smtClean="0"/>
              <a:t>Others were spread between ‘neutral’, -</a:t>
            </a:r>
            <a:r>
              <a:rPr lang="en-GB" sz="1600" dirty="0" err="1" smtClean="0"/>
              <a:t>ve</a:t>
            </a:r>
            <a:r>
              <a:rPr lang="en-GB" sz="1600" dirty="0" smtClean="0"/>
              <a:t>, or first-time </a:t>
            </a:r>
            <a:r>
              <a:rPr lang="en-GB" sz="1600" dirty="0" err="1" smtClean="0"/>
              <a:t>MOOCers</a:t>
            </a:r>
            <a:endParaRPr lang="en-GB" sz="1600" dirty="0" smtClean="0"/>
          </a:p>
          <a:p>
            <a:r>
              <a:rPr lang="en-GB" sz="2000" dirty="0" smtClean="0"/>
              <a:t>89% would recommend to friends / colleagues</a:t>
            </a:r>
          </a:p>
          <a:p>
            <a:r>
              <a:rPr lang="en-GB" sz="2000" dirty="0" smtClean="0"/>
              <a:t>89% would “definitely” or “probably” take the full 6-week course</a:t>
            </a:r>
          </a:p>
          <a:p>
            <a:pPr lvl="1"/>
            <a:r>
              <a:rPr lang="en-GB" sz="1600" dirty="0" smtClean="0"/>
              <a:t>Very slight preference for dedicated MOOC platform over Moodle</a:t>
            </a:r>
          </a:p>
          <a:p>
            <a:r>
              <a:rPr lang="en-GB" sz="2000" dirty="0" err="1" smtClean="0"/>
              <a:t>KentPlayer</a:t>
            </a:r>
            <a:r>
              <a:rPr lang="en-GB" sz="2000" dirty="0" smtClean="0"/>
              <a:t> fared well in the comments: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/>
              <a:t>The video player presentation showing code and slides was superior to other MOOCs and very helpful</a:t>
            </a:r>
            <a:r>
              <a:rPr lang="en-GB" sz="1600" dirty="0" smtClean="0"/>
              <a:t>.”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/>
              <a:t>The </a:t>
            </a:r>
            <a:r>
              <a:rPr lang="en-GB" sz="1600" dirty="0" smtClean="0"/>
              <a:t>Kent </a:t>
            </a:r>
            <a:r>
              <a:rPr lang="en-GB" sz="1600" dirty="0"/>
              <a:t>Player </a:t>
            </a:r>
            <a:r>
              <a:rPr lang="en-GB" sz="1600" dirty="0" smtClean="0"/>
              <a:t>was </a:t>
            </a:r>
            <a:r>
              <a:rPr lang="en-GB" sz="1600" dirty="0"/>
              <a:t>very good, showing the video, slides and time track. This fully integrated way to show the related information increases the </a:t>
            </a:r>
            <a:r>
              <a:rPr lang="en-GB" sz="1600" dirty="0" smtClean="0"/>
              <a:t>‘experience </a:t>
            </a:r>
            <a:r>
              <a:rPr lang="en-GB" sz="1600" dirty="0"/>
              <a:t>of </a:t>
            </a:r>
            <a:r>
              <a:rPr lang="en-GB" sz="1600" dirty="0" smtClean="0"/>
              <a:t>learning’.”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/>
              <a:t>The features of the Kent player were very nice and useful</a:t>
            </a:r>
            <a:r>
              <a:rPr lang="en-GB" sz="1600" dirty="0" smtClean="0"/>
              <a:t>.”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/>
              <a:t>The Kent's </a:t>
            </a:r>
            <a:r>
              <a:rPr lang="en-GB" sz="1600" dirty="0" smtClean="0"/>
              <a:t>Player was </a:t>
            </a:r>
            <a:r>
              <a:rPr lang="en-GB" sz="1600" dirty="0"/>
              <a:t>really excellent, one of the best I've seen</a:t>
            </a:r>
            <a:r>
              <a:rPr lang="en-GB" sz="1600" dirty="0" smtClean="0"/>
              <a:t>.”</a:t>
            </a:r>
          </a:p>
          <a:p>
            <a:pPr marL="534987" lvl="1" indent="0"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marL="534987" lvl="1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Mark O’Connor, UELT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880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kent2013</vt:lpstr>
      <vt:lpstr>PowerPoint Presentation</vt:lpstr>
      <vt:lpstr>K-MOOCs: Project background and overview</vt:lpstr>
      <vt:lpstr>Pilot MOOC: Functional Programming with Erlang</vt:lpstr>
      <vt:lpstr>Pilot MOOC: Pre-MOOC survey</vt:lpstr>
      <vt:lpstr>Pilot MOOC: Pre-MOOC survey</vt:lpstr>
      <vt:lpstr>The MOOC</vt:lpstr>
      <vt:lpstr>Pilot MOOC: Headline figures</vt:lpstr>
      <vt:lpstr>Pilot MOOC: Post-MOOC survey</vt:lpstr>
      <vt:lpstr>Pilot MOOC: Post-MOOC survey</vt:lpstr>
      <vt:lpstr>Pilot MOOC: Post-MOOC survey</vt:lpstr>
      <vt:lpstr>Pilot MOOC: Post-MOOC survey</vt:lpstr>
      <vt:lpstr>The way forward</vt:lpstr>
      <vt:lpstr>PowerPoint Presentation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ENGAGEMENT WITH RESEARCH: BEYOND 2013</dc:title>
  <dc:creator>Miles Banbery</dc:creator>
  <cp:lastModifiedBy>Lynsey Blandford</cp:lastModifiedBy>
  <cp:revision>47</cp:revision>
  <dcterms:created xsi:type="dcterms:W3CDTF">2013-06-07T14:52:08Z</dcterms:created>
  <dcterms:modified xsi:type="dcterms:W3CDTF">2015-06-24T13:08:27Z</dcterms:modified>
</cp:coreProperties>
</file>