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260" r:id="rId2"/>
    <p:sldId id="289" r:id="rId3"/>
    <p:sldId id="294" r:id="rId4"/>
    <p:sldId id="291" r:id="rId5"/>
    <p:sldId id="312" r:id="rId6"/>
    <p:sldId id="293" r:id="rId7"/>
    <p:sldId id="300" r:id="rId8"/>
    <p:sldId id="298" r:id="rId9"/>
    <p:sldId id="301" r:id="rId10"/>
    <p:sldId id="299" r:id="rId11"/>
    <p:sldId id="297" r:id="rId12"/>
    <p:sldId id="259" r:id="rId13"/>
  </p:sldIdLst>
  <p:sldSz cx="9144000" cy="6858000" type="screen4x3"/>
  <p:notesSz cx="6797675" cy="9926638"/>
  <p:defaultTextStyle>
    <a:defPPr>
      <a:defRPr lang="en-GB"/>
    </a:defPPr>
    <a:lvl1pPr algn="l" rtl="0" fontAlgn="b">
      <a:spcBef>
        <a:spcPct val="30000"/>
      </a:spcBef>
      <a:spcAft>
        <a:spcPct val="0"/>
      </a:spcAft>
      <a:defRPr sz="2400" kern="1200">
        <a:solidFill>
          <a:schemeClr val="tx1"/>
        </a:solidFill>
        <a:latin typeface="Arial" charset="0"/>
        <a:ea typeface="+mn-ea"/>
        <a:cs typeface="Arial" charset="0"/>
      </a:defRPr>
    </a:lvl1pPr>
    <a:lvl2pPr marL="457200" algn="l" rtl="0" fontAlgn="b">
      <a:spcBef>
        <a:spcPct val="30000"/>
      </a:spcBef>
      <a:spcAft>
        <a:spcPct val="0"/>
      </a:spcAft>
      <a:defRPr sz="2400" kern="1200">
        <a:solidFill>
          <a:schemeClr val="tx1"/>
        </a:solidFill>
        <a:latin typeface="Arial" charset="0"/>
        <a:ea typeface="+mn-ea"/>
        <a:cs typeface="Arial" charset="0"/>
      </a:defRPr>
    </a:lvl2pPr>
    <a:lvl3pPr marL="914400" algn="l" rtl="0" fontAlgn="b">
      <a:spcBef>
        <a:spcPct val="30000"/>
      </a:spcBef>
      <a:spcAft>
        <a:spcPct val="0"/>
      </a:spcAft>
      <a:defRPr sz="2400" kern="1200">
        <a:solidFill>
          <a:schemeClr val="tx1"/>
        </a:solidFill>
        <a:latin typeface="Arial" charset="0"/>
        <a:ea typeface="+mn-ea"/>
        <a:cs typeface="Arial" charset="0"/>
      </a:defRPr>
    </a:lvl3pPr>
    <a:lvl4pPr marL="1371600" algn="l" rtl="0" fontAlgn="b">
      <a:spcBef>
        <a:spcPct val="30000"/>
      </a:spcBef>
      <a:spcAft>
        <a:spcPct val="0"/>
      </a:spcAft>
      <a:defRPr sz="2400" kern="1200">
        <a:solidFill>
          <a:schemeClr val="tx1"/>
        </a:solidFill>
        <a:latin typeface="Arial" charset="0"/>
        <a:ea typeface="+mn-ea"/>
        <a:cs typeface="Arial" charset="0"/>
      </a:defRPr>
    </a:lvl4pPr>
    <a:lvl5pPr marL="1828800" algn="l" rtl="0" fontAlgn="b">
      <a:spcBef>
        <a:spcPct val="3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a:srgbClr val="FCD852"/>
    <a:srgbClr val="FABE00"/>
    <a:srgbClr val="A47D00"/>
    <a:srgbClr val="A8034F"/>
    <a:srgbClr val="FFFFFF"/>
    <a:srgbClr val="A8B50A"/>
    <a:srgbClr val="007A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41" autoAdjust="0"/>
    <p:restoredTop sz="94025" autoAdjust="0"/>
  </p:normalViewPr>
  <p:slideViewPr>
    <p:cSldViewPr snapToGrid="0">
      <p:cViewPr varScale="1">
        <p:scale>
          <a:sx n="59" d="100"/>
          <a:sy n="59" d="100"/>
        </p:scale>
        <p:origin x="1868" y="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p:scale>
          <a:sx n="110" d="100"/>
          <a:sy n="110" d="100"/>
        </p:scale>
        <p:origin x="1435" y="6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dirty="0"/>
          </a:p>
        </p:txBody>
      </p:sp>
      <p:sp>
        <p:nvSpPr>
          <p:cNvPr id="368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dirty="0"/>
          </a:p>
        </p:txBody>
      </p:sp>
      <p:sp>
        <p:nvSpPr>
          <p:cNvPr id="368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dirty="0"/>
          </a:p>
        </p:txBody>
      </p:sp>
      <p:sp>
        <p:nvSpPr>
          <p:cNvPr id="368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44AF512D-E224-4E93-B1D1-FE2471EDF047}" type="slidenum">
              <a:rPr lang="en-GB"/>
              <a:pPr/>
              <a:t>‹#›</a:t>
            </a:fld>
            <a:endParaRPr lang="en-GB" dirty="0"/>
          </a:p>
        </p:txBody>
      </p:sp>
    </p:spTree>
    <p:extLst>
      <p:ext uri="{BB962C8B-B14F-4D97-AF65-F5344CB8AC3E}">
        <p14:creationId xmlns:p14="http://schemas.microsoft.com/office/powerpoint/2010/main" val="130538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dirty="0"/>
          </a:p>
        </p:txBody>
      </p:sp>
      <p:sp>
        <p:nvSpPr>
          <p:cNvPr id="1638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dirty="0"/>
          </a:p>
        </p:txBody>
      </p:sp>
      <p:sp>
        <p:nvSpPr>
          <p:cNvPr id="163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39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dirty="0"/>
          </a:p>
        </p:txBody>
      </p:sp>
      <p:sp>
        <p:nvSpPr>
          <p:cNvPr id="1639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164B663F-FE7E-487F-B07F-3A770B0BE146}" type="slidenum">
              <a:rPr lang="en-GB"/>
              <a:pPr/>
              <a:t>‹#›</a:t>
            </a:fld>
            <a:endParaRPr lang="en-GB" dirty="0"/>
          </a:p>
        </p:txBody>
      </p:sp>
    </p:spTree>
    <p:extLst>
      <p:ext uri="{BB962C8B-B14F-4D97-AF65-F5344CB8AC3E}">
        <p14:creationId xmlns:p14="http://schemas.microsoft.com/office/powerpoint/2010/main" val="123106373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a:t>
            </a:fld>
            <a:endParaRPr lang="en-GB" dirty="0"/>
          </a:p>
        </p:txBody>
      </p:sp>
    </p:spTree>
    <p:extLst>
      <p:ext uri="{BB962C8B-B14F-4D97-AF65-F5344CB8AC3E}">
        <p14:creationId xmlns:p14="http://schemas.microsoft.com/office/powerpoint/2010/main" val="1473434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Victoria</a:t>
            </a:r>
          </a:p>
          <a:p>
            <a:r>
              <a:rPr lang="en-GB" dirty="0" smtClean="0"/>
              <a:t>Interesting anecdotal</a:t>
            </a:r>
            <a:r>
              <a:rPr lang="en-GB" baseline="0" dirty="0" smtClean="0"/>
              <a:t> staff</a:t>
            </a:r>
          </a:p>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10</a:t>
            </a:fld>
            <a:endParaRPr lang="en-GB" dirty="0"/>
          </a:p>
        </p:txBody>
      </p:sp>
    </p:spTree>
    <p:extLst>
      <p:ext uri="{BB962C8B-B14F-4D97-AF65-F5344CB8AC3E}">
        <p14:creationId xmlns:p14="http://schemas.microsoft.com/office/powerpoint/2010/main" val="247859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2000" dirty="0"/>
              <a:t>This </a:t>
            </a:r>
          </a:p>
        </p:txBody>
      </p:sp>
      <p:sp>
        <p:nvSpPr>
          <p:cNvPr id="4" name="Slide Number Placeholder 3"/>
          <p:cNvSpPr>
            <a:spLocks noGrp="1"/>
          </p:cNvSpPr>
          <p:nvPr>
            <p:ph type="sldNum" sz="quarter" idx="10"/>
          </p:nvPr>
        </p:nvSpPr>
        <p:spPr/>
        <p:txBody>
          <a:bodyPr/>
          <a:lstStyle/>
          <a:p>
            <a:fld id="{164B663F-FE7E-487F-B07F-3A770B0BE146}" type="slidenum">
              <a:rPr lang="en-GB" smtClean="0"/>
              <a:pPr/>
              <a:t>12</a:t>
            </a:fld>
            <a:endParaRPr lang="en-GB" dirty="0"/>
          </a:p>
        </p:txBody>
      </p:sp>
    </p:spTree>
    <p:extLst>
      <p:ext uri="{BB962C8B-B14F-4D97-AF65-F5344CB8AC3E}">
        <p14:creationId xmlns:p14="http://schemas.microsoft.com/office/powerpoint/2010/main" val="81013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164B663F-FE7E-487F-B07F-3A770B0BE146}" type="slidenum">
              <a:rPr lang="en-GB" smtClean="0"/>
              <a:pPr/>
              <a:t>2</a:t>
            </a:fld>
            <a:endParaRPr lang="en-GB" dirty="0"/>
          </a:p>
        </p:txBody>
      </p:sp>
    </p:spTree>
    <p:extLst>
      <p:ext uri="{BB962C8B-B14F-4D97-AF65-F5344CB8AC3E}">
        <p14:creationId xmlns:p14="http://schemas.microsoft.com/office/powerpoint/2010/main" val="83881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3</a:t>
            </a:fld>
            <a:endParaRPr lang="en-GB" dirty="0"/>
          </a:p>
        </p:txBody>
      </p:sp>
    </p:spTree>
    <p:extLst>
      <p:ext uri="{BB962C8B-B14F-4D97-AF65-F5344CB8AC3E}">
        <p14:creationId xmlns:p14="http://schemas.microsoft.com/office/powerpoint/2010/main" val="247250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4</a:t>
            </a:fld>
            <a:endParaRPr lang="en-GB" dirty="0"/>
          </a:p>
        </p:txBody>
      </p:sp>
    </p:spTree>
    <p:extLst>
      <p:ext uri="{BB962C8B-B14F-4D97-AF65-F5344CB8AC3E}">
        <p14:creationId xmlns:p14="http://schemas.microsoft.com/office/powerpoint/2010/main" val="247529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5</a:t>
            </a:fld>
            <a:endParaRPr lang="en-GB" dirty="0"/>
          </a:p>
        </p:txBody>
      </p:sp>
    </p:spTree>
    <p:extLst>
      <p:ext uri="{BB962C8B-B14F-4D97-AF65-F5344CB8AC3E}">
        <p14:creationId xmlns:p14="http://schemas.microsoft.com/office/powerpoint/2010/main" val="334238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Cut areas explored</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6</a:t>
            </a:fld>
            <a:endParaRPr lang="en-GB" dirty="0"/>
          </a:p>
        </p:txBody>
      </p:sp>
    </p:spTree>
    <p:extLst>
      <p:ext uri="{BB962C8B-B14F-4D97-AF65-F5344CB8AC3E}">
        <p14:creationId xmlns:p14="http://schemas.microsoft.com/office/powerpoint/2010/main" val="236343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7</a:t>
            </a:fld>
            <a:endParaRPr lang="en-GB" dirty="0"/>
          </a:p>
        </p:txBody>
      </p:sp>
    </p:spTree>
    <p:extLst>
      <p:ext uri="{BB962C8B-B14F-4D97-AF65-F5344CB8AC3E}">
        <p14:creationId xmlns:p14="http://schemas.microsoft.com/office/powerpoint/2010/main" val="3023171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Students</a:t>
            </a:r>
            <a:r>
              <a:rPr lang="en-GB" baseline="0" dirty="0" smtClean="0"/>
              <a:t> outside class time </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8</a:t>
            </a:fld>
            <a:endParaRPr lang="en-GB" dirty="0"/>
          </a:p>
        </p:txBody>
      </p:sp>
    </p:spTree>
    <p:extLst>
      <p:ext uri="{BB962C8B-B14F-4D97-AF65-F5344CB8AC3E}">
        <p14:creationId xmlns:p14="http://schemas.microsoft.com/office/powerpoint/2010/main" val="115456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Something doesn’t work</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9</a:t>
            </a:fld>
            <a:endParaRPr lang="en-GB" dirty="0"/>
          </a:p>
        </p:txBody>
      </p:sp>
    </p:spTree>
    <p:extLst>
      <p:ext uri="{BB962C8B-B14F-4D97-AF65-F5344CB8AC3E}">
        <p14:creationId xmlns:p14="http://schemas.microsoft.com/office/powerpoint/2010/main" val="1223488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a:p>
            <a:endParaRPr lang="en-GB" dirty="0"/>
          </a:p>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algn="l"/>
            <a:r>
              <a:rPr lang="en-GB" sz="1200" dirty="0">
                <a:solidFill>
                  <a:srgbClr val="002060"/>
                </a:solidFill>
              </a:rPr>
              <a:t>The UK’s European university</a:t>
            </a:r>
          </a:p>
        </p:txBody>
      </p:sp>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r>
              <a:rPr lang="en-US" dirty="0"/>
              <a:t>TYPE YOUR HEADING HERE / </a:t>
            </a:r>
            <a:r>
              <a:rPr lang="en-US" dirty="0">
                <a:solidFill>
                  <a:srgbClr val="D6A300"/>
                </a:solidFill>
              </a:rPr>
              <a:t>LOREM IPSUM DOLOR SIT</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dirty="0"/>
          </a:p>
        </p:txBody>
      </p:sp>
    </p:spTree>
    <p:extLst>
      <p:ext uri="{BB962C8B-B14F-4D97-AF65-F5344CB8AC3E}">
        <p14:creationId xmlns:p14="http://schemas.microsoft.com/office/powerpoint/2010/main" val="319569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l-NL" smtClean="0"/>
              <a:t>www.kent.ac.uk/elearning</a:t>
            </a:r>
            <a:endParaRPr lang="en-GB" dirty="0"/>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4280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nl-NL" smtClean="0"/>
              <a:t>www.kent.ac.uk/elearning</a:t>
            </a:r>
            <a:endParaRPr lang="en-GB" dirty="0"/>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49521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nl-NL" smtClean="0"/>
              <a:t>www.kent.ac.uk/elearning</a:t>
            </a:r>
            <a:endParaRPr lang="en-GB" dirty="0"/>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76195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endParaRPr lang="en-US" dirty="0"/>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marL="0" marR="0" lvl="0" indent="0" algn="l" defTabSz="914400" rtl="0" eaLnBrk="1" fontAlgn="b" latinLnBrk="0" hangingPunct="1">
              <a:lnSpc>
                <a:spcPts val="5000"/>
              </a:lnSpc>
              <a:spcBef>
                <a:spcPts val="0"/>
              </a:spcBef>
              <a:spcAft>
                <a:spcPct val="0"/>
              </a:spcAft>
              <a:buClrTx/>
              <a:buSzTx/>
              <a:buFontTx/>
              <a:buNone/>
              <a:tabLst/>
              <a:defRPr/>
            </a:pPr>
            <a:r>
              <a:rPr lang="en-US" sz="4800" spc="-100" dirty="0">
                <a:solidFill>
                  <a:srgbClr val="A47D00"/>
                </a:solidFill>
                <a:latin typeface="Century Schoolbook"/>
                <a:cs typeface="Century Schoolbook"/>
              </a:rPr>
              <a:t>THE UK’S EUROPEAN UNIVERSITY</a:t>
            </a:r>
          </a:p>
          <a:p>
            <a:endParaRPr lang="en-US" dirty="0"/>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r>
              <a:rPr lang="en-US" sz="2000" kern="1400" spc="-100" dirty="0">
                <a:solidFill>
                  <a:schemeClr val="bg1"/>
                </a:solidFill>
                <a:latin typeface="Century Schoolbook"/>
                <a:cs typeface="Century Schoolbook"/>
              </a:rPr>
              <a:t>www.kent.ac.uk</a:t>
            </a: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73697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r>
              <a:rPr lang="nl-NL" smtClean="0"/>
              <a:t>www.kent.ac.uk/elearning</a:t>
            </a:r>
            <a:endParaRPr lang="en-GB" dirty="0"/>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98663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r>
              <a:rPr lang="nl-NL" smtClean="0"/>
              <a:t>www.kent.ac.uk/elearning</a:t>
            </a:r>
            <a:endParaRPr lang="en-GB" dirty="0"/>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8208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r>
              <a:rPr lang="nl-NL" smtClean="0"/>
              <a:t>www.kent.ac.uk/elearning</a:t>
            </a:r>
            <a:endParaRPr lang="en-GB" dirty="0"/>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88503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nl-NL" smtClean="0"/>
              <a:t>www.kent.ac.uk/elearning</a:t>
            </a:r>
            <a:endParaRPr lang="en-GB" dirty="0"/>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dirty="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dirty="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dirty="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dirty="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dirty="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r>
              <a:rPr lang="en-GB" sz="1600" dirty="0"/>
              <a:t>Caption</a:t>
            </a:r>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dirty="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2368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nl-NL" smtClean="0"/>
              <a:t>www.kent.ac.uk/elearning</a:t>
            </a:r>
            <a:endParaRPr lang="en-GB" dirty="0"/>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87246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nl-NL" smtClean="0"/>
              <a:t>www.kent.ac.uk/elearning</a:t>
            </a:r>
            <a:endParaRPr lang="en-GB" dirty="0"/>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9153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nl-NL" smtClean="0"/>
              <a:t>www.kent.ac.uk/elearning</a:t>
            </a:r>
            <a:endParaRPr lang="en-GB" dirty="0"/>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04210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a:t>
            </a:r>
          </a:p>
          <a:p>
            <a:pPr lvl="1"/>
            <a:r>
              <a:rPr lang="en-GB" dirty="0"/>
              <a:t>Second level</a:t>
            </a:r>
          </a:p>
          <a:p>
            <a:pPr lvl="2"/>
            <a:r>
              <a:rPr lang="en-GB" dirty="0"/>
              <a:t>Third level</a:t>
            </a:r>
          </a:p>
          <a:p>
            <a:pPr lvl="3"/>
            <a:r>
              <a:rPr lang="en-GB" dirty="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r>
              <a:rPr lang="en-GB" dirty="0" smtClean="0"/>
              <a:t>www.kent.ac.uk/elearning</a:t>
            </a:r>
            <a:endParaRPr lang="en-GB" dirty="0"/>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endParaRPr lang="en-GB" dirty="0"/>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63" r:id="rId2"/>
    <p:sldLayoutId id="2147483651" r:id="rId3"/>
    <p:sldLayoutId id="2147483660" r:id="rId4"/>
    <p:sldLayoutId id="2147483661" r:id="rId5"/>
    <p:sldLayoutId id="2147483659" r:id="rId6"/>
    <p:sldLayoutId id="2147483653" r:id="rId7"/>
    <p:sldLayoutId id="2147483654" r:id="rId8"/>
    <p:sldLayoutId id="2147483655" r:id="rId9"/>
    <p:sldLayoutId id="2147483656" r:id="rId10"/>
    <p:sldLayoutId id="2147483662" r:id="rId11"/>
    <p:sldLayoutId id="2147483657" r:id="rId12"/>
    <p:sldLayoutId id="2147483658" r:id="rId13"/>
  </p:sldLayoutIdLst>
  <p:hf sldNum="0" hd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educause.edu/eli/initiatives/learning-space-rating-syste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013" b="15013"/>
          <a:stretch>
            <a:fillRect/>
          </a:stretch>
        </p:blipFill>
        <p:spPr/>
      </p:pic>
      <p:sp>
        <p:nvSpPr>
          <p:cNvPr id="3" name="Text Placeholder 2"/>
          <p:cNvSpPr>
            <a:spLocks noGrp="1"/>
          </p:cNvSpPr>
          <p:nvPr>
            <p:ph type="body" sz="quarter" idx="12"/>
          </p:nvPr>
        </p:nvSpPr>
        <p:spPr>
          <a:xfrm>
            <a:off x="467544" y="1117600"/>
            <a:ext cx="4176466" cy="1371335"/>
          </a:xfrm>
        </p:spPr>
        <p:txBody>
          <a:bodyPr/>
          <a:lstStyle/>
          <a:p>
            <a:r>
              <a:rPr lang="en-US" cap="all" dirty="0" smtClean="0"/>
              <a:t>the digital classroom PROJECT</a:t>
            </a:r>
            <a:endParaRPr lang="en-US" cap="all" dirty="0">
              <a:solidFill>
                <a:srgbClr val="D6A300"/>
              </a:solidFill>
            </a:endParaRPr>
          </a:p>
          <a:p>
            <a:endParaRPr lang="en-US" dirty="0"/>
          </a:p>
        </p:txBody>
      </p:sp>
      <p:sp>
        <p:nvSpPr>
          <p:cNvPr id="4" name="Text Placeholder 3"/>
          <p:cNvSpPr>
            <a:spLocks noGrp="1"/>
          </p:cNvSpPr>
          <p:nvPr>
            <p:ph type="body" sz="quarter" idx="13"/>
          </p:nvPr>
        </p:nvSpPr>
        <p:spPr>
          <a:xfrm>
            <a:off x="467545" y="2488936"/>
            <a:ext cx="4176464" cy="717107"/>
          </a:xfrm>
        </p:spPr>
        <p:txBody>
          <a:bodyPr/>
          <a:lstStyle/>
          <a:p>
            <a:r>
              <a:rPr lang="en-US" dirty="0" smtClean="0"/>
              <a:t>Dr. Silvia Colaiacomo and Jane </a:t>
            </a:r>
            <a:r>
              <a:rPr lang="en-US" dirty="0"/>
              <a:t>Carne </a:t>
            </a:r>
            <a:r>
              <a:rPr lang="en-US" dirty="0" smtClean="0"/>
              <a:t> (University of Kent)</a:t>
            </a:r>
          </a:p>
          <a:p>
            <a:endParaRPr lang="en-US" dirty="0"/>
          </a:p>
          <a:p>
            <a:r>
              <a:rPr lang="en-US" dirty="0" smtClean="0"/>
              <a:t>APT 2018 Conference, Greenwich, 3 July  2018</a:t>
            </a:r>
            <a:endParaRPr lang="en-US" dirty="0"/>
          </a:p>
        </p:txBody>
      </p:sp>
    </p:spTree>
    <p:extLst>
      <p:ext uri="{BB962C8B-B14F-4D97-AF65-F5344CB8AC3E}">
        <p14:creationId xmlns:p14="http://schemas.microsoft.com/office/powerpoint/2010/main" val="1361638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Reflecting </a:t>
            </a:r>
            <a:r>
              <a:rPr lang="en-GB" dirty="0"/>
              <a:t>on what we have learnt</a:t>
            </a:r>
          </a:p>
        </p:txBody>
      </p:sp>
      <p:sp>
        <p:nvSpPr>
          <p:cNvPr id="3" name="Content Placeholder 2"/>
          <p:cNvSpPr>
            <a:spLocks noGrp="1"/>
          </p:cNvSpPr>
          <p:nvPr>
            <p:ph idx="1"/>
          </p:nvPr>
        </p:nvSpPr>
        <p:spPr>
          <a:xfrm>
            <a:off x="1130968" y="1125538"/>
            <a:ext cx="7712243" cy="5580062"/>
          </a:xfrm>
        </p:spPr>
        <p:txBody>
          <a:bodyPr/>
          <a:lstStyle/>
          <a:p>
            <a:r>
              <a:rPr lang="en-GB" sz="2200" dirty="0" smtClean="0"/>
              <a:t>Space</a:t>
            </a:r>
            <a:endParaRPr lang="en-GB" sz="2200" dirty="0"/>
          </a:p>
          <a:p>
            <a:pPr lvl="1">
              <a:buFont typeface="Courier New" panose="02070309020205020404" pitchFamily="49" charset="0"/>
              <a:buChar char="o"/>
            </a:pPr>
            <a:r>
              <a:rPr lang="en-GB" sz="1800" dirty="0"/>
              <a:t>F</a:t>
            </a:r>
            <a:r>
              <a:rPr lang="en-GB" sz="1800" dirty="0" smtClean="0"/>
              <a:t>undamentals important: comfort, visibility, ease of use, flexibility</a:t>
            </a:r>
          </a:p>
          <a:p>
            <a:pPr lvl="1">
              <a:buFont typeface="Wingdings" panose="05000000000000000000" pitchFamily="2" charset="2"/>
              <a:buChar char="Ø"/>
            </a:pPr>
            <a:r>
              <a:rPr lang="en-GB" sz="1800" dirty="0" smtClean="0"/>
              <a:t>Has real impact on the student learning experience</a:t>
            </a:r>
          </a:p>
          <a:p>
            <a:pPr marL="534987" lvl="1" indent="0">
              <a:buNone/>
            </a:pPr>
            <a:endParaRPr lang="en-GB" sz="1100" dirty="0" smtClean="0"/>
          </a:p>
          <a:p>
            <a:r>
              <a:rPr lang="en-GB" sz="2200" dirty="0" smtClean="0"/>
              <a:t>Technology</a:t>
            </a:r>
          </a:p>
          <a:p>
            <a:pPr lvl="1">
              <a:buFont typeface="Courier New" panose="02070309020205020404" pitchFamily="49" charset="0"/>
              <a:buChar char="o"/>
            </a:pPr>
            <a:r>
              <a:rPr lang="en-GB" sz="1800" dirty="0"/>
              <a:t>S</a:t>
            </a:r>
            <a:r>
              <a:rPr lang="en-GB" sz="1800" dirty="0" smtClean="0"/>
              <a:t>tudent </a:t>
            </a:r>
            <a:r>
              <a:rPr lang="en-GB" sz="1800" dirty="0"/>
              <a:t>use and control of </a:t>
            </a:r>
            <a:r>
              <a:rPr lang="en-GB" sz="1800" dirty="0" smtClean="0"/>
              <a:t>technology is highly valued</a:t>
            </a:r>
          </a:p>
          <a:p>
            <a:pPr lvl="1">
              <a:buFont typeface="Courier New" panose="02070309020205020404" pitchFamily="49" charset="0"/>
              <a:buChar char="o"/>
            </a:pPr>
            <a:r>
              <a:rPr lang="en-GB" sz="1800" dirty="0" smtClean="0"/>
              <a:t>BYOD (students &amp; staff) &amp; digital competence – expect surprises</a:t>
            </a:r>
          </a:p>
          <a:p>
            <a:pPr lvl="1">
              <a:buFont typeface="Wingdings" panose="05000000000000000000" pitchFamily="2" charset="2"/>
              <a:buChar char="Ø"/>
            </a:pPr>
            <a:r>
              <a:rPr lang="en-GB" sz="1800" dirty="0" smtClean="0"/>
              <a:t>Both enables and inspires pedagogic innovation</a:t>
            </a:r>
          </a:p>
          <a:p>
            <a:pPr marL="534987" lvl="1" indent="0">
              <a:buNone/>
            </a:pPr>
            <a:endParaRPr lang="en-GB" sz="1100" dirty="0" smtClean="0"/>
          </a:p>
          <a:p>
            <a:r>
              <a:rPr lang="en-GB" sz="2200" dirty="0" smtClean="0"/>
              <a:t>Pedagogy</a:t>
            </a:r>
          </a:p>
          <a:p>
            <a:pPr lvl="1">
              <a:buFont typeface="Courier New" panose="02070309020205020404" pitchFamily="49" charset="0"/>
              <a:buChar char="o"/>
            </a:pPr>
            <a:r>
              <a:rPr lang="en-GB" sz="1800" dirty="0"/>
              <a:t>Group work / active </a:t>
            </a:r>
            <a:r>
              <a:rPr lang="en-GB" sz="1800" dirty="0" smtClean="0"/>
              <a:t>learning enhanced </a:t>
            </a:r>
            <a:endParaRPr lang="en-GB" sz="1800" dirty="0"/>
          </a:p>
          <a:p>
            <a:pPr lvl="1">
              <a:buFont typeface="Courier New" panose="02070309020205020404" pitchFamily="49" charset="0"/>
              <a:buChar char="o"/>
            </a:pPr>
            <a:r>
              <a:rPr lang="en-GB" sz="1800" dirty="0" smtClean="0"/>
              <a:t>Academic </a:t>
            </a:r>
            <a:r>
              <a:rPr lang="en-GB" sz="1800" dirty="0"/>
              <a:t>desire to explore different approaches is key</a:t>
            </a:r>
            <a:endParaRPr lang="en-GB" sz="2200" dirty="0"/>
          </a:p>
          <a:p>
            <a:pPr lvl="1">
              <a:buFont typeface="Courier New" panose="02070309020205020404" pitchFamily="49" charset="0"/>
              <a:buChar char="o"/>
            </a:pPr>
            <a:r>
              <a:rPr lang="en-GB" sz="1800" dirty="0" smtClean="0"/>
              <a:t>Provide opportunity to explore a range of room features </a:t>
            </a:r>
          </a:p>
          <a:p>
            <a:pPr lvl="1">
              <a:buFont typeface="Wingdings" panose="05000000000000000000" pitchFamily="2" charset="2"/>
              <a:buChar char="Ø"/>
            </a:pPr>
            <a:r>
              <a:rPr lang="en-GB" sz="1800" dirty="0" smtClean="0"/>
              <a:t>Lecture or seminar – adaptation of academic practice</a:t>
            </a:r>
          </a:p>
          <a:p>
            <a:pPr marL="534987" lvl="1" indent="0">
              <a:buNone/>
            </a:pPr>
            <a:endParaRPr lang="en-GB" sz="1100" dirty="0"/>
          </a:p>
          <a:p>
            <a:pPr marL="355600" lvl="1" indent="-355600">
              <a:spcBef>
                <a:spcPct val="35000"/>
              </a:spcBef>
              <a:buClr>
                <a:schemeClr val="tx2"/>
              </a:buClr>
              <a:buSzPct val="175000"/>
            </a:pPr>
            <a:r>
              <a:rPr lang="en-GB" sz="2200" dirty="0">
                <a:ea typeface="+mn-ea"/>
              </a:rPr>
              <a:t>Importance of collaborative approach </a:t>
            </a:r>
          </a:p>
          <a:p>
            <a:pPr lvl="1">
              <a:buFont typeface="Courier New" panose="02070309020205020404" pitchFamily="49" charset="0"/>
              <a:buChar char="o"/>
            </a:pPr>
            <a:r>
              <a:rPr lang="en-GB" sz="1800" dirty="0"/>
              <a:t>Stakeholders: 4 professional services, plus academics &amp;</a:t>
            </a:r>
            <a:r>
              <a:rPr lang="en-GB" sz="1800" dirty="0" smtClean="0"/>
              <a:t> </a:t>
            </a:r>
            <a:r>
              <a:rPr lang="en-GB" sz="1800" dirty="0"/>
              <a:t>students </a:t>
            </a:r>
            <a:endParaRPr lang="en-GB" sz="1800" dirty="0" smtClean="0"/>
          </a:p>
          <a:p>
            <a:pPr lvl="1">
              <a:buFont typeface="Wingdings" panose="05000000000000000000" pitchFamily="2" charset="2"/>
              <a:buChar char="Ø"/>
            </a:pPr>
            <a:r>
              <a:rPr lang="en-GB" sz="1800" dirty="0" smtClean="0"/>
              <a:t>Trust </a:t>
            </a:r>
            <a:r>
              <a:rPr lang="en-GB" sz="1800" dirty="0"/>
              <a:t>and support </a:t>
            </a:r>
            <a:r>
              <a:rPr lang="en-GB" sz="1800" dirty="0" smtClean="0"/>
              <a:t>is key to success </a:t>
            </a:r>
            <a:endParaRPr lang="en-GB" dirty="0" smtClean="0"/>
          </a:p>
          <a:p>
            <a:pPr marL="0" indent="0">
              <a:buNone/>
            </a:pPr>
            <a:endParaRPr lang="en-GB" dirty="0" smtClean="0"/>
          </a:p>
        </p:txBody>
      </p:sp>
      <p:pic>
        <p:nvPicPr>
          <p:cNvPr id="4" name="Picture 3" descr="&lt;strong&gt;laptop&lt;/strong&gt; dock |Gadgets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93" y="2654398"/>
            <a:ext cx="1003241" cy="601945"/>
          </a:xfrm>
          <a:prstGeom prst="rect">
            <a:avLst/>
          </a:prstGeom>
        </p:spPr>
      </p:pic>
      <p:pic>
        <p:nvPicPr>
          <p:cNvPr id="5" name="Content Placeholder 5" descr="C:\Users\jc215\Documents\Future Learning Spaces 2017-18\IS Comms\digital classroom 1.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710" y="1317788"/>
            <a:ext cx="867591" cy="57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malvernictcluster - PLG Meeting Monday 9 Augu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477" y="4114983"/>
            <a:ext cx="708158" cy="696612"/>
          </a:xfrm>
          <a:prstGeom prst="rect">
            <a:avLst/>
          </a:prstGeom>
        </p:spPr>
      </p:pic>
      <p:pic>
        <p:nvPicPr>
          <p:cNvPr id="7" name="Picture 6" descr="At The Feet Of The Shepherd: Happy &lt;strong&gt;people&lt;/strong&gt; need Jesus to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477" y="5670235"/>
            <a:ext cx="873504" cy="575187"/>
          </a:xfrm>
          <a:prstGeom prst="rect">
            <a:avLst/>
          </a:prstGeom>
        </p:spPr>
      </p:pic>
    </p:spTree>
    <p:extLst>
      <p:ext uri="{BB962C8B-B14F-4D97-AF65-F5344CB8AC3E}">
        <p14:creationId xmlns:p14="http://schemas.microsoft.com/office/powerpoint/2010/main" val="1991115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 2018/19</a:t>
            </a:r>
            <a:endParaRPr lang="en-GB" dirty="0"/>
          </a:p>
        </p:txBody>
      </p:sp>
      <p:sp>
        <p:nvSpPr>
          <p:cNvPr id="3" name="Content Placeholder 2"/>
          <p:cNvSpPr>
            <a:spLocks noGrp="1"/>
          </p:cNvSpPr>
          <p:nvPr>
            <p:ph idx="1"/>
          </p:nvPr>
        </p:nvSpPr>
        <p:spPr>
          <a:xfrm>
            <a:off x="457200" y="2895600"/>
            <a:ext cx="5236029" cy="4504791"/>
          </a:xfrm>
        </p:spPr>
        <p:txBody>
          <a:bodyPr/>
          <a:lstStyle/>
          <a:p>
            <a:r>
              <a:rPr lang="en-GB" dirty="0" smtClean="0"/>
              <a:t>Explore moving beyond the lecture / seminar model</a:t>
            </a:r>
          </a:p>
          <a:p>
            <a:r>
              <a:rPr lang="en-GB" dirty="0" smtClean="0"/>
              <a:t>Investigate different subject use </a:t>
            </a:r>
          </a:p>
          <a:p>
            <a:r>
              <a:rPr lang="en-GB" dirty="0" smtClean="0"/>
              <a:t>Further engage students as partners</a:t>
            </a:r>
          </a:p>
          <a:p>
            <a:r>
              <a:rPr lang="en-GB" dirty="0" smtClean="0"/>
              <a:t>Implement this collaborative approach to other innovation projects</a:t>
            </a:r>
          </a:p>
          <a:p>
            <a:pPr marL="0" indent="0">
              <a:buNone/>
            </a:pPr>
            <a:endParaRPr lang="en-GB" dirty="0" smtClean="0"/>
          </a:p>
          <a:p>
            <a:endParaRPr lang="en-GB" dirty="0" smtClean="0"/>
          </a:p>
          <a:p>
            <a:endParaRPr lang="en-GB" dirty="0"/>
          </a:p>
        </p:txBody>
      </p:sp>
      <p:pic>
        <p:nvPicPr>
          <p:cNvPr id="4" name="Picture 3"/>
          <p:cNvPicPr>
            <a:picLocks noChangeAspect="1"/>
          </p:cNvPicPr>
          <p:nvPr/>
        </p:nvPicPr>
        <p:blipFill>
          <a:blip r:embed="rId2"/>
          <a:stretch>
            <a:fillRect/>
          </a:stretch>
        </p:blipFill>
        <p:spPr>
          <a:xfrm>
            <a:off x="5845630" y="3830900"/>
            <a:ext cx="2699856" cy="1792705"/>
          </a:xfrm>
          <a:prstGeom prst="rect">
            <a:avLst/>
          </a:prstGeom>
        </p:spPr>
      </p:pic>
      <p:sp>
        <p:nvSpPr>
          <p:cNvPr id="5" name="TextBox 4"/>
          <p:cNvSpPr txBox="1"/>
          <p:nvPr/>
        </p:nvSpPr>
        <p:spPr>
          <a:xfrm>
            <a:off x="457200" y="1273628"/>
            <a:ext cx="8088286" cy="941796"/>
          </a:xfrm>
          <a:prstGeom prst="rect">
            <a:avLst/>
          </a:prstGeom>
          <a:noFill/>
        </p:spPr>
        <p:txBody>
          <a:bodyPr wrap="square" rtlCol="0">
            <a:spAutoFit/>
          </a:bodyPr>
          <a:lstStyle/>
          <a:p>
            <a:r>
              <a:rPr lang="en-GB" dirty="0"/>
              <a:t>More uptake, supporting returners</a:t>
            </a:r>
          </a:p>
          <a:p>
            <a:r>
              <a:rPr lang="en-GB" dirty="0"/>
              <a:t>Revisit aspects of the room </a:t>
            </a:r>
            <a:r>
              <a:rPr lang="en-GB" dirty="0" smtClean="0"/>
              <a:t>&amp; </a:t>
            </a:r>
            <a:r>
              <a:rPr lang="en-GB" dirty="0"/>
              <a:t>explore the wider potential </a:t>
            </a:r>
          </a:p>
        </p:txBody>
      </p:sp>
    </p:spTree>
    <p:extLst>
      <p:ext uri="{BB962C8B-B14F-4D97-AF65-F5344CB8AC3E}">
        <p14:creationId xmlns:p14="http://schemas.microsoft.com/office/powerpoint/2010/main" val="2996718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386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91513" cy="668338"/>
          </a:xfrm>
        </p:spPr>
        <p:txBody>
          <a:bodyPr/>
          <a:lstStyle/>
          <a:p>
            <a:r>
              <a:rPr lang="en-GB" dirty="0" smtClean="0"/>
              <a:t>Future Learning Spaces Project </a:t>
            </a:r>
            <a:endParaRPr lang="en-GB" dirty="0"/>
          </a:p>
        </p:txBody>
      </p:sp>
      <p:sp>
        <p:nvSpPr>
          <p:cNvPr id="3" name="Content Placeholder 2"/>
          <p:cNvSpPr>
            <a:spLocks noGrp="1"/>
          </p:cNvSpPr>
          <p:nvPr>
            <p:ph idx="1"/>
          </p:nvPr>
        </p:nvSpPr>
        <p:spPr>
          <a:xfrm>
            <a:off x="1331913" y="1287379"/>
            <a:ext cx="6985000" cy="5094372"/>
          </a:xfrm>
        </p:spPr>
        <p:txBody>
          <a:bodyPr/>
          <a:lstStyle/>
          <a:p>
            <a:r>
              <a:rPr lang="en-GB" dirty="0" smtClean="0"/>
              <a:t>Project Aim and Plan</a:t>
            </a:r>
          </a:p>
          <a:p>
            <a:pPr lvl="1"/>
            <a:r>
              <a:rPr lang="en-GB" sz="1800" dirty="0" smtClean="0"/>
              <a:t>Investigate modern teaching spaces</a:t>
            </a:r>
          </a:p>
          <a:p>
            <a:pPr lvl="1"/>
            <a:r>
              <a:rPr lang="en-GB" sz="1800" dirty="0"/>
              <a:t>P</a:t>
            </a:r>
            <a:r>
              <a:rPr lang="en-GB" sz="1800" dirty="0" smtClean="0"/>
              <a:t>romote and support innovative teaching practices</a:t>
            </a:r>
          </a:p>
          <a:p>
            <a:pPr marL="534987" lvl="1" indent="0">
              <a:buNone/>
            </a:pPr>
            <a:endParaRPr lang="en-GB" dirty="0" smtClean="0"/>
          </a:p>
          <a:p>
            <a:r>
              <a:rPr lang="en-GB" dirty="0" smtClean="0"/>
              <a:t>2016 UCISA HE Learning Spaces Toolkit</a:t>
            </a:r>
          </a:p>
        </p:txBody>
      </p:sp>
      <p:pic>
        <p:nvPicPr>
          <p:cNvPr id="5" name="Picture 4"/>
          <p:cNvPicPr/>
          <p:nvPr/>
        </p:nvPicPr>
        <p:blipFill>
          <a:blip r:embed="rId3"/>
          <a:stretch>
            <a:fillRect/>
          </a:stretch>
        </p:blipFill>
        <p:spPr>
          <a:xfrm>
            <a:off x="1888598" y="3049005"/>
            <a:ext cx="5428715" cy="3332746"/>
          </a:xfrm>
          <a:prstGeom prst="rect">
            <a:avLst/>
          </a:prstGeom>
        </p:spPr>
      </p:pic>
      <p:sp>
        <p:nvSpPr>
          <p:cNvPr id="4" name="Footer Placeholder 3"/>
          <p:cNvSpPr>
            <a:spLocks noGrp="1"/>
          </p:cNvSpPr>
          <p:nvPr>
            <p:ph type="ftr" sz="quarter" idx="10"/>
          </p:nvPr>
        </p:nvSpPr>
        <p:spPr>
          <a:xfrm>
            <a:off x="1331912" y="6381751"/>
            <a:ext cx="5564187" cy="393700"/>
          </a:xfrm>
        </p:spPr>
        <p:txBody>
          <a:bodyPr/>
          <a:lstStyle/>
          <a:p>
            <a:r>
              <a:rPr lang="en-GB" i="1" dirty="0" smtClean="0"/>
              <a:t>Diagram: A </a:t>
            </a:r>
            <a:r>
              <a:rPr lang="en-GB" i="1" dirty="0"/>
              <a:t>Pedagogy-Space Technology (PST) Framework for Designing and Evaluating Learning Places (D. Radcliffe), University of Queensland.</a:t>
            </a:r>
            <a:endParaRPr lang="en-GB" dirty="0"/>
          </a:p>
          <a:p>
            <a:endParaRPr lang="en-GB" dirty="0"/>
          </a:p>
        </p:txBody>
      </p:sp>
    </p:spTree>
    <p:extLst>
      <p:ext uri="{BB962C8B-B14F-4D97-AF65-F5344CB8AC3E}">
        <p14:creationId xmlns:p14="http://schemas.microsoft.com/office/powerpoint/2010/main" val="2557970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45" y="663928"/>
            <a:ext cx="8291513" cy="696560"/>
          </a:xfrm>
        </p:spPr>
        <p:txBody>
          <a:bodyPr/>
          <a:lstStyle/>
          <a:p>
            <a:r>
              <a:rPr lang="en-GB" dirty="0" smtClean="0"/>
              <a:t>Initial Consultation </a:t>
            </a:r>
            <a:r>
              <a:rPr lang="en-GB" dirty="0"/>
              <a:t>Forums </a:t>
            </a:r>
            <a:r>
              <a:rPr lang="en-GB" dirty="0" smtClean="0"/>
              <a:t>in June </a:t>
            </a:r>
            <a:r>
              <a:rPr lang="en-GB" dirty="0"/>
              <a:t>2016.</a:t>
            </a:r>
            <a:r>
              <a:rPr lang="en-GB" i="1" dirty="0">
                <a:solidFill>
                  <a:srgbClr val="FF0000"/>
                </a:solidFill>
              </a:rPr>
              <a:t/>
            </a:r>
            <a:br>
              <a:rPr lang="en-GB" i="1" dirty="0">
                <a:solidFill>
                  <a:srgbClr val="FF0000"/>
                </a:solidFill>
              </a:rPr>
            </a:br>
            <a:endParaRPr lang="en-GB" i="1" dirty="0">
              <a:solidFill>
                <a:srgbClr val="FF0000"/>
              </a:solidFill>
            </a:endParaRPr>
          </a:p>
        </p:txBody>
      </p:sp>
      <p:sp>
        <p:nvSpPr>
          <p:cNvPr id="3" name="Content Placeholder 2"/>
          <p:cNvSpPr>
            <a:spLocks noGrp="1"/>
          </p:cNvSpPr>
          <p:nvPr>
            <p:ph idx="1"/>
          </p:nvPr>
        </p:nvSpPr>
        <p:spPr>
          <a:xfrm>
            <a:off x="825500" y="1275347"/>
            <a:ext cx="7491413" cy="4632157"/>
          </a:xfrm>
        </p:spPr>
        <p:txBody>
          <a:bodyPr/>
          <a:lstStyle/>
          <a:p>
            <a:pPr marL="0" indent="0">
              <a:buNone/>
            </a:pPr>
            <a:r>
              <a:rPr lang="en-GB" dirty="0"/>
              <a:t>‘What would a modern teaching space look like</a:t>
            </a:r>
            <a:r>
              <a:rPr lang="en-GB" dirty="0" smtClean="0"/>
              <a:t>?’</a:t>
            </a:r>
            <a:endParaRPr lang="en-GB" dirty="0"/>
          </a:p>
          <a:p>
            <a:pPr lvl="1">
              <a:buFont typeface="Wingdings" panose="05000000000000000000" pitchFamily="2" charset="2"/>
              <a:buChar char="Ø"/>
            </a:pPr>
            <a:r>
              <a:rPr lang="en-GB" dirty="0" smtClean="0"/>
              <a:t>Interesting insights </a:t>
            </a:r>
          </a:p>
          <a:p>
            <a:r>
              <a:rPr lang="en-GB" dirty="0" smtClean="0"/>
              <a:t>Space</a:t>
            </a:r>
          </a:p>
          <a:p>
            <a:pPr lvl="1"/>
            <a:r>
              <a:rPr lang="en-GB" sz="1600" dirty="0" smtClean="0"/>
              <a:t>get the fundamentals right first. </a:t>
            </a:r>
            <a:endParaRPr lang="en-GB" sz="1600" dirty="0"/>
          </a:p>
          <a:p>
            <a:pPr lvl="1"/>
            <a:r>
              <a:rPr lang="en-GB" sz="1600" dirty="0"/>
              <a:t>f</a:t>
            </a:r>
            <a:r>
              <a:rPr lang="en-GB" sz="1600" dirty="0" smtClean="0"/>
              <a:t>urniture / lighting / room size - this is what students complain about.</a:t>
            </a:r>
          </a:p>
          <a:p>
            <a:pPr marL="534987" lvl="1" indent="0">
              <a:buNone/>
            </a:pPr>
            <a:endParaRPr lang="en-GB" dirty="0" smtClean="0"/>
          </a:p>
          <a:p>
            <a:r>
              <a:rPr lang="en-GB" dirty="0" smtClean="0"/>
              <a:t>Technology *</a:t>
            </a:r>
          </a:p>
          <a:p>
            <a:pPr lvl="1"/>
            <a:r>
              <a:rPr lang="en-GB" sz="1600" dirty="0" smtClean="0"/>
              <a:t>needs to be easy, quick and reliable. </a:t>
            </a:r>
          </a:p>
          <a:p>
            <a:pPr lvl="1"/>
            <a:r>
              <a:rPr lang="en-GB" sz="1600" dirty="0"/>
              <a:t>v</a:t>
            </a:r>
            <a:r>
              <a:rPr lang="en-GB" sz="1600" dirty="0" smtClean="0"/>
              <a:t>ery teacher focussed (little on student use).</a:t>
            </a:r>
            <a:endParaRPr lang="en-GB" dirty="0"/>
          </a:p>
          <a:p>
            <a:pPr marL="534987" lvl="1" indent="0">
              <a:buNone/>
            </a:pPr>
            <a:endParaRPr lang="en-GB" dirty="0" smtClean="0"/>
          </a:p>
          <a:p>
            <a:r>
              <a:rPr lang="en-GB" dirty="0" smtClean="0"/>
              <a:t>Pedagogy</a:t>
            </a:r>
          </a:p>
          <a:p>
            <a:pPr lvl="1"/>
            <a:r>
              <a:rPr lang="en-GB" sz="1600" dirty="0" smtClean="0"/>
              <a:t>need to be able to work in small groups as required.</a:t>
            </a:r>
          </a:p>
          <a:p>
            <a:pPr lvl="1"/>
            <a:r>
              <a:rPr lang="en-GB" sz="1600" dirty="0" smtClean="0"/>
              <a:t>quite traditional.</a:t>
            </a:r>
          </a:p>
        </p:txBody>
      </p:sp>
      <p:sp>
        <p:nvSpPr>
          <p:cNvPr id="4" name="Footer Placeholder 3"/>
          <p:cNvSpPr>
            <a:spLocks noGrp="1"/>
          </p:cNvSpPr>
          <p:nvPr>
            <p:ph type="ftr" sz="quarter" idx="10"/>
          </p:nvPr>
        </p:nvSpPr>
        <p:spPr>
          <a:xfrm>
            <a:off x="825500" y="6097778"/>
            <a:ext cx="6057900" cy="529389"/>
          </a:xfrm>
        </p:spPr>
        <p:txBody>
          <a:bodyPr/>
          <a:lstStyle/>
          <a:p>
            <a:r>
              <a:rPr lang="en-US" dirty="0" smtClean="0"/>
              <a:t>* Educause </a:t>
            </a:r>
            <a:r>
              <a:rPr lang="en-US" dirty="0"/>
              <a:t>Learning Space Rating </a:t>
            </a:r>
            <a:r>
              <a:rPr lang="en-US" dirty="0" smtClean="0"/>
              <a:t>System 2016:  </a:t>
            </a:r>
            <a:r>
              <a:rPr lang="en-US" dirty="0">
                <a:hlinkClick r:id="rId3"/>
              </a:rPr>
              <a:t>https://</a:t>
            </a:r>
            <a:r>
              <a:rPr lang="en-US" dirty="0" smtClean="0">
                <a:hlinkClick r:id="rId3"/>
              </a:rPr>
              <a:t>www.educause.edu/eli/initiatives/learning-space-rating-system</a:t>
            </a:r>
            <a:endParaRPr lang="en-US" dirty="0" smtClean="0"/>
          </a:p>
          <a:p>
            <a:endParaRPr lang="en-GB" dirty="0"/>
          </a:p>
        </p:txBody>
      </p:sp>
    </p:spTree>
    <p:extLst>
      <p:ext uri="{BB962C8B-B14F-4D97-AF65-F5344CB8AC3E}">
        <p14:creationId xmlns:p14="http://schemas.microsoft.com/office/powerpoint/2010/main" val="2993477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UoK Digital Classrooms - features</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9277" y="1997629"/>
            <a:ext cx="8822306" cy="4119705"/>
          </a:xfrm>
        </p:spPr>
      </p:pic>
      <p:sp>
        <p:nvSpPr>
          <p:cNvPr id="4" name="Footer Placeholder 3"/>
          <p:cNvSpPr>
            <a:spLocks noGrp="1"/>
          </p:cNvSpPr>
          <p:nvPr>
            <p:ph type="ftr" sz="quarter" idx="10"/>
          </p:nvPr>
        </p:nvSpPr>
        <p:spPr>
          <a:xfrm>
            <a:off x="838200" y="6328611"/>
            <a:ext cx="6057900" cy="446839"/>
          </a:xfrm>
        </p:spPr>
        <p:txBody>
          <a:bodyPr/>
          <a:lstStyle/>
          <a:p>
            <a:r>
              <a:rPr lang="en-GB" sz="1600" dirty="0"/>
              <a:t>1. Group tables, </a:t>
            </a:r>
            <a:r>
              <a:rPr lang="en-GB" sz="1600" dirty="0" smtClean="0"/>
              <a:t> 2</a:t>
            </a:r>
            <a:r>
              <a:rPr lang="en-GB" sz="1600" dirty="0"/>
              <a:t>. Front of room, </a:t>
            </a:r>
            <a:r>
              <a:rPr lang="en-GB" sz="1600" dirty="0" smtClean="0"/>
              <a:t> 3</a:t>
            </a:r>
            <a:r>
              <a:rPr lang="en-GB" sz="1600" dirty="0"/>
              <a:t>. iPAD screen control.</a:t>
            </a:r>
          </a:p>
          <a:p>
            <a:endParaRPr lang="en-GB" dirty="0"/>
          </a:p>
        </p:txBody>
      </p:sp>
      <p:sp>
        <p:nvSpPr>
          <p:cNvPr id="3" name="Rectangle 2"/>
          <p:cNvSpPr/>
          <p:nvPr/>
        </p:nvSpPr>
        <p:spPr>
          <a:xfrm>
            <a:off x="0" y="1282946"/>
            <a:ext cx="8748713" cy="707886"/>
          </a:xfrm>
          <a:prstGeom prst="rect">
            <a:avLst/>
          </a:prstGeom>
        </p:spPr>
        <p:txBody>
          <a:bodyPr wrap="square">
            <a:spAutoFit/>
          </a:bodyPr>
          <a:lstStyle/>
          <a:p>
            <a:pPr lvl="1"/>
            <a:r>
              <a:rPr lang="en-GB" sz="2000" dirty="0"/>
              <a:t>We added </a:t>
            </a:r>
            <a:r>
              <a:rPr lang="en-GB" sz="2000" dirty="0" smtClean="0"/>
              <a:t>more features </a:t>
            </a:r>
            <a:r>
              <a:rPr lang="en-GB" sz="2000" dirty="0"/>
              <a:t>to </a:t>
            </a:r>
            <a:r>
              <a:rPr lang="en-GB" sz="2000" dirty="0" smtClean="0"/>
              <a:t>enable and promote a wider range </a:t>
            </a:r>
            <a:r>
              <a:rPr lang="en-GB" sz="2000" dirty="0"/>
              <a:t>of </a:t>
            </a:r>
            <a:r>
              <a:rPr lang="en-GB" sz="2000" dirty="0" smtClean="0"/>
              <a:t>approaches and uses. </a:t>
            </a:r>
            <a:endParaRPr lang="en-GB" sz="2000" dirty="0"/>
          </a:p>
        </p:txBody>
      </p:sp>
    </p:spTree>
    <p:extLst>
      <p:ext uri="{BB962C8B-B14F-4D97-AF65-F5344CB8AC3E}">
        <p14:creationId xmlns:p14="http://schemas.microsoft.com/office/powerpoint/2010/main" val="2322626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Classroom Pilot 2017/18</a:t>
            </a:r>
          </a:p>
        </p:txBody>
      </p:sp>
      <p:sp>
        <p:nvSpPr>
          <p:cNvPr id="3" name="Content Placeholder 2"/>
          <p:cNvSpPr>
            <a:spLocks noGrp="1"/>
          </p:cNvSpPr>
          <p:nvPr>
            <p:ph idx="1"/>
          </p:nvPr>
        </p:nvSpPr>
        <p:spPr>
          <a:xfrm>
            <a:off x="372335" y="1222863"/>
            <a:ext cx="8376378" cy="4744799"/>
          </a:xfrm>
          <a:solidFill>
            <a:schemeClr val="accent5">
              <a:lumMod val="20000"/>
              <a:lumOff val="80000"/>
            </a:schemeClr>
          </a:solidFill>
          <a:ln>
            <a:solidFill>
              <a:schemeClr val="tx1"/>
            </a:solidFill>
          </a:ln>
        </p:spPr>
        <p:txBody>
          <a:bodyPr/>
          <a:lstStyle/>
          <a:p>
            <a:pPr marL="0" indent="0">
              <a:buNone/>
            </a:pPr>
            <a:r>
              <a:rPr lang="en-GB" b="1" dirty="0" smtClean="0"/>
              <a:t>Participants</a:t>
            </a:r>
          </a:p>
          <a:p>
            <a:pPr marL="0" indent="0">
              <a:buNone/>
            </a:pPr>
            <a:endParaRPr lang="en-GB" dirty="0"/>
          </a:p>
          <a:p>
            <a:pPr marL="0" indent="0">
              <a:buNone/>
            </a:pPr>
            <a:endParaRPr lang="en-GB" dirty="0" smtClean="0"/>
          </a:p>
          <a:p>
            <a:pPr marL="0" indent="0">
              <a:buNone/>
            </a:pPr>
            <a:endParaRPr lang="en-GB" dirty="0"/>
          </a:p>
          <a:p>
            <a:endParaRPr lang="en-GB" dirty="0" smtClean="0"/>
          </a:p>
          <a:p>
            <a:pPr marL="0" indent="0">
              <a:buNone/>
            </a:pPr>
            <a:endParaRPr lang="en-GB" dirty="0" smtClean="0"/>
          </a:p>
          <a:p>
            <a:pPr marL="0" indent="0">
              <a:buNone/>
            </a:pPr>
            <a:endParaRPr lang="en-GB" dirty="0" smtClean="0"/>
          </a:p>
          <a:p>
            <a:pPr marL="0" indent="0">
              <a:buNone/>
            </a:pPr>
            <a:endParaRPr lang="en-GB" dirty="0" smtClean="0"/>
          </a:p>
        </p:txBody>
      </p:sp>
      <p:sp>
        <p:nvSpPr>
          <p:cNvPr id="5" name="Oval 4"/>
          <p:cNvSpPr/>
          <p:nvPr/>
        </p:nvSpPr>
        <p:spPr bwMode="auto">
          <a:xfrm>
            <a:off x="621905" y="1765132"/>
            <a:ext cx="5077326" cy="2069432"/>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6" name="TextBox 5"/>
          <p:cNvSpPr txBox="1"/>
          <p:nvPr/>
        </p:nvSpPr>
        <p:spPr>
          <a:xfrm>
            <a:off x="1567587" y="1787554"/>
            <a:ext cx="3185961" cy="461665"/>
          </a:xfrm>
          <a:prstGeom prst="rect">
            <a:avLst/>
          </a:prstGeom>
          <a:noFill/>
        </p:spPr>
        <p:txBody>
          <a:bodyPr wrap="square" rtlCol="0">
            <a:spAutoFit/>
          </a:bodyPr>
          <a:lstStyle/>
          <a:p>
            <a:pPr algn="ctr"/>
            <a:r>
              <a:rPr lang="en-GB" b="1" dirty="0" smtClean="0"/>
              <a:t>5 schools</a:t>
            </a:r>
            <a:endParaRPr lang="en-GB" b="1" dirty="0"/>
          </a:p>
        </p:txBody>
      </p:sp>
      <p:sp>
        <p:nvSpPr>
          <p:cNvPr id="7" name="TextBox 6"/>
          <p:cNvSpPr txBox="1"/>
          <p:nvPr/>
        </p:nvSpPr>
        <p:spPr>
          <a:xfrm flipH="1">
            <a:off x="926432" y="2271641"/>
            <a:ext cx="4800599" cy="1421928"/>
          </a:xfrm>
          <a:prstGeom prst="rect">
            <a:avLst/>
          </a:prstGeom>
          <a:noFill/>
        </p:spPr>
        <p:txBody>
          <a:bodyPr wrap="square" rtlCol="0">
            <a:spAutoFit/>
          </a:bodyPr>
          <a:lstStyle/>
          <a:p>
            <a:pPr algn="ctr"/>
            <a:r>
              <a:rPr lang="en-GB" dirty="0" smtClean="0"/>
              <a:t>Economics    Business </a:t>
            </a:r>
            <a:r>
              <a:rPr lang="en-GB" dirty="0"/>
              <a:t>S</a:t>
            </a:r>
            <a:r>
              <a:rPr lang="en-GB" dirty="0" smtClean="0"/>
              <a:t>chool </a:t>
            </a:r>
          </a:p>
          <a:p>
            <a:pPr algn="ctr"/>
            <a:r>
              <a:rPr lang="en-GB" dirty="0" smtClean="0"/>
              <a:t>Film Studies    </a:t>
            </a:r>
            <a:r>
              <a:rPr lang="en-GB" dirty="0" smtClean="0"/>
              <a:t>Anthropology </a:t>
            </a:r>
            <a:endParaRPr lang="en-GB" dirty="0" smtClean="0"/>
          </a:p>
          <a:p>
            <a:pPr algn="ctr"/>
            <a:r>
              <a:rPr lang="en-GB" dirty="0" smtClean="0"/>
              <a:t>UELT (PGCHE)</a:t>
            </a:r>
            <a:endParaRPr lang="en-GB" dirty="0"/>
          </a:p>
        </p:txBody>
      </p:sp>
      <p:sp>
        <p:nvSpPr>
          <p:cNvPr id="9" name="TextBox 8"/>
          <p:cNvSpPr txBox="1"/>
          <p:nvPr/>
        </p:nvSpPr>
        <p:spPr>
          <a:xfrm>
            <a:off x="5972499" y="2397392"/>
            <a:ext cx="2174233" cy="461665"/>
          </a:xfrm>
          <a:prstGeom prst="rect">
            <a:avLst/>
          </a:prstGeom>
          <a:noFill/>
        </p:spPr>
        <p:txBody>
          <a:bodyPr wrap="square" rtlCol="0">
            <a:spAutoFit/>
          </a:bodyPr>
          <a:lstStyle/>
          <a:p>
            <a:r>
              <a:rPr lang="en-GB" dirty="0" smtClean="0"/>
              <a:t>288 students</a:t>
            </a:r>
            <a:endParaRPr lang="en-GB" dirty="0"/>
          </a:p>
        </p:txBody>
      </p:sp>
      <p:sp>
        <p:nvSpPr>
          <p:cNvPr id="10" name="TextBox 9"/>
          <p:cNvSpPr txBox="1"/>
          <p:nvPr/>
        </p:nvSpPr>
        <p:spPr>
          <a:xfrm>
            <a:off x="5865479" y="1632047"/>
            <a:ext cx="2471760" cy="461665"/>
          </a:xfrm>
          <a:prstGeom prst="rect">
            <a:avLst/>
          </a:prstGeom>
          <a:noFill/>
        </p:spPr>
        <p:txBody>
          <a:bodyPr wrap="square" rtlCol="0">
            <a:spAutoFit/>
          </a:bodyPr>
          <a:lstStyle/>
          <a:p>
            <a:r>
              <a:rPr lang="en-GB" dirty="0" smtClean="0"/>
              <a:t>16 academics</a:t>
            </a:r>
            <a:endParaRPr lang="en-GB" dirty="0"/>
          </a:p>
        </p:txBody>
      </p:sp>
      <p:sp>
        <p:nvSpPr>
          <p:cNvPr id="11" name="TextBox 10"/>
          <p:cNvSpPr txBox="1"/>
          <p:nvPr/>
        </p:nvSpPr>
        <p:spPr>
          <a:xfrm>
            <a:off x="3160567" y="5678905"/>
            <a:ext cx="1880665" cy="461665"/>
          </a:xfrm>
          <a:prstGeom prst="rect">
            <a:avLst/>
          </a:prstGeom>
          <a:noFill/>
        </p:spPr>
        <p:txBody>
          <a:bodyPr wrap="square" rtlCol="0">
            <a:spAutoFit/>
          </a:bodyPr>
          <a:lstStyle/>
          <a:p>
            <a:endParaRPr lang="en-GB" dirty="0"/>
          </a:p>
        </p:txBody>
      </p:sp>
      <p:sp>
        <p:nvSpPr>
          <p:cNvPr id="12" name="TextBox 11"/>
          <p:cNvSpPr txBox="1"/>
          <p:nvPr/>
        </p:nvSpPr>
        <p:spPr>
          <a:xfrm>
            <a:off x="6003758" y="3204153"/>
            <a:ext cx="2117199" cy="461665"/>
          </a:xfrm>
          <a:prstGeom prst="rect">
            <a:avLst/>
          </a:prstGeom>
          <a:noFill/>
        </p:spPr>
        <p:txBody>
          <a:bodyPr wrap="square" rtlCol="0">
            <a:spAutoFit/>
          </a:bodyPr>
          <a:lstStyle/>
          <a:p>
            <a:r>
              <a:rPr lang="en-GB" dirty="0" smtClean="0"/>
              <a:t>10 modules</a:t>
            </a:r>
          </a:p>
        </p:txBody>
      </p:sp>
      <p:sp>
        <p:nvSpPr>
          <p:cNvPr id="14" name="TextBox 13"/>
          <p:cNvSpPr txBox="1"/>
          <p:nvPr/>
        </p:nvSpPr>
        <p:spPr>
          <a:xfrm>
            <a:off x="1799795" y="4450446"/>
            <a:ext cx="5907505" cy="461665"/>
          </a:xfrm>
          <a:prstGeom prst="rect">
            <a:avLst/>
          </a:prstGeom>
          <a:noFill/>
        </p:spPr>
        <p:txBody>
          <a:bodyPr wrap="square" rtlCol="0">
            <a:spAutoFit/>
          </a:bodyPr>
          <a:lstStyle/>
          <a:p>
            <a:r>
              <a:rPr lang="en-GB" dirty="0" smtClean="0"/>
              <a:t>Worked very closely with these academics</a:t>
            </a:r>
            <a:endParaRPr lang="en-GB" dirty="0"/>
          </a:p>
        </p:txBody>
      </p:sp>
      <p:sp>
        <p:nvSpPr>
          <p:cNvPr id="15" name="Right Arrow 14"/>
          <p:cNvSpPr/>
          <p:nvPr/>
        </p:nvSpPr>
        <p:spPr bwMode="auto">
          <a:xfrm>
            <a:off x="621905" y="4393732"/>
            <a:ext cx="978408" cy="484632"/>
          </a:xfrm>
          <a:prstGeom prst="rightArrow">
            <a:avLst/>
          </a:prstGeom>
          <a:solidFill>
            <a:schemeClr val="tx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16" name="Right Arrow 15"/>
          <p:cNvSpPr/>
          <p:nvPr/>
        </p:nvSpPr>
        <p:spPr bwMode="auto">
          <a:xfrm>
            <a:off x="649337" y="5037948"/>
            <a:ext cx="978408" cy="484632"/>
          </a:xfrm>
          <a:prstGeom prst="rightArrow">
            <a:avLst/>
          </a:prstGeom>
          <a:solidFill>
            <a:schemeClr val="tx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17" name="TextBox 16"/>
          <p:cNvSpPr txBox="1"/>
          <p:nvPr/>
        </p:nvSpPr>
        <p:spPr>
          <a:xfrm>
            <a:off x="1852863" y="5102976"/>
            <a:ext cx="6484375" cy="430887"/>
          </a:xfrm>
          <a:prstGeom prst="rect">
            <a:avLst/>
          </a:prstGeom>
          <a:noFill/>
        </p:spPr>
        <p:txBody>
          <a:bodyPr wrap="square" rtlCol="0">
            <a:spAutoFit/>
          </a:bodyPr>
          <a:lstStyle/>
          <a:p>
            <a:r>
              <a:rPr lang="en-GB" sz="2200" dirty="0" smtClean="0"/>
              <a:t>Support, training, adapting room / troubleshooting</a:t>
            </a:r>
            <a:endParaRPr lang="en-GB" sz="2200" dirty="0"/>
          </a:p>
        </p:txBody>
      </p:sp>
    </p:spTree>
    <p:extLst>
      <p:ext uri="{BB962C8B-B14F-4D97-AF65-F5344CB8AC3E}">
        <p14:creationId xmlns:p14="http://schemas.microsoft.com/office/powerpoint/2010/main" val="3989693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4"/>
            <a:ext cx="8291513" cy="874835"/>
          </a:xfrm>
        </p:spPr>
        <p:txBody>
          <a:bodyPr/>
          <a:lstStyle/>
          <a:p>
            <a:r>
              <a:rPr lang="en-GB" dirty="0" smtClean="0"/>
              <a:t>Evaluations of the 10 pilot modules </a:t>
            </a:r>
            <a:br>
              <a:rPr lang="en-GB" dirty="0" smtClean="0"/>
            </a:br>
            <a:r>
              <a:rPr lang="en-GB" sz="2400" dirty="0" smtClean="0"/>
              <a:t>(November 2017 – March 2018)</a:t>
            </a:r>
            <a:endParaRPr lang="en-GB" sz="2400" dirty="0">
              <a:solidFill>
                <a:srgbClr val="FF0000"/>
              </a:solidFill>
            </a:endParaRPr>
          </a:p>
        </p:txBody>
      </p:sp>
      <p:sp>
        <p:nvSpPr>
          <p:cNvPr id="4" name="Oval 3"/>
          <p:cNvSpPr/>
          <p:nvPr/>
        </p:nvSpPr>
        <p:spPr bwMode="auto">
          <a:xfrm>
            <a:off x="2150918" y="2867891"/>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5" name="Rounded Rectangle 4"/>
          <p:cNvSpPr/>
          <p:nvPr/>
        </p:nvSpPr>
        <p:spPr bwMode="auto">
          <a:xfrm>
            <a:off x="4353791" y="3595255"/>
            <a:ext cx="1641764" cy="6234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5621482" y="3034145"/>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7" name="Rounded Rectangle 6"/>
          <p:cNvSpPr/>
          <p:nvPr/>
        </p:nvSpPr>
        <p:spPr bwMode="auto">
          <a:xfrm>
            <a:off x="4156364" y="2140527"/>
            <a:ext cx="45719" cy="7273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8" name="TextBox 7"/>
          <p:cNvSpPr txBox="1"/>
          <p:nvPr/>
        </p:nvSpPr>
        <p:spPr>
          <a:xfrm>
            <a:off x="633845" y="1933262"/>
            <a:ext cx="7491845" cy="1661993"/>
          </a:xfrm>
          <a:prstGeom prst="rect">
            <a:avLst/>
          </a:prstGeom>
          <a:solidFill>
            <a:schemeClr val="accent5">
              <a:lumMod val="20000"/>
              <a:lumOff val="80000"/>
            </a:schemeClr>
          </a:solidFill>
          <a:ln>
            <a:solidFill>
              <a:schemeClr val="tx2"/>
            </a:solidFill>
          </a:ln>
        </p:spPr>
        <p:txBody>
          <a:bodyPr wrap="square" rtlCol="0">
            <a:spAutoFit/>
          </a:bodyPr>
          <a:lstStyle/>
          <a:p>
            <a:r>
              <a:rPr lang="en-US" dirty="0">
                <a:solidFill>
                  <a:schemeClr val="tx2"/>
                </a:solidFill>
              </a:rPr>
              <a:t>Qualitative &amp; quantitative data collection and analysis</a:t>
            </a:r>
          </a:p>
          <a:p>
            <a:pPr marL="342900" indent="-342900">
              <a:buFont typeface="Arial" panose="020B0604020202020204" pitchFamily="34" charset="0"/>
              <a:buChar char="•"/>
            </a:pPr>
            <a:r>
              <a:rPr lang="en-US" sz="2000" dirty="0"/>
              <a:t>Interviews (15 academics + 25 students)</a:t>
            </a:r>
          </a:p>
          <a:p>
            <a:pPr marL="342900" indent="-342900">
              <a:buFont typeface="Arial" panose="020B0604020202020204" pitchFamily="34" charset="0"/>
              <a:buChar char="•"/>
            </a:pPr>
            <a:r>
              <a:rPr lang="en-US" sz="2000" dirty="0"/>
              <a:t>Observations and field notes (10 hours)</a:t>
            </a:r>
          </a:p>
          <a:p>
            <a:pPr marL="342900" indent="-342900">
              <a:buFont typeface="Arial" panose="020B0604020202020204" pitchFamily="34" charset="0"/>
              <a:buChar char="•"/>
            </a:pPr>
            <a:r>
              <a:rPr lang="en-US" sz="2000" dirty="0"/>
              <a:t>Quantitative data</a:t>
            </a:r>
          </a:p>
        </p:txBody>
      </p:sp>
      <p:sp>
        <p:nvSpPr>
          <p:cNvPr id="9" name="TextBox 8"/>
          <p:cNvSpPr txBox="1"/>
          <p:nvPr/>
        </p:nvSpPr>
        <p:spPr>
          <a:xfrm>
            <a:off x="633846" y="3948545"/>
            <a:ext cx="7491845" cy="1661993"/>
          </a:xfrm>
          <a:prstGeom prst="rect">
            <a:avLst/>
          </a:prstGeom>
          <a:solidFill>
            <a:schemeClr val="accent5">
              <a:lumMod val="20000"/>
              <a:lumOff val="80000"/>
            </a:schemeClr>
          </a:solidFill>
          <a:ln>
            <a:solidFill>
              <a:schemeClr val="tx2"/>
            </a:solidFill>
          </a:ln>
        </p:spPr>
        <p:txBody>
          <a:bodyPr wrap="square" rtlCol="0">
            <a:spAutoFit/>
          </a:bodyPr>
          <a:lstStyle/>
          <a:p>
            <a:r>
              <a:rPr lang="en-US" dirty="0">
                <a:solidFill>
                  <a:schemeClr val="tx2"/>
                </a:solidFill>
              </a:rPr>
              <a:t>Areas explored</a:t>
            </a:r>
          </a:p>
          <a:p>
            <a:pPr marL="342900" indent="-342900">
              <a:buFont typeface="Arial" panose="020B0604020202020204" pitchFamily="34" charset="0"/>
              <a:buChar char="•"/>
            </a:pPr>
            <a:r>
              <a:rPr lang="en-US" sz="2000" dirty="0"/>
              <a:t>Types of activities </a:t>
            </a:r>
          </a:p>
          <a:p>
            <a:pPr marL="342900" indent="-342900">
              <a:buFont typeface="Arial" panose="020B0604020202020204" pitchFamily="34" charset="0"/>
              <a:buChar char="•"/>
            </a:pPr>
            <a:r>
              <a:rPr lang="en-US" sz="2000" dirty="0"/>
              <a:t>Impact of the rooms on teaching and learning</a:t>
            </a:r>
          </a:p>
          <a:p>
            <a:pPr marL="342900" indent="-342900">
              <a:buFont typeface="Arial" panose="020B0604020202020204" pitchFamily="34" charset="0"/>
              <a:buChar char="•"/>
            </a:pPr>
            <a:r>
              <a:rPr lang="en-US" sz="2000" dirty="0"/>
              <a:t>Advantages and barriers of using the rooms</a:t>
            </a:r>
          </a:p>
        </p:txBody>
      </p:sp>
    </p:spTree>
    <p:extLst>
      <p:ext uri="{BB962C8B-B14F-4D97-AF65-F5344CB8AC3E}">
        <p14:creationId xmlns:p14="http://schemas.microsoft.com/office/powerpoint/2010/main" val="1644234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Evaluations: Key findings</a:t>
            </a:r>
            <a:endParaRPr lang="en-GB" dirty="0">
              <a:solidFill>
                <a:srgbClr val="FF0000"/>
              </a:solidFill>
            </a:endParaRPr>
          </a:p>
        </p:txBody>
      </p:sp>
      <p:sp>
        <p:nvSpPr>
          <p:cNvPr id="3" name="Content Placeholder 2"/>
          <p:cNvSpPr>
            <a:spLocks noGrp="1"/>
          </p:cNvSpPr>
          <p:nvPr>
            <p:ph idx="1"/>
          </p:nvPr>
        </p:nvSpPr>
        <p:spPr>
          <a:xfrm>
            <a:off x="158844" y="1125538"/>
            <a:ext cx="5360213" cy="4897437"/>
          </a:xfrm>
        </p:spPr>
        <p:txBody>
          <a:bodyPr/>
          <a:lstStyle/>
          <a:p>
            <a:pPr marL="0" indent="0">
              <a:buNone/>
            </a:pPr>
            <a:endParaRPr lang="en-GB" dirty="0"/>
          </a:p>
          <a:p>
            <a:pPr>
              <a:buFont typeface="Arial" panose="020B0604020202020204" pitchFamily="34" charset="0"/>
              <a:buChar char="•"/>
            </a:pPr>
            <a:r>
              <a:rPr lang="en-GB" dirty="0" smtClean="0"/>
              <a:t>Positive response (staff </a:t>
            </a:r>
            <a:r>
              <a:rPr lang="en-GB" dirty="0" smtClean="0"/>
              <a:t>&amp; students</a:t>
            </a:r>
            <a:r>
              <a:rPr lang="en-GB" dirty="0" smtClean="0"/>
              <a:t>)</a:t>
            </a:r>
          </a:p>
          <a:p>
            <a:pPr>
              <a:buFont typeface="Arial" panose="020B0604020202020204" pitchFamily="34" charset="0"/>
              <a:buChar char="•"/>
            </a:pPr>
            <a:r>
              <a:rPr lang="en-GB" dirty="0" smtClean="0"/>
              <a:t>Flexibility of space and technology (accessibility)</a:t>
            </a:r>
          </a:p>
          <a:p>
            <a:pPr>
              <a:buFont typeface="Arial" panose="020B0604020202020204" pitchFamily="34" charset="0"/>
              <a:buChar char="•"/>
            </a:pPr>
            <a:r>
              <a:rPr lang="en-GB" dirty="0" smtClean="0"/>
              <a:t>Enhanced opportunities for interaction in and out the class</a:t>
            </a:r>
          </a:p>
          <a:p>
            <a:pPr>
              <a:buFont typeface="Arial" panose="020B0604020202020204" pitchFamily="34" charset="0"/>
              <a:buChar char="•"/>
            </a:pPr>
            <a:r>
              <a:rPr lang="en-GB" dirty="0" smtClean="0"/>
              <a:t>Soft skills training (e.g. presentation skills)</a:t>
            </a:r>
            <a:endParaRPr lang="en-GB" dirty="0"/>
          </a:p>
        </p:txBody>
      </p:sp>
      <p:pic>
        <p:nvPicPr>
          <p:cNvPr id="5" name="Picture 4"/>
          <p:cNvPicPr>
            <a:picLocks noChangeAspect="1"/>
          </p:cNvPicPr>
          <p:nvPr/>
        </p:nvPicPr>
        <p:blipFill>
          <a:blip r:embed="rId3"/>
          <a:stretch>
            <a:fillRect/>
          </a:stretch>
        </p:blipFill>
        <p:spPr>
          <a:xfrm>
            <a:off x="5268469" y="4031824"/>
            <a:ext cx="3594266" cy="2473036"/>
          </a:xfrm>
          <a:prstGeom prst="rect">
            <a:avLst/>
          </a:prstGeom>
        </p:spPr>
      </p:pic>
    </p:spTree>
    <p:extLst>
      <p:ext uri="{BB962C8B-B14F-4D97-AF65-F5344CB8AC3E}">
        <p14:creationId xmlns:p14="http://schemas.microsoft.com/office/powerpoint/2010/main" val="4003995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Theme I: The </a:t>
            </a:r>
            <a:r>
              <a:rPr lang="en-GB" dirty="0"/>
              <a:t>influence of </a:t>
            </a:r>
            <a:r>
              <a:rPr lang="en-GB" dirty="0" smtClean="0"/>
              <a:t>space</a:t>
            </a:r>
            <a:endParaRPr lang="en-GB" dirty="0"/>
          </a:p>
        </p:txBody>
      </p:sp>
      <p:sp>
        <p:nvSpPr>
          <p:cNvPr id="3" name="Content Placeholder 2"/>
          <p:cNvSpPr>
            <a:spLocks noGrp="1"/>
          </p:cNvSpPr>
          <p:nvPr>
            <p:ph idx="1"/>
          </p:nvPr>
        </p:nvSpPr>
        <p:spPr>
          <a:xfrm>
            <a:off x="925689" y="1311443"/>
            <a:ext cx="7391224" cy="5070308"/>
          </a:xfrm>
        </p:spPr>
        <p:txBody>
          <a:bodyPr/>
          <a:lstStyle/>
          <a:p>
            <a:pPr marL="0" indent="0">
              <a:buNone/>
            </a:pPr>
            <a:r>
              <a:rPr lang="en-GB" sz="2200" i="1" dirty="0" smtClean="0"/>
              <a:t>‘Everybody </a:t>
            </a:r>
            <a:r>
              <a:rPr lang="en-GB" sz="2200" i="1" dirty="0"/>
              <a:t>enjoyed the space. I am not going back to other seminar </a:t>
            </a:r>
            <a:r>
              <a:rPr lang="en-GB" sz="2200" i="1" dirty="0" smtClean="0"/>
              <a:t>rooms.’ </a:t>
            </a:r>
            <a:r>
              <a:rPr lang="en-GB" sz="2200" i="1" dirty="0"/>
              <a:t>(</a:t>
            </a:r>
            <a:r>
              <a:rPr lang="en-GB" sz="2200" i="1" dirty="0" smtClean="0"/>
              <a:t>interview)</a:t>
            </a:r>
          </a:p>
          <a:p>
            <a:pPr marL="0" indent="0">
              <a:buNone/>
            </a:pPr>
            <a:endParaRPr lang="en-GB" sz="2200" dirty="0"/>
          </a:p>
          <a:p>
            <a:pPr marL="0" indent="0">
              <a:buNone/>
            </a:pPr>
            <a:r>
              <a:rPr lang="en-GB" sz="2200" i="1" dirty="0" smtClean="0"/>
              <a:t>‘They </a:t>
            </a:r>
            <a:r>
              <a:rPr lang="en-GB" sz="2200" i="1" dirty="0"/>
              <a:t>learn to present differently, like in a real work </a:t>
            </a:r>
            <a:r>
              <a:rPr lang="en-GB" sz="2200" i="1" dirty="0" smtClean="0"/>
              <a:t>place.’ </a:t>
            </a:r>
            <a:r>
              <a:rPr lang="en-GB" sz="2200" i="1" dirty="0"/>
              <a:t>(</a:t>
            </a:r>
            <a:r>
              <a:rPr lang="en-GB" sz="2200" i="1" dirty="0" smtClean="0"/>
              <a:t>interview)</a:t>
            </a:r>
            <a:endParaRPr lang="en-GB" sz="2200" dirty="0"/>
          </a:p>
          <a:p>
            <a:pPr marL="0" indent="0">
              <a:buNone/>
            </a:pPr>
            <a:endParaRPr lang="en-GB" dirty="0" smtClean="0"/>
          </a:p>
          <a:p>
            <a:r>
              <a:rPr lang="en-GB" sz="2000" dirty="0" smtClean="0"/>
              <a:t>Student-tutor relationship</a:t>
            </a:r>
          </a:p>
          <a:p>
            <a:r>
              <a:rPr lang="en-GB" sz="2000" dirty="0" smtClean="0"/>
              <a:t>Quality of feedback</a:t>
            </a:r>
          </a:p>
          <a:p>
            <a:r>
              <a:rPr lang="en-GB" sz="2000" dirty="0" smtClean="0"/>
              <a:t>Group work</a:t>
            </a:r>
          </a:p>
          <a:p>
            <a:r>
              <a:rPr lang="en-GB" sz="2000" dirty="0" smtClean="0"/>
              <a:t>Focus and quality of work</a:t>
            </a:r>
          </a:p>
          <a:p>
            <a:r>
              <a:rPr lang="en-GB" sz="2000" dirty="0" smtClean="0"/>
              <a:t>Student voice</a:t>
            </a:r>
          </a:p>
          <a:p>
            <a:pPr marL="0" indent="0">
              <a:buNone/>
            </a:pPr>
            <a:endParaRPr lang="en-GB" dirty="0"/>
          </a:p>
          <a:p>
            <a:pPr marL="0" indent="0">
              <a:buNone/>
            </a:pPr>
            <a:endParaRPr lang="en-GB" dirty="0" smtClean="0"/>
          </a:p>
          <a:p>
            <a:endParaRPr lang="en-GB" dirty="0"/>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3692" y="3933031"/>
            <a:ext cx="3513221" cy="2343291"/>
          </a:xfrm>
          <a:prstGeom prst="rect">
            <a:avLst/>
          </a:prstGeom>
        </p:spPr>
      </p:pic>
    </p:spTree>
    <p:extLst>
      <p:ext uri="{BB962C8B-B14F-4D97-AF65-F5344CB8AC3E}">
        <p14:creationId xmlns:p14="http://schemas.microsoft.com/office/powerpoint/2010/main" val="592073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Theme II : Technology as enabler</a:t>
            </a:r>
            <a:endParaRPr lang="en-GB" dirty="0"/>
          </a:p>
        </p:txBody>
      </p:sp>
      <p:sp>
        <p:nvSpPr>
          <p:cNvPr id="3" name="Content Placeholder 2"/>
          <p:cNvSpPr>
            <a:spLocks noGrp="1"/>
          </p:cNvSpPr>
          <p:nvPr>
            <p:ph idx="1"/>
          </p:nvPr>
        </p:nvSpPr>
        <p:spPr>
          <a:xfrm>
            <a:off x="301336" y="1275347"/>
            <a:ext cx="5530344" cy="5465178"/>
          </a:xfrm>
        </p:spPr>
        <p:txBody>
          <a:bodyPr/>
          <a:lstStyle/>
          <a:p>
            <a:pPr marL="0" indent="0">
              <a:buNone/>
            </a:pPr>
            <a:r>
              <a:rPr lang="en-GB" sz="2200" i="1" dirty="0" smtClean="0"/>
              <a:t>‘The </a:t>
            </a:r>
            <a:r>
              <a:rPr lang="en-GB" sz="2200" i="1" dirty="0"/>
              <a:t>touch screen! Zooming in and out, we could not have worked as we did without </a:t>
            </a:r>
            <a:r>
              <a:rPr lang="en-GB" sz="2200" i="1" dirty="0" smtClean="0"/>
              <a:t>it’ </a:t>
            </a:r>
            <a:r>
              <a:rPr lang="en-GB" sz="2200" i="1" dirty="0"/>
              <a:t>(</a:t>
            </a:r>
            <a:r>
              <a:rPr lang="en-GB" sz="2200" i="1" dirty="0" smtClean="0"/>
              <a:t>interview</a:t>
            </a:r>
            <a:r>
              <a:rPr lang="en-GB" sz="2200" i="1" dirty="0" smtClean="0"/>
              <a:t>)</a:t>
            </a:r>
          </a:p>
          <a:p>
            <a:pPr marL="0" indent="0">
              <a:buNone/>
            </a:pPr>
            <a:endParaRPr lang="en-GB" sz="1100" dirty="0" smtClean="0"/>
          </a:p>
          <a:p>
            <a:pPr marL="0" indent="0">
              <a:buNone/>
            </a:pPr>
            <a:r>
              <a:rPr lang="en-GB" sz="2200" i="1" dirty="0" smtClean="0"/>
              <a:t>‘Students </a:t>
            </a:r>
            <a:r>
              <a:rPr lang="en-GB" sz="2200" i="1" dirty="0"/>
              <a:t>use the space outside class time, it is not just the space, it is the way of working together that they have developed. We should have more of these screens in study areas around </a:t>
            </a:r>
            <a:r>
              <a:rPr lang="en-GB" sz="2200" i="1" dirty="0" smtClean="0"/>
              <a:t>campus’ </a:t>
            </a:r>
            <a:r>
              <a:rPr lang="en-GB" sz="2200" i="1" dirty="0"/>
              <a:t>(</a:t>
            </a:r>
            <a:r>
              <a:rPr lang="en-GB" sz="2200" i="1" dirty="0" smtClean="0"/>
              <a:t>interview</a:t>
            </a:r>
            <a:r>
              <a:rPr lang="en-GB" sz="2200" i="1" dirty="0" smtClean="0"/>
              <a:t>)</a:t>
            </a:r>
          </a:p>
          <a:p>
            <a:pPr marL="0" indent="0">
              <a:buNone/>
            </a:pPr>
            <a:endParaRPr lang="en-GB" sz="1100" i="1" dirty="0" smtClean="0"/>
          </a:p>
          <a:p>
            <a:r>
              <a:rPr lang="en-GB" sz="2000" dirty="0" smtClean="0"/>
              <a:t>Touch </a:t>
            </a:r>
            <a:r>
              <a:rPr lang="en-GB" sz="2000" dirty="0" smtClean="0"/>
              <a:t>screen + OneNote </a:t>
            </a:r>
          </a:p>
          <a:p>
            <a:r>
              <a:rPr lang="en-GB" sz="2000" dirty="0" smtClean="0"/>
              <a:t>Repeater screens</a:t>
            </a:r>
          </a:p>
          <a:p>
            <a:r>
              <a:rPr lang="en-GB" sz="2000" dirty="0" smtClean="0"/>
              <a:t>BYOD </a:t>
            </a:r>
          </a:p>
          <a:p>
            <a:r>
              <a:rPr lang="en-GB" sz="2000" dirty="0" smtClean="0"/>
              <a:t>Core and non-core  </a:t>
            </a:r>
            <a:endParaRPr lang="en-GB" sz="2000" dirty="0"/>
          </a:p>
          <a:p>
            <a:endParaRPr lang="en-GB" dirty="0" smtClean="0"/>
          </a:p>
          <a:p>
            <a:pPr marL="0" indent="0">
              <a:buNone/>
            </a:pPr>
            <a:endParaRPr lang="en-GB" dirty="0" smtClean="0"/>
          </a:p>
          <a:p>
            <a:endParaRPr lang="en-GB" dirty="0"/>
          </a:p>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8442" y="1662290"/>
            <a:ext cx="3099305" cy="4132407"/>
          </a:xfrm>
          <a:prstGeom prst="rect">
            <a:avLst/>
          </a:prstGeom>
        </p:spPr>
      </p:pic>
    </p:spTree>
    <p:extLst>
      <p:ext uri="{BB962C8B-B14F-4D97-AF65-F5344CB8AC3E}">
        <p14:creationId xmlns:p14="http://schemas.microsoft.com/office/powerpoint/2010/main" val="586827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641</Words>
  <Application>Microsoft Office PowerPoint</Application>
  <PresentationFormat>On-screen Show (4:3)</PresentationFormat>
  <Paragraphs>127</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Schoolbook</vt:lpstr>
      <vt:lpstr>Courier New</vt:lpstr>
      <vt:lpstr>Wingdings</vt:lpstr>
      <vt:lpstr>kent2013</vt:lpstr>
      <vt:lpstr>PowerPoint Presentation</vt:lpstr>
      <vt:lpstr>Future Learning Spaces Project </vt:lpstr>
      <vt:lpstr>Initial Consultation Forums in June 2016. </vt:lpstr>
      <vt:lpstr>UoK Digital Classrooms - features</vt:lpstr>
      <vt:lpstr>Digital Classroom Pilot 2017/18</vt:lpstr>
      <vt:lpstr>Evaluations of the 10 pilot modules  (November 2017 – March 2018)</vt:lpstr>
      <vt:lpstr>Evaluations: Key findings</vt:lpstr>
      <vt:lpstr>Theme I: The influence of space</vt:lpstr>
      <vt:lpstr>Theme II : Technology as enabler</vt:lpstr>
      <vt:lpstr>Reflecting on what we have learnt</vt:lpstr>
      <vt:lpstr>Next steps 2018/19</vt:lpstr>
      <vt:lpstr>PowerPoint Presentation</vt:lpstr>
    </vt:vector>
  </TitlesOfParts>
  <Manager/>
  <Company>University of Kent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Kent - Generic Powerpoint template</dc:title>
  <dc:subject/>
  <dc:creator>Miles Banbery</dc:creator>
  <cp:keywords/>
  <dc:description/>
  <cp:lastModifiedBy>Silvia Colaiacomo</cp:lastModifiedBy>
  <cp:revision>359</cp:revision>
  <cp:lastPrinted>2018-06-19T11:18:52Z</cp:lastPrinted>
  <dcterms:created xsi:type="dcterms:W3CDTF">2013-06-07T14:52:08Z</dcterms:created>
  <dcterms:modified xsi:type="dcterms:W3CDTF">2018-06-22T12:35:54Z</dcterms:modified>
  <cp:category/>
</cp:coreProperties>
</file>