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81E2-42E5-5C43-848E-45A640CBA943}" type="datetimeFigureOut">
              <a:rPr lang="es-ES_tradnl" smtClean="0"/>
              <a:pPr/>
              <a:t>7/9/12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FEED-85BF-714F-812F-801049AB541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81E2-42E5-5C43-848E-45A640CBA943}" type="datetimeFigureOut">
              <a:rPr lang="es-ES_tradnl" smtClean="0"/>
              <a:pPr/>
              <a:t>7/9/12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FEED-85BF-714F-812F-801049AB541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81E2-42E5-5C43-848E-45A640CBA943}" type="datetimeFigureOut">
              <a:rPr lang="es-ES_tradnl" smtClean="0"/>
              <a:pPr/>
              <a:t>7/9/12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FEED-85BF-714F-812F-801049AB541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81E2-42E5-5C43-848E-45A640CBA943}" type="datetimeFigureOut">
              <a:rPr lang="es-ES_tradnl" smtClean="0"/>
              <a:pPr/>
              <a:t>7/9/12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FEED-85BF-714F-812F-801049AB541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81E2-42E5-5C43-848E-45A640CBA943}" type="datetimeFigureOut">
              <a:rPr lang="es-ES_tradnl" smtClean="0"/>
              <a:pPr/>
              <a:t>7/9/12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FEED-85BF-714F-812F-801049AB541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81E2-42E5-5C43-848E-45A640CBA943}" type="datetimeFigureOut">
              <a:rPr lang="es-ES_tradnl" smtClean="0"/>
              <a:pPr/>
              <a:t>7/9/12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FEED-85BF-714F-812F-801049AB541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81E2-42E5-5C43-848E-45A640CBA943}" type="datetimeFigureOut">
              <a:rPr lang="es-ES_tradnl" smtClean="0"/>
              <a:pPr/>
              <a:t>7/9/12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FEED-85BF-714F-812F-801049AB541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81E2-42E5-5C43-848E-45A640CBA943}" type="datetimeFigureOut">
              <a:rPr lang="es-ES_tradnl" smtClean="0"/>
              <a:pPr/>
              <a:t>7/9/12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FEED-85BF-714F-812F-801049AB541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81E2-42E5-5C43-848E-45A640CBA943}" type="datetimeFigureOut">
              <a:rPr lang="es-ES_tradnl" smtClean="0"/>
              <a:pPr/>
              <a:t>7/9/12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FEED-85BF-714F-812F-801049AB541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81E2-42E5-5C43-848E-45A640CBA943}" type="datetimeFigureOut">
              <a:rPr lang="es-ES_tradnl" smtClean="0"/>
              <a:pPr/>
              <a:t>7/9/12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FEED-85BF-714F-812F-801049AB541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81E2-42E5-5C43-848E-45A640CBA943}" type="datetimeFigureOut">
              <a:rPr lang="es-ES_tradnl" smtClean="0"/>
              <a:pPr/>
              <a:t>7/9/12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FEED-85BF-714F-812F-801049AB541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A81E2-42E5-5C43-848E-45A640CBA943}" type="datetimeFigureOut">
              <a:rPr lang="es-ES_tradnl" smtClean="0"/>
              <a:pPr/>
              <a:t>7/9/12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DFEED-85BF-714F-812F-801049AB541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Contextual Character of Evidence for Causal Claims</a:t>
            </a: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Mauricio </a:t>
            </a:r>
            <a:r>
              <a:rPr lang="en-GB" dirty="0" err="1" smtClean="0"/>
              <a:t>Suárez</a:t>
            </a:r>
            <a:endParaRPr lang="en-GB" dirty="0" smtClean="0"/>
          </a:p>
          <a:p>
            <a:r>
              <a:rPr lang="en-GB" dirty="0" err="1" smtClean="0"/>
              <a:t>CaEitS</a:t>
            </a:r>
            <a:r>
              <a:rPr lang="en-GB" dirty="0" smtClean="0"/>
              <a:t> conference, University of Kent, </a:t>
            </a:r>
          </a:p>
          <a:p>
            <a:r>
              <a:rPr lang="en-GB" dirty="0" smtClean="0"/>
              <a:t>7 September 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Contextual Causal Evidence (II)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u="sng" dirty="0" smtClean="0"/>
              <a:t>Objective</a:t>
            </a:r>
            <a:r>
              <a:rPr lang="en-GB" dirty="0" smtClean="0"/>
              <a:t> </a:t>
            </a:r>
            <a:r>
              <a:rPr lang="en-GB" dirty="0" smtClean="0"/>
              <a:t>confounding factors, appropriately</a:t>
            </a:r>
            <a:r>
              <a:rPr lang="en-GB" dirty="0" smtClean="0"/>
              <a:t> the </a:t>
            </a:r>
            <a:r>
              <a:rPr lang="en-GB" dirty="0" smtClean="0"/>
              <a:t>defining conditions for</a:t>
            </a:r>
            <a:r>
              <a:rPr lang="en-GB" dirty="0" smtClean="0"/>
              <a:t> </a:t>
            </a:r>
            <a:r>
              <a:rPr lang="en-GB" dirty="0" smtClean="0"/>
              <a:t>interventions:</a:t>
            </a:r>
          </a:p>
          <a:p>
            <a:pPr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i="1" dirty="0" smtClean="0"/>
              <a:t>I</a:t>
            </a:r>
            <a:r>
              <a:rPr lang="en-GB" dirty="0" smtClean="0"/>
              <a:t> is in fact not a cause of </a:t>
            </a:r>
            <a:r>
              <a:rPr lang="en-GB" i="1" dirty="0" smtClean="0"/>
              <a:t>a</a:t>
            </a:r>
            <a:r>
              <a:rPr lang="en-GB" dirty="0" smtClean="0"/>
              <a:t> (but maybe merely correlated)</a:t>
            </a:r>
          </a:p>
          <a:p>
            <a:pPr marL="514350" indent="-514350">
              <a:buAutoNum type="arabicPeriod"/>
            </a:pPr>
            <a:endParaRPr lang="en-GB" i="1" dirty="0" smtClean="0"/>
          </a:p>
          <a:p>
            <a:pPr marL="514350" indent="-514350">
              <a:buAutoNum type="arabicPeriod"/>
            </a:pPr>
            <a:r>
              <a:rPr lang="en-GB" i="1" dirty="0" smtClean="0"/>
              <a:t>I</a:t>
            </a:r>
            <a:r>
              <a:rPr lang="en-GB" dirty="0" smtClean="0"/>
              <a:t> in fact does not switch off alternative causes (they maybe independently / accidentally switched off).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i="1" dirty="0" smtClean="0"/>
              <a:t>I</a:t>
            </a:r>
            <a:r>
              <a:rPr lang="en-GB" dirty="0" smtClean="0"/>
              <a:t> causes </a:t>
            </a:r>
            <a:r>
              <a:rPr lang="en-GB" i="1" dirty="0" err="1" smtClean="0"/>
              <a:t>b</a:t>
            </a:r>
            <a:r>
              <a:rPr lang="en-GB" dirty="0" smtClean="0"/>
              <a:t> by another path that does not go through </a:t>
            </a:r>
            <a:r>
              <a:rPr lang="en-GB" i="1" dirty="0" smtClean="0"/>
              <a:t>a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i="1" dirty="0" smtClean="0"/>
              <a:t>I </a:t>
            </a:r>
            <a:r>
              <a:rPr lang="en-GB" dirty="0" smtClean="0"/>
              <a:t>is in fact correlated with other causes of </a:t>
            </a:r>
            <a:r>
              <a:rPr lang="en-GB" i="1" dirty="0" err="1" smtClean="0"/>
              <a:t>b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Contextual Causal Evidence (III)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u="sng" dirty="0" smtClean="0"/>
              <a:t>Hermeneutical</a:t>
            </a:r>
            <a:r>
              <a:rPr lang="en-GB" dirty="0" smtClean="0"/>
              <a:t> factors: In theoretical science different frameworks will provide different sets of default entitlements and confounding factors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Example from physics: EPR correlations modelled differently in quantum and </a:t>
            </a:r>
            <a:r>
              <a:rPr lang="en-GB" dirty="0" err="1" smtClean="0"/>
              <a:t>Bohmian</a:t>
            </a:r>
            <a:r>
              <a:rPr lang="en-GB" dirty="0" smtClean="0"/>
              <a:t> mechanics.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Entitlements: hidden variables, trajectories, etc.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Confounding factors: independent causation via underlying structure (quantum potential, etc). 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Evidence </a:t>
            </a:r>
            <a:r>
              <a:rPr lang="en-GB" dirty="0" smtClean="0"/>
              <a:t>for causal claims is </a:t>
            </a:r>
            <a:r>
              <a:rPr lang="en-GB" u="sng" dirty="0" smtClean="0"/>
              <a:t>contextual:</a:t>
            </a:r>
          </a:p>
          <a:p>
            <a:pPr>
              <a:buNone/>
            </a:pPr>
            <a:endParaRPr lang="en-GB" u="sng" dirty="0" smtClean="0"/>
          </a:p>
          <a:p>
            <a:r>
              <a:rPr lang="en-GB" dirty="0" smtClean="0"/>
              <a:t>M</a:t>
            </a:r>
            <a:r>
              <a:rPr lang="en-GB" dirty="0" smtClean="0"/>
              <a:t>ethodological (personal) </a:t>
            </a:r>
            <a:r>
              <a:rPr lang="en-GB" dirty="0" smtClean="0"/>
              <a:t>default entitlements</a:t>
            </a:r>
          </a:p>
          <a:p>
            <a:r>
              <a:rPr lang="en-GB" dirty="0" smtClean="0"/>
              <a:t>Objective (situational) confounding factors</a:t>
            </a:r>
          </a:p>
          <a:p>
            <a:r>
              <a:rPr lang="en-GB" dirty="0" smtClean="0"/>
              <a:t>Hermeneutical (theoretical) interpretations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:: The </a:t>
            </a:r>
            <a:r>
              <a:rPr lang="en-GB" dirty="0" smtClean="0"/>
              <a:t>literature on causal inference has </a:t>
            </a:r>
            <a:r>
              <a:rPr lang="en-GB" dirty="0" smtClean="0"/>
              <a:t>not so far </a:t>
            </a:r>
            <a:r>
              <a:rPr lang="en-GB" dirty="0" smtClean="0"/>
              <a:t>identified and distinguished appropriately such sources of </a:t>
            </a:r>
            <a:r>
              <a:rPr lang="en-GB" dirty="0" smtClean="0"/>
              <a:t>contextual evidence.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Main Claim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Evidence for causal claims is context-dependent: “a causes </a:t>
            </a:r>
            <a:r>
              <a:rPr lang="en-GB" dirty="0" err="1" smtClean="0"/>
              <a:t>b</a:t>
            </a:r>
            <a:r>
              <a:rPr lang="en-GB" dirty="0" smtClean="0"/>
              <a:t>” may be warranted by the same evidence in one context but not another.</a:t>
            </a:r>
          </a:p>
          <a:p>
            <a:endParaRPr lang="en-GB" dirty="0" smtClean="0"/>
          </a:p>
          <a:p>
            <a:r>
              <a:rPr lang="en-GB" dirty="0" smtClean="0"/>
              <a:t>N.B. Distinguish carefully from: “causal claims are context-dependent: “a causes </a:t>
            </a:r>
            <a:r>
              <a:rPr lang="en-GB" dirty="0" err="1" smtClean="0"/>
              <a:t>b</a:t>
            </a:r>
            <a:r>
              <a:rPr lang="en-GB" dirty="0" smtClean="0"/>
              <a:t>” may be true in one context but not another”.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::	I am NOT arguing for the relativity of causal knowledge.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Argument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Woodward’s (2003) manipulability </a:t>
            </a:r>
            <a:r>
              <a:rPr lang="en-GB" dirty="0" smtClean="0"/>
              <a:t>theory: </a:t>
            </a:r>
            <a:r>
              <a:rPr lang="en-GB" dirty="0" smtClean="0"/>
              <a:t>Evidence for causal</a:t>
            </a:r>
            <a:r>
              <a:rPr lang="en-GB" dirty="0" smtClean="0"/>
              <a:t> claims exhibits </a:t>
            </a:r>
            <a:r>
              <a:rPr lang="en-GB" dirty="0" smtClean="0"/>
              <a:t>three kinds of </a:t>
            </a:r>
            <a:r>
              <a:rPr lang="en-GB" dirty="0" smtClean="0"/>
              <a:t>context-dependence: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-</a:t>
            </a:r>
            <a:r>
              <a:rPr lang="en-GB" dirty="0" smtClean="0"/>
              <a:t> </a:t>
            </a:r>
            <a:r>
              <a:rPr lang="en-GB" dirty="0" smtClean="0"/>
              <a:t>Personal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-</a:t>
            </a:r>
            <a:r>
              <a:rPr lang="en-GB" dirty="0" smtClean="0"/>
              <a:t> </a:t>
            </a:r>
            <a:r>
              <a:rPr lang="en-GB" dirty="0" smtClean="0"/>
              <a:t>Objective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- Hermeneutical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The argument generalizes </a:t>
            </a:r>
            <a:r>
              <a:rPr lang="en-GB" dirty="0" smtClean="0"/>
              <a:t>to other</a:t>
            </a:r>
            <a:r>
              <a:rPr lang="en-GB" dirty="0" smtClean="0"/>
              <a:t>  theories of causation, </a:t>
            </a:r>
            <a:r>
              <a:rPr lang="en-GB" dirty="0" smtClean="0"/>
              <a:t>i.e.: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1 - Counterfactual theories (Lewis, 1985): The generalization rides upon the relation between invariant laws, and the counterfactuals they support.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2 - Process theories (</a:t>
            </a:r>
            <a:r>
              <a:rPr lang="en-GB" dirty="0" err="1" smtClean="0"/>
              <a:t>Dowe</a:t>
            </a:r>
            <a:r>
              <a:rPr lang="en-GB" dirty="0" smtClean="0"/>
              <a:t>, 2000): It rides upon the relation between conservation principles in explanatory theories, and the possible interventions they sanction. 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Manipulability Theory (I)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Woodward (2003): </a:t>
            </a:r>
            <a:r>
              <a:rPr lang="en-GB" i="1" dirty="0" smtClean="0"/>
              <a:t>a</a:t>
            </a:r>
            <a:r>
              <a:rPr lang="en-GB" dirty="0" smtClean="0"/>
              <a:t> causes </a:t>
            </a:r>
            <a:r>
              <a:rPr lang="en-GB" i="1" dirty="0" err="1" smtClean="0"/>
              <a:t>b</a:t>
            </a:r>
            <a:r>
              <a:rPr lang="en-GB" dirty="0" smtClean="0"/>
              <a:t> if (but not only if) the functional relation between </a:t>
            </a:r>
            <a:r>
              <a:rPr lang="en-GB" i="1" dirty="0" smtClean="0"/>
              <a:t>a</a:t>
            </a:r>
            <a:r>
              <a:rPr lang="en-GB" dirty="0" smtClean="0"/>
              <a:t> and </a:t>
            </a:r>
            <a:r>
              <a:rPr lang="en-GB" i="1" dirty="0" err="1" smtClean="0"/>
              <a:t>b</a:t>
            </a:r>
            <a:r>
              <a:rPr lang="en-GB" dirty="0" smtClean="0"/>
              <a:t> remains invariant under interventions upon the putative causal variable </a:t>
            </a:r>
            <a:r>
              <a:rPr lang="en-GB" i="1" dirty="0" smtClean="0"/>
              <a:t>a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				</a:t>
            </a:r>
            <a:r>
              <a:rPr lang="en-GB" dirty="0" smtClean="0"/>
              <a:t>	 a </a:t>
            </a:r>
            <a:r>
              <a:rPr lang="en-GB" dirty="0" smtClean="0"/>
              <a:t>			?			</a:t>
            </a:r>
            <a:r>
              <a:rPr lang="en-GB" dirty="0" err="1" smtClean="0"/>
              <a:t>b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			I</a:t>
            </a:r>
          </a:p>
          <a:p>
            <a:pPr>
              <a:buNone/>
            </a:pPr>
            <a:r>
              <a:rPr lang="en-GB" dirty="0" smtClean="0"/>
              <a:t>	Evidence: tests for invariance under intervention.</a:t>
            </a:r>
            <a:endParaRPr lang="en-GB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3335240" y="4213352"/>
            <a:ext cx="181414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 flipV="1">
            <a:off x="2190932" y="4214940"/>
            <a:ext cx="641929" cy="6280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Manipulability Theory (II)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i="1" dirty="0" smtClean="0"/>
              <a:t>I</a:t>
            </a:r>
            <a:r>
              <a:rPr lang="en-GB" dirty="0" smtClean="0"/>
              <a:t> is an intervention on </a:t>
            </a:r>
            <a:r>
              <a:rPr lang="en-GB" i="1" dirty="0" smtClean="0"/>
              <a:t>a</a:t>
            </a:r>
            <a:r>
              <a:rPr lang="en-GB" dirty="0" smtClean="0"/>
              <a:t> with respect to </a:t>
            </a:r>
            <a:r>
              <a:rPr lang="en-GB" i="1" dirty="0" err="1" smtClean="0"/>
              <a:t>b</a:t>
            </a:r>
            <a:r>
              <a:rPr lang="en-GB" dirty="0" smtClean="0"/>
              <a:t> if and only if:</a:t>
            </a:r>
          </a:p>
          <a:p>
            <a:pPr>
              <a:buNone/>
            </a:pPr>
            <a:endParaRPr lang="en-GB" dirty="0" smtClean="0"/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 </a:t>
            </a:r>
            <a:r>
              <a:rPr lang="en-GB" i="1" dirty="0" smtClean="0"/>
              <a:t>I </a:t>
            </a:r>
            <a:r>
              <a:rPr lang="en-GB" dirty="0" smtClean="0"/>
              <a:t>is a </a:t>
            </a:r>
            <a:r>
              <a:rPr lang="en-GB" i="1" dirty="0" smtClean="0"/>
              <a:t>cause</a:t>
            </a:r>
            <a:r>
              <a:rPr lang="en-GB" dirty="0" smtClean="0"/>
              <a:t> of</a:t>
            </a:r>
            <a:r>
              <a:rPr lang="en-GB" i="1" dirty="0" smtClean="0"/>
              <a:t> a</a:t>
            </a:r>
            <a:endParaRPr lang="en-GB" dirty="0" smtClean="0"/>
          </a:p>
          <a:p>
            <a:pPr marL="571500" indent="-571500">
              <a:buFont typeface="+mj-lt"/>
              <a:buAutoNum type="romanLcPeriod"/>
            </a:pPr>
            <a:endParaRPr lang="en-GB" dirty="0" smtClean="0"/>
          </a:p>
          <a:p>
            <a:pPr marL="571500" indent="-571500">
              <a:buFont typeface="+mj-lt"/>
              <a:buAutoNum type="romanLcPeriod"/>
            </a:pPr>
            <a:r>
              <a:rPr lang="en-GB" i="1" dirty="0" smtClean="0"/>
              <a:t>I</a:t>
            </a:r>
            <a:r>
              <a:rPr lang="en-GB" dirty="0" smtClean="0"/>
              <a:t> acts as a switch for any other variable </a:t>
            </a:r>
            <a:r>
              <a:rPr lang="en-GB" i="1" dirty="0" err="1" smtClean="0"/>
              <a:t>x</a:t>
            </a:r>
            <a:r>
              <a:rPr lang="en-GB" dirty="0" smtClean="0"/>
              <a:t> that causes </a:t>
            </a:r>
            <a:r>
              <a:rPr lang="en-GB" i="1" dirty="0" smtClean="0"/>
              <a:t>a</a:t>
            </a:r>
            <a:r>
              <a:rPr lang="en-GB" dirty="0" smtClean="0"/>
              <a:t> (within a certain range of values of </a:t>
            </a:r>
            <a:r>
              <a:rPr lang="en-GB" i="1" dirty="0" smtClean="0"/>
              <a:t>a</a:t>
            </a:r>
            <a:r>
              <a:rPr lang="en-GB" dirty="0" smtClean="0"/>
              <a:t>):</a:t>
            </a:r>
            <a:endParaRPr lang="en-GB" i="1" dirty="0" smtClean="0"/>
          </a:p>
          <a:p>
            <a:pPr marL="571500" indent="-571500">
              <a:buNone/>
            </a:pPr>
            <a:endParaRPr lang="en-GB" i="1" dirty="0" smtClean="0"/>
          </a:p>
          <a:p>
            <a:pPr marL="571500" indent="-571500">
              <a:buNone/>
            </a:pPr>
            <a:r>
              <a:rPr lang="en-GB" i="1" dirty="0" smtClean="0"/>
              <a:t>						</a:t>
            </a:r>
            <a:r>
              <a:rPr lang="es-ES_tradnl" dirty="0" smtClean="0"/>
              <a:t>a 						</a:t>
            </a:r>
            <a:r>
              <a:rPr lang="es-ES_tradnl" dirty="0" err="1" smtClean="0"/>
              <a:t>b</a:t>
            </a:r>
            <a:endParaRPr lang="es-ES_tradnl" dirty="0" smtClean="0"/>
          </a:p>
          <a:p>
            <a:pPr marL="571500" indent="-571500">
              <a:buFont typeface="+mj-lt"/>
              <a:buAutoNum type="romanLcPeriod"/>
            </a:pPr>
            <a:endParaRPr lang="es-ES_tradnl" dirty="0" smtClean="0"/>
          </a:p>
          <a:p>
            <a:pPr marL="571500" indent="-571500">
              <a:buNone/>
            </a:pPr>
            <a:r>
              <a:rPr lang="es-ES_tradnl" dirty="0" smtClean="0"/>
              <a:t>				I			</a:t>
            </a:r>
            <a:r>
              <a:rPr lang="es-ES_tradnl" dirty="0" err="1" smtClean="0"/>
              <a:t>x</a:t>
            </a:r>
            <a:endParaRPr lang="es-ES_tradnl" dirty="0" smtClean="0"/>
          </a:p>
          <a:p>
            <a:pPr marL="571500" indent="-571500">
              <a:buNone/>
            </a:pPr>
            <a:endParaRPr lang="en-GB" dirty="0" smtClean="0"/>
          </a:p>
          <a:p>
            <a:pPr marL="571500" indent="-571500">
              <a:buFont typeface="+mj-lt"/>
              <a:buAutoNum type="romanLcPeriod"/>
            </a:pPr>
            <a:endParaRPr lang="en-GB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3796340" y="4970065"/>
            <a:ext cx="2084535" cy="27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 flipV="1">
            <a:off x="2650535" y="5190957"/>
            <a:ext cx="607414" cy="5522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 rot="16200000" flipV="1">
            <a:off x="3299346" y="5315215"/>
            <a:ext cx="552229" cy="220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V="1">
            <a:off x="3465021" y="5425655"/>
            <a:ext cx="220879" cy="828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Manipulability Theory (III)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71500">
              <a:buFont typeface="+mj-lt"/>
              <a:buAutoNum type="romanLcPeriod" startAt="3"/>
            </a:pPr>
            <a:endParaRPr lang="en-GB" dirty="0" smtClean="0"/>
          </a:p>
          <a:p>
            <a:pPr marL="571500" indent="-571500">
              <a:buFont typeface="+mj-lt"/>
              <a:buAutoNum type="romanLcPeriod" startAt="3"/>
            </a:pPr>
            <a:r>
              <a:rPr lang="en-GB" dirty="0" smtClean="0"/>
              <a:t>Any directed path from </a:t>
            </a:r>
            <a:r>
              <a:rPr lang="en-GB" i="1" dirty="0" smtClean="0"/>
              <a:t>I</a:t>
            </a:r>
            <a:r>
              <a:rPr lang="en-GB" dirty="0" smtClean="0"/>
              <a:t> to </a:t>
            </a:r>
            <a:r>
              <a:rPr lang="en-GB" i="1" dirty="0" err="1" smtClean="0"/>
              <a:t>b</a:t>
            </a:r>
            <a:r>
              <a:rPr lang="en-GB" dirty="0" smtClean="0"/>
              <a:t> goes through </a:t>
            </a:r>
            <a:r>
              <a:rPr lang="en-GB" i="1" dirty="0" smtClean="0"/>
              <a:t>a</a:t>
            </a:r>
            <a:r>
              <a:rPr lang="en-GB" dirty="0" smtClean="0"/>
              <a:t>.</a:t>
            </a:r>
          </a:p>
          <a:p>
            <a:pPr marL="571500" indent="-571500">
              <a:buFont typeface="+mj-lt"/>
              <a:buAutoNum type="romanLcPeriod" startAt="3"/>
            </a:pPr>
            <a:endParaRPr lang="en-GB" dirty="0" smtClean="0"/>
          </a:p>
          <a:p>
            <a:pPr marL="571500" indent="-571500">
              <a:buFont typeface="+mj-lt"/>
              <a:buAutoNum type="romanLcPeriod" startAt="3"/>
            </a:pPr>
            <a:r>
              <a:rPr lang="en-GB" dirty="0" smtClean="0"/>
              <a:t>I is statistically independent of any variable </a:t>
            </a:r>
            <a:r>
              <a:rPr lang="en-GB" i="1" dirty="0" err="1" smtClean="0"/>
              <a:t>x</a:t>
            </a:r>
            <a:r>
              <a:rPr lang="en-GB" dirty="0" smtClean="0"/>
              <a:t> that causes </a:t>
            </a:r>
            <a:r>
              <a:rPr lang="en-GB" i="1" dirty="0" err="1" smtClean="0"/>
              <a:t>b</a:t>
            </a:r>
            <a:r>
              <a:rPr lang="en-GB" dirty="0" smtClean="0"/>
              <a:t> and is on a directed path that does not go through </a:t>
            </a:r>
            <a:r>
              <a:rPr lang="en-GB" i="1" dirty="0" smtClean="0"/>
              <a:t>a</a:t>
            </a:r>
            <a:r>
              <a:rPr lang="en-GB" dirty="0" smtClean="0"/>
              <a:t>:</a:t>
            </a:r>
          </a:p>
          <a:p>
            <a:pPr marL="571500" indent="-571500">
              <a:buFont typeface="+mj-lt"/>
              <a:buAutoNum type="romanLcPeriod" startAt="3"/>
            </a:pPr>
            <a:endParaRPr lang="en-GB" dirty="0" smtClean="0"/>
          </a:p>
          <a:p>
            <a:pPr marL="571500" indent="-571500">
              <a:buNone/>
            </a:pPr>
            <a:endParaRPr lang="en-GB" dirty="0" smtClean="0"/>
          </a:p>
          <a:p>
            <a:pPr marL="571500" indent="-571500">
              <a:buNone/>
            </a:pPr>
            <a:r>
              <a:rPr lang="en-GB" dirty="0" smtClean="0"/>
              <a:t>					a					</a:t>
            </a:r>
            <a:r>
              <a:rPr lang="en-GB" dirty="0" err="1" smtClean="0"/>
              <a:t>b</a:t>
            </a:r>
            <a:endParaRPr lang="en-GB" dirty="0" smtClean="0"/>
          </a:p>
          <a:p>
            <a:pPr marL="571500" indent="-571500">
              <a:buNone/>
            </a:pPr>
            <a:endParaRPr lang="en-GB" dirty="0" smtClean="0"/>
          </a:p>
          <a:p>
            <a:pPr marL="571500" indent="-571500">
              <a:buNone/>
            </a:pPr>
            <a:r>
              <a:rPr lang="en-GB" dirty="0" smtClean="0"/>
              <a:t>			I									</a:t>
            </a:r>
            <a:r>
              <a:rPr lang="en-GB" dirty="0" err="1" smtClean="0"/>
              <a:t>x</a:t>
            </a:r>
            <a:endParaRPr lang="en-GB" dirty="0" smtClean="0"/>
          </a:p>
          <a:p>
            <a:pPr marL="571500" indent="-571500">
              <a:buNone/>
            </a:pPr>
            <a:endParaRPr lang="en-GB" dirty="0" smtClean="0"/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3285559" y="4997677"/>
            <a:ext cx="1559950" cy="138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 flipV="1">
            <a:off x="2257096" y="5128832"/>
            <a:ext cx="635024" cy="5660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 flipV="1">
            <a:off x="2257096" y="5128832"/>
            <a:ext cx="2664340" cy="5660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37411" y="5301405"/>
            <a:ext cx="303707" cy="2208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rot="10800000">
            <a:off x="5397704" y="5190958"/>
            <a:ext cx="483170" cy="441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 of </a:t>
            </a:r>
            <a:r>
              <a:rPr lang="en-GB" dirty="0" err="1" smtClean="0"/>
              <a:t>Contextuality</a:t>
            </a:r>
            <a:r>
              <a:rPr lang="en-GB" dirty="0" smtClean="0"/>
              <a:t> (I)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/>
              <a:t>Michael </a:t>
            </a:r>
            <a:r>
              <a:rPr lang="en-GB" dirty="0" smtClean="0"/>
              <a:t>Williams </a:t>
            </a:r>
            <a:r>
              <a:rPr lang="en-GB" dirty="0" smtClean="0"/>
              <a:t>(</a:t>
            </a:r>
            <a:r>
              <a:rPr lang="en-GB" i="1" dirty="0" smtClean="0"/>
              <a:t>Problems </a:t>
            </a:r>
            <a:r>
              <a:rPr lang="en-GB" i="1" dirty="0" smtClean="0"/>
              <a:t>of Knowledge</a:t>
            </a:r>
            <a:r>
              <a:rPr lang="en-GB" dirty="0" smtClean="0"/>
              <a:t>, 2001</a:t>
            </a:r>
            <a:r>
              <a:rPr lang="en-GB" dirty="0" smtClean="0"/>
              <a:t>):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a) Personal</a:t>
            </a:r>
          </a:p>
          <a:p>
            <a:pPr>
              <a:buNone/>
            </a:pPr>
            <a:r>
              <a:rPr lang="en-GB" dirty="0" smtClean="0"/>
              <a:t>	a.1) Intelligibility (of claims)</a:t>
            </a:r>
          </a:p>
          <a:p>
            <a:pPr>
              <a:buNone/>
            </a:pPr>
            <a:r>
              <a:rPr lang="en-GB" dirty="0" smtClean="0"/>
              <a:t>	a.2) </a:t>
            </a:r>
            <a:r>
              <a:rPr lang="en-GB" u="sng" dirty="0" smtClean="0"/>
              <a:t>Method</a:t>
            </a:r>
            <a:r>
              <a:rPr lang="en-GB" dirty="0" smtClean="0"/>
              <a:t> (of inquiry)</a:t>
            </a:r>
          </a:p>
          <a:p>
            <a:pPr>
              <a:buNone/>
            </a:pPr>
            <a:r>
              <a:rPr lang="en-GB" dirty="0" smtClean="0"/>
              <a:t>	a.3) Dialectics (within the inquiry)</a:t>
            </a:r>
          </a:p>
          <a:p>
            <a:pPr>
              <a:buNone/>
            </a:pPr>
            <a:r>
              <a:rPr lang="en-GB" dirty="0" smtClean="0"/>
              <a:t>	a.4) Economics (involving valuations of risk and </a:t>
            </a:r>
            <a:r>
              <a:rPr lang="en-GB" dirty="0" smtClean="0"/>
              <a:t>cost of inquiry)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err="1" smtClean="0"/>
              <a:t>b</a:t>
            </a:r>
            <a:r>
              <a:rPr lang="en-GB" dirty="0" smtClean="0"/>
              <a:t>) </a:t>
            </a:r>
            <a:r>
              <a:rPr lang="en-GB" u="sng" dirty="0" smtClean="0"/>
              <a:t>Objective</a:t>
            </a:r>
            <a:r>
              <a:rPr lang="en-GB" dirty="0" smtClean="0"/>
              <a:t> or situational </a:t>
            </a:r>
            <a:r>
              <a:rPr lang="en-GB" dirty="0" smtClean="0"/>
              <a:t>(</a:t>
            </a:r>
            <a:r>
              <a:rPr lang="en-GB" dirty="0" smtClean="0"/>
              <a:t>relative</a:t>
            </a:r>
            <a:r>
              <a:rPr lang="en-GB" dirty="0" smtClean="0"/>
              <a:t> </a:t>
            </a:r>
            <a:r>
              <a:rPr lang="en-GB" dirty="0" smtClean="0"/>
              <a:t>to</a:t>
            </a:r>
            <a:r>
              <a:rPr lang="en-GB" dirty="0" smtClean="0"/>
              <a:t> </a:t>
            </a:r>
            <a:r>
              <a:rPr lang="en-GB" dirty="0" smtClean="0"/>
              <a:t>objective </a:t>
            </a:r>
            <a:r>
              <a:rPr lang="en-GB" dirty="0" smtClean="0"/>
              <a:t>grounds)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 of </a:t>
            </a:r>
            <a:r>
              <a:rPr lang="en-GB" dirty="0" err="1" smtClean="0"/>
              <a:t>Contextuality</a:t>
            </a:r>
            <a:r>
              <a:rPr lang="en-GB" dirty="0" smtClean="0"/>
              <a:t> (II)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dirty="0" smtClean="0"/>
              <a:t>Williams</a:t>
            </a:r>
            <a:r>
              <a:rPr lang="en-GB" dirty="0" smtClean="0"/>
              <a:t>’ example: </a:t>
            </a:r>
          </a:p>
          <a:p>
            <a:pPr>
              <a:buNone/>
            </a:pPr>
            <a:endParaRPr lang="en-GB" dirty="0" smtClean="0"/>
          </a:p>
          <a:p>
            <a:pPr marL="514350" indent="-514350">
              <a:buNone/>
            </a:pPr>
            <a:r>
              <a:rPr lang="en-GB" dirty="0" smtClean="0"/>
              <a:t>A: Isn’t that old sports car an E-Type?</a:t>
            </a:r>
          </a:p>
          <a:p>
            <a:pPr marL="514350" indent="-514350">
              <a:buNone/>
            </a:pPr>
            <a:r>
              <a:rPr lang="en-GB" dirty="0" smtClean="0"/>
              <a:t>B: Yes, a rare early model</a:t>
            </a:r>
          </a:p>
          <a:p>
            <a:pPr marL="514350" indent="-514350">
              <a:buNone/>
            </a:pPr>
            <a:r>
              <a:rPr lang="en-GB" dirty="0" smtClean="0"/>
              <a:t>A: What makes you say that: don’t they all look pretty much the same?</a:t>
            </a:r>
          </a:p>
          <a:p>
            <a:pPr marL="514350" indent="-514350">
              <a:buNone/>
            </a:pPr>
            <a:r>
              <a:rPr lang="en-GB" dirty="0" smtClean="0"/>
              <a:t>B: Sure, but that one had external bonnet latches which you can only get on the first five hundred cars.</a:t>
            </a:r>
          </a:p>
          <a:p>
            <a:pPr marL="514350" indent="-514350">
              <a:buAutoNum type="alphaUcPeriod"/>
            </a:pPr>
            <a:endParaRPr lang="en-GB" dirty="0" smtClean="0"/>
          </a:p>
          <a:p>
            <a:pPr marL="514350" indent="-514350">
              <a:buNone/>
            </a:pPr>
            <a:r>
              <a:rPr lang="en-GB" dirty="0" smtClean="0"/>
              <a:t>Methodological: default entitlements in</a:t>
            </a:r>
            <a:r>
              <a:rPr lang="en-GB" dirty="0" smtClean="0"/>
              <a:t> identifying, discussing </a:t>
            </a:r>
            <a:r>
              <a:rPr lang="en-GB" dirty="0" smtClean="0"/>
              <a:t>and assessing evidence regarding cars: usual properties,</a:t>
            </a:r>
            <a:r>
              <a:rPr lang="en-GB" dirty="0" smtClean="0"/>
              <a:t> function, form, purpose, distinguishing </a:t>
            </a:r>
            <a:r>
              <a:rPr lang="en-GB" dirty="0" smtClean="0"/>
              <a:t>features that may be attended </a:t>
            </a:r>
            <a:r>
              <a:rPr lang="en-GB" dirty="0" smtClean="0"/>
              <a:t>to, </a:t>
            </a:r>
            <a:r>
              <a:rPr lang="en-GB" dirty="0" smtClean="0"/>
              <a:t>etc.</a:t>
            </a:r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None/>
            </a:pPr>
            <a:r>
              <a:rPr lang="en-GB" dirty="0" smtClean="0"/>
              <a:t>Objective: Confounding factors in the objective </a:t>
            </a:r>
            <a:r>
              <a:rPr lang="en-GB" dirty="0" smtClean="0"/>
              <a:t>situation,</a:t>
            </a:r>
            <a:r>
              <a:rPr lang="en-GB" dirty="0" smtClean="0"/>
              <a:t> </a:t>
            </a:r>
            <a:r>
              <a:rPr lang="en-GB" dirty="0" smtClean="0"/>
              <a:t>e.g</a:t>
            </a:r>
            <a:r>
              <a:rPr lang="en-GB" dirty="0" smtClean="0"/>
              <a:t>.</a:t>
            </a:r>
            <a:r>
              <a:rPr lang="en-GB" dirty="0" smtClean="0"/>
              <a:t> </a:t>
            </a:r>
            <a:r>
              <a:rPr lang="en-GB" dirty="0" smtClean="0"/>
              <a:t>is</a:t>
            </a:r>
            <a:r>
              <a:rPr lang="en-GB" dirty="0" smtClean="0"/>
              <a:t> </a:t>
            </a:r>
            <a:r>
              <a:rPr lang="en-GB" dirty="0" smtClean="0"/>
              <a:t>the car in question is a replica of an original of the same </a:t>
            </a:r>
            <a:r>
              <a:rPr lang="en-GB" dirty="0" smtClean="0"/>
              <a:t>type, have there been an exceptional production, etc.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Contextual Causal Evidence (I)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u="sng" dirty="0" smtClean="0"/>
              <a:t>Methodological</a:t>
            </a:r>
            <a:r>
              <a:rPr lang="en-GB" dirty="0" smtClean="0"/>
              <a:t> </a:t>
            </a:r>
            <a:r>
              <a:rPr lang="en-GB" dirty="0" smtClean="0"/>
              <a:t>default entitlements or presuppositions of the manipulability </a:t>
            </a:r>
            <a:r>
              <a:rPr lang="en-GB" dirty="0" smtClean="0"/>
              <a:t>theory include: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Causes and effects are </a:t>
            </a:r>
            <a:r>
              <a:rPr lang="en-GB" i="1" dirty="0" smtClean="0"/>
              <a:t>variables</a:t>
            </a:r>
            <a:r>
              <a:rPr lang="en-GB" dirty="0" smtClean="0"/>
              <a:t> in a directed acyclic graph.</a:t>
            </a:r>
          </a:p>
          <a:p>
            <a:pPr marL="514350" indent="-514350">
              <a:buFont typeface="+mj-lt"/>
              <a:buAutoNum type="alphaLcParenR"/>
            </a:pP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Variables take values within particular ranges (significant intervals for the assessment of invariance).</a:t>
            </a:r>
          </a:p>
          <a:p>
            <a:pPr marL="514350" indent="-514350">
              <a:buFont typeface="+mj-lt"/>
              <a:buAutoNum type="alphaLcParenR"/>
            </a:pP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Variables have quantitative functional relations</a:t>
            </a:r>
          </a:p>
          <a:p>
            <a:pPr marL="514350" indent="-514350">
              <a:buFont typeface="+mj-lt"/>
              <a:buAutoNum type="alphaLcParenR"/>
            </a:pP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Interventions are in principle possible causes of the values of putative causes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878</Words>
  <Application>Microsoft Macintosh PowerPoint</Application>
  <PresentationFormat>Presentación en pantalla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The Contextual Character of Evidence for Causal Claims</vt:lpstr>
      <vt:lpstr>The Main Claim</vt:lpstr>
      <vt:lpstr>The Argument</vt:lpstr>
      <vt:lpstr>The Manipulability Theory (I)</vt:lpstr>
      <vt:lpstr>The Manipulability Theory (II)</vt:lpstr>
      <vt:lpstr>The Manipulability Theory (III)</vt:lpstr>
      <vt:lpstr>Sources of Contextuality (I)</vt:lpstr>
      <vt:lpstr>Sources of Contextuality (II)</vt:lpstr>
      <vt:lpstr>Contextual Causal Evidence (I)</vt:lpstr>
      <vt:lpstr>Contextual Causal Evidence (II)</vt:lpstr>
      <vt:lpstr>Contextual Causal Evidence (III)</vt:lpstr>
      <vt:lpstr>Conclusions</vt:lpstr>
    </vt:vector>
  </TitlesOfParts>
  <Company>Universidad Complutense de Madrid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Contextual Character of Evidence for Causal Claims</dc:title>
  <dc:creator>Mauricio Suárez</dc:creator>
  <cp:lastModifiedBy>Mauricio Suárez</cp:lastModifiedBy>
  <cp:revision>7</cp:revision>
  <dcterms:created xsi:type="dcterms:W3CDTF">2012-09-07T11:53:25Z</dcterms:created>
  <dcterms:modified xsi:type="dcterms:W3CDTF">2012-09-07T12:07:56Z</dcterms:modified>
</cp:coreProperties>
</file>