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77" r:id="rId3"/>
    <p:sldId id="278" r:id="rId4"/>
    <p:sldId id="280" r:id="rId5"/>
    <p:sldId id="279" r:id="rId6"/>
    <p:sldId id="282" r:id="rId7"/>
    <p:sldId id="284" r:id="rId8"/>
    <p:sldId id="285" r:id="rId9"/>
    <p:sldId id="281" r:id="rId10"/>
    <p:sldId id="287" r:id="rId11"/>
    <p:sldId id="286" r:id="rId12"/>
    <p:sldId id="289" r:id="rId13"/>
    <p:sldId id="292" r:id="rId14"/>
    <p:sldId id="291" r:id="rId15"/>
    <p:sldId id="294" r:id="rId16"/>
    <p:sldId id="295"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4" d="100"/>
          <a:sy n="114" d="100"/>
        </p:scale>
        <p:origin x="-74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3FBB9E-4EAE-8C42-87EF-E26B710BD77E}" type="datetimeFigureOut">
              <a:rPr lang="en-US" smtClean="0"/>
              <a:t>6/09/12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04C8E9-ACC8-C742-BBB5-20F77CB0735A}" type="slidenum">
              <a:rPr lang="en-US" smtClean="0"/>
              <a:t>‹#›</a:t>
            </a:fld>
            <a:endParaRPr lang="en-US"/>
          </a:p>
        </p:txBody>
      </p:sp>
    </p:spTree>
    <p:extLst>
      <p:ext uri="{BB962C8B-B14F-4D97-AF65-F5344CB8AC3E}">
        <p14:creationId xmlns:p14="http://schemas.microsoft.com/office/powerpoint/2010/main" val="3719221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21503-B807-0F4B-BDD5-5D186EDECE62}" type="datetimeFigureOut">
              <a:rPr lang="en-US" smtClean="0"/>
              <a:t>6/09/12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DDF0C-54AA-034D-B49E-0E254640AB33}" type="slidenum">
              <a:rPr lang="en-US" smtClean="0"/>
              <a:t>‹#›</a:t>
            </a:fld>
            <a:endParaRPr lang="en-US"/>
          </a:p>
        </p:txBody>
      </p:sp>
    </p:spTree>
    <p:extLst>
      <p:ext uri="{BB962C8B-B14F-4D97-AF65-F5344CB8AC3E}">
        <p14:creationId xmlns:p14="http://schemas.microsoft.com/office/powerpoint/2010/main" val="42036763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F584AAA8-102A-5043-A48D-F44D22C73ACE}" type="datetime1">
              <a:rPr lang="en-AU" smtClean="0"/>
              <a:t>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153081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4BC637D-6BC2-CB4A-BF1E-FEBB16FB43D4}" type="datetime1">
              <a:rPr lang="en-AU" smtClean="0"/>
              <a:t>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233146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1DD75B2-EBFF-C743-8B8B-9CA1507A1C38}" type="datetime1">
              <a:rPr lang="en-AU" smtClean="0"/>
              <a:t>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405832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3A66BC2-721F-DF4B-A5F4-DFA081BEB2ED}" type="datetime1">
              <a:rPr lang="en-AU" smtClean="0"/>
              <a:t>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228413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4C792F5-DB69-B247-8D67-5E445F0D43FA}" type="datetime1">
              <a:rPr lang="en-AU" smtClean="0"/>
              <a:t>6/09/12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22286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443A90F-AA17-0941-82EE-B68F46388FB7}" type="datetime1">
              <a:rPr lang="en-AU" smtClean="0"/>
              <a:t>6/09/12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121530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4E510AD-2DB1-C14D-9B47-E7C2794387CB}" type="datetime1">
              <a:rPr lang="en-AU" smtClean="0"/>
              <a:t>6/09/12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367337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131A8FC-DBF3-914F-8860-8C16988CF3D2}" type="datetime1">
              <a:rPr lang="en-AU" smtClean="0"/>
              <a:t>6/09/12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98814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E22FE-28C8-B84C-A98D-A896A82B3ADB}" type="datetime1">
              <a:rPr lang="en-AU" smtClean="0"/>
              <a:t>6/09/12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284036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63D30D9-F72F-D642-A04C-48308ADFDD0C}" type="datetime1">
              <a:rPr lang="en-AU" smtClean="0"/>
              <a:t>6/09/12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236662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F24CFD6-F32D-8E43-A913-E0D2B60FA073}" type="datetime1">
              <a:rPr lang="en-AU" smtClean="0"/>
              <a:t>6/09/12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34B9-2C81-2D4E-AFAB-2531E57B3A99}" type="slidenum">
              <a:rPr lang="en-US" smtClean="0"/>
              <a:t>‹#›</a:t>
            </a:fld>
            <a:endParaRPr lang="en-US"/>
          </a:p>
        </p:txBody>
      </p:sp>
    </p:spTree>
    <p:extLst>
      <p:ext uri="{BB962C8B-B14F-4D97-AF65-F5344CB8AC3E}">
        <p14:creationId xmlns:p14="http://schemas.microsoft.com/office/powerpoint/2010/main" val="11246113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E8B75-0ACF-444A-84A3-48737C03F16C}" type="datetime1">
              <a:rPr lang="en-AU" smtClean="0"/>
              <a:t>6/09/12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F34B9-2C81-2D4E-AFAB-2531E57B3A99}" type="slidenum">
              <a:rPr lang="en-US" smtClean="0"/>
              <a:t>‹#›</a:t>
            </a:fld>
            <a:endParaRPr lang="en-US"/>
          </a:p>
        </p:txBody>
      </p:sp>
    </p:spTree>
    <p:extLst>
      <p:ext uri="{BB962C8B-B14F-4D97-AF65-F5344CB8AC3E}">
        <p14:creationId xmlns:p14="http://schemas.microsoft.com/office/powerpoint/2010/main" val="2351691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and inter-level inference</a:t>
            </a:r>
            <a:endParaRPr lang="en-US" dirty="0"/>
          </a:p>
        </p:txBody>
      </p:sp>
      <p:sp>
        <p:nvSpPr>
          <p:cNvPr id="3" name="Subtitle 2"/>
          <p:cNvSpPr>
            <a:spLocks noGrp="1"/>
          </p:cNvSpPr>
          <p:nvPr>
            <p:ph type="subTitle" idx="1"/>
          </p:nvPr>
        </p:nvSpPr>
        <p:spPr/>
        <p:txBody>
          <a:bodyPr/>
          <a:lstStyle/>
          <a:p>
            <a:r>
              <a:rPr lang="en-US" dirty="0" smtClean="0"/>
              <a:t>Patrick McGivern</a:t>
            </a:r>
          </a:p>
          <a:p>
            <a:r>
              <a:rPr lang="en-US" dirty="0" smtClean="0"/>
              <a:t>University of Wollongong</a:t>
            </a:r>
            <a:endParaRPr lang="en-US" dirty="0"/>
          </a:p>
        </p:txBody>
      </p:sp>
    </p:spTree>
    <p:extLst>
      <p:ext uri="{BB962C8B-B14F-4D97-AF65-F5344CB8AC3E}">
        <p14:creationId xmlns:p14="http://schemas.microsoft.com/office/powerpoint/2010/main" val="338001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cological correlations</a:t>
            </a:r>
            <a:endParaRPr lang="en-US" dirty="0"/>
          </a:p>
        </p:txBody>
      </p:sp>
      <p:sp>
        <p:nvSpPr>
          <p:cNvPr id="3" name="Content Placeholder 2"/>
          <p:cNvSpPr>
            <a:spLocks noGrp="1"/>
          </p:cNvSpPr>
          <p:nvPr>
            <p:ph idx="1"/>
          </p:nvPr>
        </p:nvSpPr>
        <p:spPr/>
        <p:txBody>
          <a:bodyPr>
            <a:normAutofit/>
          </a:bodyPr>
          <a:lstStyle/>
          <a:p>
            <a:pPr marL="0" indent="0">
              <a:buNone/>
            </a:pPr>
            <a:r>
              <a:rPr lang="en-US" sz="2000" i="1" dirty="0"/>
              <a:t>The relation between ecological and individual </a:t>
            </a:r>
            <a:r>
              <a:rPr lang="en-US" sz="2000" i="1" dirty="0" smtClean="0"/>
              <a:t>correlations </a:t>
            </a:r>
            <a:r>
              <a:rPr lang="en-US" sz="2000" i="1" dirty="0"/>
              <a:t>which is discussed in this paper provides </a:t>
            </a:r>
            <a:r>
              <a:rPr lang="en-US" sz="2000" i="1" dirty="0" smtClean="0"/>
              <a:t>a definite </a:t>
            </a:r>
            <a:r>
              <a:rPr lang="en-US" sz="2000" i="1" dirty="0"/>
              <a:t>answer as to whether ecological correlations can validly be used as substitutes for individual correlations. They cannot. While it is theoretically possible for the two to be equal, the conditions under which this can happen are far removed from those ordinarily encountered in data. From a practical standpoint, therefore, the only reasonable assumption is that an ecological correlation is almost certainly not equal to its corresponding individual correlation</a:t>
            </a:r>
            <a:r>
              <a:rPr lang="en-US" sz="2000" i="1" dirty="0" smtClean="0"/>
              <a:t>.</a:t>
            </a:r>
            <a:endParaRPr lang="en-US" sz="2000" dirty="0"/>
          </a:p>
          <a:p>
            <a:pPr marL="0" indent="0" algn="r">
              <a:buNone/>
            </a:pPr>
            <a:r>
              <a:rPr lang="en-US" sz="2000" dirty="0" smtClean="0"/>
              <a:t>(Robinson 1950)</a:t>
            </a:r>
            <a:endParaRPr lang="en-US" sz="2000" i="1" dirty="0" smtClean="0"/>
          </a:p>
          <a:p>
            <a:pPr marL="0" indent="0">
              <a:buNone/>
            </a:pPr>
            <a:endParaRPr lang="en-US" sz="2000" i="1" dirty="0"/>
          </a:p>
        </p:txBody>
      </p:sp>
      <p:sp>
        <p:nvSpPr>
          <p:cNvPr id="4" name="Slide Number Placeholder 3"/>
          <p:cNvSpPr>
            <a:spLocks noGrp="1"/>
          </p:cNvSpPr>
          <p:nvPr>
            <p:ph type="sldNum" sz="quarter" idx="12"/>
          </p:nvPr>
        </p:nvSpPr>
        <p:spPr/>
        <p:txBody>
          <a:bodyPr/>
          <a:lstStyle/>
          <a:p>
            <a:fld id="{4B7F34B9-2C81-2D4E-AFAB-2531E57B3A99}" type="slidenum">
              <a:rPr lang="en-US" smtClean="0"/>
              <a:t>10</a:t>
            </a:fld>
            <a:endParaRPr lang="en-US"/>
          </a:p>
        </p:txBody>
      </p:sp>
    </p:spTree>
    <p:extLst>
      <p:ext uri="{BB962C8B-B14F-4D97-AF65-F5344CB8AC3E}">
        <p14:creationId xmlns:p14="http://schemas.microsoft.com/office/powerpoint/2010/main" val="21768131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sz="2400" b="1" dirty="0" smtClean="0"/>
              <a:t>Individualism</a:t>
            </a:r>
            <a:r>
              <a:rPr lang="en-US" sz="2400" dirty="0" smtClean="0"/>
              <a:t>. Establishing individual-level correlations requires individual-level data.</a:t>
            </a:r>
          </a:p>
          <a:p>
            <a:pPr marL="0" indent="0">
              <a:buNone/>
            </a:pPr>
            <a:endParaRPr lang="en-US" sz="2400" dirty="0" smtClean="0"/>
          </a:p>
          <a:p>
            <a:pPr marL="457200" indent="-457200">
              <a:buAutoNum type="arabicPeriod"/>
            </a:pPr>
            <a:r>
              <a:rPr lang="en-US" sz="2400" b="1" dirty="0" smtClean="0"/>
              <a:t>Multi-</a:t>
            </a:r>
            <a:r>
              <a:rPr lang="en-US" sz="2400" b="1" dirty="0" err="1" smtClean="0"/>
              <a:t>levelism</a:t>
            </a:r>
            <a:r>
              <a:rPr lang="en-US" sz="2400" dirty="0" smtClean="0"/>
              <a:t>. Establishing individual-level correlations requires a </a:t>
            </a:r>
            <a:r>
              <a:rPr lang="en-US" sz="2400" i="1" dirty="0" smtClean="0"/>
              <a:t>mixture</a:t>
            </a:r>
            <a:r>
              <a:rPr lang="en-US" sz="2400" dirty="0" smtClean="0"/>
              <a:t> of individual and group level data.</a:t>
            </a:r>
          </a:p>
          <a:p>
            <a:pPr marL="0" indent="0">
              <a:buNone/>
            </a:pPr>
            <a:endParaRPr lang="en-US" sz="2400" dirty="0"/>
          </a:p>
          <a:p>
            <a:pPr marL="0" indent="0">
              <a:buNone/>
            </a:pPr>
            <a:r>
              <a:rPr lang="en-US" sz="2400" dirty="0" smtClean="0"/>
              <a:t>The immediate effect of Robinson’s paper was to encourage individualism, but more recently multi-</a:t>
            </a:r>
            <a:r>
              <a:rPr lang="en-US" sz="2400" dirty="0" err="1" smtClean="0"/>
              <a:t>levelism</a:t>
            </a:r>
            <a:r>
              <a:rPr lang="en-US" sz="2400" dirty="0" smtClean="0"/>
              <a:t> has become increasingly dominant in discussions.</a:t>
            </a:r>
          </a:p>
        </p:txBody>
      </p:sp>
      <p:sp>
        <p:nvSpPr>
          <p:cNvPr id="4" name="Slide Number Placeholder 3"/>
          <p:cNvSpPr>
            <a:spLocks noGrp="1"/>
          </p:cNvSpPr>
          <p:nvPr>
            <p:ph type="sldNum" sz="quarter" idx="12"/>
          </p:nvPr>
        </p:nvSpPr>
        <p:spPr/>
        <p:txBody>
          <a:bodyPr/>
          <a:lstStyle/>
          <a:p>
            <a:fld id="{4B7F34B9-2C81-2D4E-AFAB-2531E57B3A99}" type="slidenum">
              <a:rPr lang="en-US" smtClean="0"/>
              <a:t>11</a:t>
            </a:fld>
            <a:endParaRPr lang="en-US"/>
          </a:p>
        </p:txBody>
      </p:sp>
    </p:spTree>
    <p:extLst>
      <p:ext uri="{BB962C8B-B14F-4D97-AF65-F5344CB8AC3E}">
        <p14:creationId xmlns:p14="http://schemas.microsoft.com/office/powerpoint/2010/main" val="3601382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levels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Multi-level analysis comes in many forms, but the basic idea is that systems are analyzed/modeled on many levels at the same time.</a:t>
            </a:r>
          </a:p>
          <a:p>
            <a:pPr marL="0" indent="0">
              <a:buNone/>
            </a:pPr>
            <a:endParaRPr lang="en-US" sz="2400" dirty="0"/>
          </a:p>
          <a:p>
            <a:pPr marL="0" indent="0">
              <a:buNone/>
            </a:pPr>
            <a:r>
              <a:rPr lang="en-US" sz="2400" dirty="0" smtClean="0"/>
              <a:t>For example, Subramanian et al (2009) reanalyze Robinson’s census data and argue that only considering the individual level evidence gives an incomplete picture: to understand variation in literacy, our models need to include </a:t>
            </a:r>
            <a:r>
              <a:rPr lang="en-US" sz="2400" i="1" dirty="0" smtClean="0"/>
              <a:t>both</a:t>
            </a:r>
            <a:r>
              <a:rPr lang="en-US" sz="2400" dirty="0" smtClean="0"/>
              <a:t> individual and group factors.</a:t>
            </a:r>
          </a:p>
          <a:p>
            <a:pPr marL="0" indent="0">
              <a:buNone/>
            </a:pPr>
            <a:endParaRPr lang="en-US" sz="2400" dirty="0"/>
          </a:p>
          <a:p>
            <a:pPr marL="0" indent="0">
              <a:buNone/>
            </a:pPr>
            <a:r>
              <a:rPr lang="en-US" sz="2400" dirty="0" smtClean="0"/>
              <a:t>(In this case, the relevant groups correspond to </a:t>
            </a:r>
            <a:r>
              <a:rPr lang="en-US" sz="2400" i="1" dirty="0" smtClean="0"/>
              <a:t>states</a:t>
            </a:r>
            <a:r>
              <a:rPr lang="en-US" sz="2400" dirty="0" smtClean="0"/>
              <a:t>.)</a:t>
            </a:r>
          </a:p>
        </p:txBody>
      </p:sp>
      <p:sp>
        <p:nvSpPr>
          <p:cNvPr id="4" name="Slide Number Placeholder 3"/>
          <p:cNvSpPr>
            <a:spLocks noGrp="1"/>
          </p:cNvSpPr>
          <p:nvPr>
            <p:ph type="sldNum" sz="quarter" idx="12"/>
          </p:nvPr>
        </p:nvSpPr>
        <p:spPr/>
        <p:txBody>
          <a:bodyPr/>
          <a:lstStyle/>
          <a:p>
            <a:fld id="{4B7F34B9-2C81-2D4E-AFAB-2531E57B3A99}" type="slidenum">
              <a:rPr lang="en-US" smtClean="0"/>
              <a:t>12</a:t>
            </a:fld>
            <a:endParaRPr lang="en-US"/>
          </a:p>
        </p:txBody>
      </p:sp>
    </p:spTree>
    <p:extLst>
      <p:ext uri="{BB962C8B-B14F-4D97-AF65-F5344CB8AC3E}">
        <p14:creationId xmlns:p14="http://schemas.microsoft.com/office/powerpoint/2010/main" val="742037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individualist worry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Groups are arbitrary, whereas individuals are not. Hence any explanation involving group-level factors will be somewhat artificial compared to an individual level one.</a:t>
            </a:r>
          </a:p>
          <a:p>
            <a:pPr marL="0" indent="0">
              <a:buNone/>
            </a:pPr>
            <a:endParaRPr lang="en-US" sz="2400" b="1" dirty="0"/>
          </a:p>
          <a:p>
            <a:pPr marL="0" indent="0">
              <a:buNone/>
            </a:pPr>
            <a:r>
              <a:rPr lang="en-US" sz="2400" b="1" dirty="0" smtClean="0"/>
              <a:t>ML Response</a:t>
            </a:r>
            <a:r>
              <a:rPr lang="en-US" sz="2400" dirty="0" smtClean="0"/>
              <a:t>: the choice of levels shouldn’t be made arbitrarily – instead it should be based on evidence.</a:t>
            </a:r>
          </a:p>
          <a:p>
            <a:pPr marL="0" indent="0">
              <a:buNone/>
            </a:pPr>
            <a:endParaRPr lang="en-US" sz="2400" dirty="0"/>
          </a:p>
          <a:p>
            <a:pPr marL="0" indent="0">
              <a:buNone/>
            </a:pPr>
            <a:r>
              <a:rPr lang="en-US" sz="2400" dirty="0" smtClean="0"/>
              <a:t>But this general requirement should apply as much to an individual-level account as to a multi-level one (so, in the absence of any particular evidence, focusing on the individual level is as arbitrary a choice as focusing on geographic regions.)</a:t>
            </a:r>
          </a:p>
        </p:txBody>
      </p:sp>
      <p:sp>
        <p:nvSpPr>
          <p:cNvPr id="4" name="Slide Number Placeholder 3"/>
          <p:cNvSpPr>
            <a:spLocks noGrp="1"/>
          </p:cNvSpPr>
          <p:nvPr>
            <p:ph type="sldNum" sz="quarter" idx="12"/>
          </p:nvPr>
        </p:nvSpPr>
        <p:spPr/>
        <p:txBody>
          <a:bodyPr/>
          <a:lstStyle/>
          <a:p>
            <a:fld id="{4B7F34B9-2C81-2D4E-AFAB-2531E57B3A99}" type="slidenum">
              <a:rPr lang="en-US" smtClean="0"/>
              <a:t>13</a:t>
            </a:fld>
            <a:endParaRPr lang="en-US"/>
          </a:p>
        </p:txBody>
      </p:sp>
    </p:spTree>
    <p:extLst>
      <p:ext uri="{BB962C8B-B14F-4D97-AF65-F5344CB8AC3E}">
        <p14:creationId xmlns:p14="http://schemas.microsoft.com/office/powerpoint/2010/main" val="4092381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t>
            </a:r>
            <a:r>
              <a:rPr lang="en-US" i="1" dirty="0" smtClean="0"/>
              <a:t>for</a:t>
            </a:r>
            <a:r>
              <a:rPr lang="en-US" dirty="0" smtClean="0"/>
              <a:t> a level</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On familiar philosophical accounts of levels, levels correspond to very broad groupings of entities and properties, usually associated with distinct ‘branches of science’.</a:t>
            </a:r>
          </a:p>
        </p:txBody>
      </p:sp>
      <p:sp>
        <p:nvSpPr>
          <p:cNvPr id="4" name="Slide Number Placeholder 3"/>
          <p:cNvSpPr>
            <a:spLocks noGrp="1"/>
          </p:cNvSpPr>
          <p:nvPr>
            <p:ph type="sldNum" sz="quarter" idx="12"/>
          </p:nvPr>
        </p:nvSpPr>
        <p:spPr/>
        <p:txBody>
          <a:bodyPr/>
          <a:lstStyle/>
          <a:p>
            <a:fld id="{4B7F34B9-2C81-2D4E-AFAB-2531E57B3A99}" type="slidenum">
              <a:rPr lang="en-US" smtClean="0"/>
              <a:t>14</a:t>
            </a:fld>
            <a:endParaRPr lang="en-US"/>
          </a:p>
        </p:txBody>
      </p:sp>
      <p:sp>
        <p:nvSpPr>
          <p:cNvPr id="5" name="TextBox 4"/>
          <p:cNvSpPr txBox="1"/>
          <p:nvPr/>
        </p:nvSpPr>
        <p:spPr>
          <a:xfrm>
            <a:off x="2768600" y="3035300"/>
            <a:ext cx="4064000" cy="1631216"/>
          </a:xfrm>
          <a:prstGeom prst="rect">
            <a:avLst/>
          </a:prstGeom>
          <a:noFill/>
        </p:spPr>
        <p:txBody>
          <a:bodyPr wrap="square" rtlCol="0">
            <a:spAutoFit/>
          </a:bodyPr>
          <a:lstStyle/>
          <a:p>
            <a:r>
              <a:rPr lang="en-US" sz="2000" dirty="0" smtClean="0"/>
              <a:t>atomic level </a:t>
            </a:r>
            <a:r>
              <a:rPr lang="en-US" sz="2000" dirty="0" smtClean="0">
                <a:sym typeface="Wingdings"/>
              </a:rPr>
              <a:t> physics (?)</a:t>
            </a:r>
          </a:p>
          <a:p>
            <a:endParaRPr lang="en-US" sz="2000" dirty="0">
              <a:sym typeface="Wingdings"/>
            </a:endParaRPr>
          </a:p>
          <a:p>
            <a:r>
              <a:rPr lang="en-US" sz="2000" dirty="0" smtClean="0">
                <a:sym typeface="Wingdings"/>
              </a:rPr>
              <a:t>molecular level  chemistry (?)</a:t>
            </a:r>
          </a:p>
          <a:p>
            <a:endParaRPr lang="en-US" sz="2000" dirty="0">
              <a:sym typeface="Wingdings"/>
            </a:endParaRPr>
          </a:p>
          <a:p>
            <a:r>
              <a:rPr lang="en-US" sz="2000" dirty="0" smtClean="0">
                <a:sym typeface="Wingdings"/>
              </a:rPr>
              <a:t>cellular level  biology (?)</a:t>
            </a:r>
            <a:endParaRPr lang="en-US" sz="2000" dirty="0"/>
          </a:p>
        </p:txBody>
      </p:sp>
      <p:sp>
        <p:nvSpPr>
          <p:cNvPr id="6" name="TextBox 5"/>
          <p:cNvSpPr txBox="1"/>
          <p:nvPr/>
        </p:nvSpPr>
        <p:spPr>
          <a:xfrm>
            <a:off x="520700" y="4914900"/>
            <a:ext cx="7924800" cy="1200328"/>
          </a:xfrm>
          <a:prstGeom prst="rect">
            <a:avLst/>
          </a:prstGeom>
          <a:noFill/>
        </p:spPr>
        <p:txBody>
          <a:bodyPr wrap="square" rtlCol="0">
            <a:spAutoFit/>
          </a:bodyPr>
          <a:lstStyle/>
          <a:p>
            <a:r>
              <a:rPr lang="en-US" sz="2400" dirty="0" smtClean="0"/>
              <a:t>The evidence for these </a:t>
            </a:r>
            <a:r>
              <a:rPr lang="en-US" sz="2400" i="1" dirty="0" smtClean="0"/>
              <a:t>as levels</a:t>
            </a:r>
            <a:r>
              <a:rPr lang="en-US" sz="2400" dirty="0" smtClean="0"/>
              <a:t> consists of (</a:t>
            </a:r>
            <a:r>
              <a:rPr lang="en-US" sz="2400" dirty="0" err="1" smtClean="0"/>
              <a:t>i</a:t>
            </a:r>
            <a:r>
              <a:rPr lang="en-US" sz="2400" dirty="0" smtClean="0"/>
              <a:t>) the distinctness of the different branches of science and (ii) the discreteness and appropriateness of the suggested domains.</a:t>
            </a:r>
            <a:endParaRPr lang="en-US" sz="2400" dirty="0"/>
          </a:p>
        </p:txBody>
      </p:sp>
    </p:spTree>
    <p:extLst>
      <p:ext uri="{BB962C8B-B14F-4D97-AF65-F5344CB8AC3E}">
        <p14:creationId xmlns:p14="http://schemas.microsoft.com/office/powerpoint/2010/main" val="2646689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t>
            </a:r>
            <a:r>
              <a:rPr lang="en-US" i="1" dirty="0" smtClean="0"/>
              <a:t>for</a:t>
            </a:r>
            <a:r>
              <a:rPr lang="en-US" dirty="0" smtClean="0"/>
              <a:t> a level</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In those generic cases, the evidence </a:t>
            </a:r>
            <a:r>
              <a:rPr lang="en-US" sz="2400" i="1" dirty="0" smtClean="0"/>
              <a:t>for</a:t>
            </a:r>
            <a:r>
              <a:rPr lang="en-US" sz="2400" dirty="0" smtClean="0"/>
              <a:t> a level is distinct from the evidence for a particular theory </a:t>
            </a:r>
            <a:r>
              <a:rPr lang="en-US" sz="2400" i="1" dirty="0" smtClean="0"/>
              <a:t>at</a:t>
            </a:r>
            <a:r>
              <a:rPr lang="en-US" sz="2400" dirty="0" smtClean="0"/>
              <a:t> a level.</a:t>
            </a:r>
          </a:p>
          <a:p>
            <a:pPr marL="0" indent="0">
              <a:buNone/>
            </a:pPr>
            <a:endParaRPr lang="en-US" sz="2400" dirty="0"/>
          </a:p>
          <a:p>
            <a:pPr marL="0" indent="0">
              <a:buNone/>
            </a:pPr>
            <a:r>
              <a:rPr lang="en-US" sz="2400" dirty="0" smtClean="0"/>
              <a:t>In the case of multi-level analysis, the choice of levels is an integral part of the analysis, and the evidence for the ML account is also evidence for the choice of levels within that account.</a:t>
            </a:r>
          </a:p>
          <a:p>
            <a:pPr marL="0" indent="0">
              <a:buNone/>
            </a:pPr>
            <a:endParaRPr lang="en-US" sz="2400" dirty="0"/>
          </a:p>
          <a:p>
            <a:pPr marL="0" indent="0">
              <a:buNone/>
            </a:pPr>
            <a:r>
              <a:rPr lang="en-US" sz="2400" dirty="0" smtClean="0"/>
              <a:t>So the relevant levels are empirically determined case by case rather than postulated based on generic principles.</a:t>
            </a:r>
            <a:endParaRPr lang="en-US" sz="2400" dirty="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4B7F34B9-2C81-2D4E-AFAB-2531E57B3A99}" type="slidenum">
              <a:rPr lang="en-US" smtClean="0"/>
              <a:t>15</a:t>
            </a:fld>
            <a:endParaRPr lang="en-US"/>
          </a:p>
        </p:txBody>
      </p:sp>
    </p:spTree>
    <p:extLst>
      <p:ext uri="{BB962C8B-B14F-4D97-AF65-F5344CB8AC3E}">
        <p14:creationId xmlns:p14="http://schemas.microsoft.com/office/powerpoint/2010/main" val="4034689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inter-level/mixed-level inference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Rather than talking about inter-level inference, perhaps we should talk about </a:t>
            </a:r>
            <a:r>
              <a:rPr lang="en-US" sz="2400" i="1" dirty="0" smtClean="0"/>
              <a:t>mixed-level</a:t>
            </a:r>
            <a:r>
              <a:rPr lang="en-US" sz="2400" dirty="0" smtClean="0"/>
              <a:t> inference: we have evidence that is described on a mixture of levels, and this supports a particular conclusion (perhaps on a different level entirely).</a:t>
            </a:r>
          </a:p>
          <a:p>
            <a:pPr marL="0" indent="0">
              <a:buNone/>
            </a:pPr>
            <a:endParaRPr lang="en-US" sz="2400" dirty="0"/>
          </a:p>
          <a:p>
            <a:pPr marL="0" indent="0">
              <a:buNone/>
            </a:pPr>
            <a:r>
              <a:rPr lang="en-US" sz="2400" dirty="0" smtClean="0"/>
              <a:t>Unlike standard accounts of levels in philosophy, the concern is not with the relationship between </a:t>
            </a:r>
            <a:r>
              <a:rPr lang="en-US" sz="2400" i="1" dirty="0" smtClean="0"/>
              <a:t>theories</a:t>
            </a:r>
            <a:r>
              <a:rPr lang="en-US" sz="2400" dirty="0" smtClean="0"/>
              <a:t> at different levels – at least not if theories involve distinct explanatory frameworks.</a:t>
            </a:r>
          </a:p>
          <a:p>
            <a:pPr marL="0" indent="0">
              <a:buNone/>
            </a:pPr>
            <a:endParaRPr lang="en-US" sz="2400" dirty="0"/>
          </a:p>
          <a:p>
            <a:pPr marL="0" indent="0">
              <a:buNone/>
            </a:pPr>
            <a:r>
              <a:rPr lang="en-US" sz="2400" dirty="0" smtClean="0"/>
              <a:t>Instead, the concern is with the appropriate kind of evidence for establishing the presence of a phenomenon.</a:t>
            </a:r>
          </a:p>
        </p:txBody>
      </p:sp>
      <p:sp>
        <p:nvSpPr>
          <p:cNvPr id="4" name="Slide Number Placeholder 3"/>
          <p:cNvSpPr>
            <a:spLocks noGrp="1"/>
          </p:cNvSpPr>
          <p:nvPr>
            <p:ph type="sldNum" sz="quarter" idx="12"/>
          </p:nvPr>
        </p:nvSpPr>
        <p:spPr/>
        <p:txBody>
          <a:bodyPr/>
          <a:lstStyle/>
          <a:p>
            <a:fld id="{4B7F34B9-2C81-2D4E-AFAB-2531E57B3A99}" type="slidenum">
              <a:rPr lang="en-US" smtClean="0"/>
              <a:t>16</a:t>
            </a:fld>
            <a:endParaRPr lang="en-US"/>
          </a:p>
        </p:txBody>
      </p:sp>
    </p:spTree>
    <p:extLst>
      <p:ext uri="{BB962C8B-B14F-4D97-AF65-F5344CB8AC3E}">
        <p14:creationId xmlns:p14="http://schemas.microsoft.com/office/powerpoint/2010/main" val="3316084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thanks.</a:t>
            </a:r>
          </a:p>
        </p:txBody>
      </p:sp>
      <p:sp>
        <p:nvSpPr>
          <p:cNvPr id="4" name="Slide Number Placeholder 3"/>
          <p:cNvSpPr>
            <a:spLocks noGrp="1"/>
          </p:cNvSpPr>
          <p:nvPr>
            <p:ph type="sldNum" sz="quarter" idx="12"/>
          </p:nvPr>
        </p:nvSpPr>
        <p:spPr/>
        <p:txBody>
          <a:bodyPr/>
          <a:lstStyle/>
          <a:p>
            <a:fld id="{4B7F34B9-2C81-2D4E-AFAB-2531E57B3A99}" type="slidenum">
              <a:rPr lang="en-US" smtClean="0"/>
              <a:t>17</a:t>
            </a:fld>
            <a:endParaRPr lang="en-US"/>
          </a:p>
        </p:txBody>
      </p:sp>
    </p:spTree>
    <p:extLst>
      <p:ext uri="{BB962C8B-B14F-4D97-AF65-F5344CB8AC3E}">
        <p14:creationId xmlns:p14="http://schemas.microsoft.com/office/powerpoint/2010/main" val="424354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and inter-level inference</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a:t>I</a:t>
            </a:r>
            <a:r>
              <a:rPr lang="en-US" sz="2400" i="1" dirty="0" smtClean="0"/>
              <a:t>nter-level inference </a:t>
            </a:r>
            <a:r>
              <a:rPr lang="en-US" sz="2400" dirty="0" smtClean="0"/>
              <a:t>involves inferring a conclusion on one level based on evidence drawn from another.</a:t>
            </a:r>
            <a:endParaRPr lang="en-US" sz="2400" dirty="0"/>
          </a:p>
          <a:p>
            <a:pPr marL="400050" lvl="1" indent="0">
              <a:buNone/>
            </a:pPr>
            <a:endParaRPr lang="en-US" sz="2000" dirty="0" smtClean="0"/>
          </a:p>
          <a:p>
            <a:pPr marL="400050" lvl="1" indent="0">
              <a:buNone/>
            </a:pPr>
            <a:r>
              <a:rPr lang="en-US" sz="2000" dirty="0" smtClean="0"/>
              <a:t>i.e., ‘individual’ level conclusion from ‘group’ level data</a:t>
            </a:r>
          </a:p>
          <a:p>
            <a:pPr marL="0" indent="0">
              <a:buNone/>
            </a:pPr>
            <a:endParaRPr lang="en-US" sz="2400" dirty="0"/>
          </a:p>
          <a:p>
            <a:pPr marL="0" indent="0">
              <a:buNone/>
            </a:pPr>
            <a:r>
              <a:rPr lang="en-US" sz="2400" dirty="0"/>
              <a:t>T</a:t>
            </a:r>
            <a:r>
              <a:rPr lang="en-US" sz="2400" dirty="0" smtClean="0"/>
              <a:t>here are well-known problems with inter-level inference, and various techniques for recognizing and dealing with these.</a:t>
            </a:r>
          </a:p>
          <a:p>
            <a:pPr marL="0" indent="0">
              <a:buNone/>
            </a:pPr>
            <a:endParaRPr lang="en-US" sz="2400" dirty="0"/>
          </a:p>
          <a:p>
            <a:pPr marL="0" indent="0">
              <a:buNone/>
            </a:pPr>
            <a:r>
              <a:rPr lang="en-US" sz="2400" dirty="0"/>
              <a:t>P</a:t>
            </a:r>
            <a:r>
              <a:rPr lang="en-US" sz="2400" dirty="0" smtClean="0"/>
              <a:t>rominent among these is </a:t>
            </a:r>
            <a:r>
              <a:rPr lang="en-US" sz="2800" i="1" dirty="0" smtClean="0"/>
              <a:t>multi-level analysis</a:t>
            </a:r>
            <a:r>
              <a:rPr lang="en-US" sz="2400" dirty="0" smtClean="0"/>
              <a:t>. Proponents of MLA argue that it provides insight that can’t be found in any ‘</a:t>
            </a:r>
            <a:r>
              <a:rPr lang="en-US" sz="2400" dirty="0" err="1" smtClean="0"/>
              <a:t>uni</a:t>
            </a:r>
            <a:r>
              <a:rPr lang="en-US" sz="2400" dirty="0" smtClean="0"/>
              <a:t>-level’ theory.</a:t>
            </a:r>
          </a:p>
        </p:txBody>
      </p:sp>
      <p:sp>
        <p:nvSpPr>
          <p:cNvPr id="4" name="Slide Number Placeholder 3"/>
          <p:cNvSpPr>
            <a:spLocks noGrp="1"/>
          </p:cNvSpPr>
          <p:nvPr>
            <p:ph type="sldNum" sz="quarter" idx="12"/>
          </p:nvPr>
        </p:nvSpPr>
        <p:spPr/>
        <p:txBody>
          <a:bodyPr/>
          <a:lstStyle/>
          <a:p>
            <a:fld id="{4B7F34B9-2C81-2D4E-AFAB-2531E57B3A99}" type="slidenum">
              <a:rPr lang="en-US" smtClean="0"/>
              <a:t>2</a:t>
            </a:fld>
            <a:endParaRPr lang="en-US"/>
          </a:p>
        </p:txBody>
      </p:sp>
    </p:spTree>
    <p:extLst>
      <p:ext uri="{BB962C8B-B14F-4D97-AF65-F5344CB8AC3E}">
        <p14:creationId xmlns:p14="http://schemas.microsoft.com/office/powerpoint/2010/main" val="1562999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endParaRPr lang="en-US" sz="2400" dirty="0" smtClean="0"/>
          </a:p>
          <a:p>
            <a:pPr marL="457200" indent="-457200">
              <a:buAutoNum type="arabicPeriod"/>
            </a:pPr>
            <a:r>
              <a:rPr lang="en-US" sz="2400" dirty="0" smtClean="0"/>
              <a:t>What’s so great about multi-level analysis? (Is it so great?)</a:t>
            </a:r>
          </a:p>
          <a:p>
            <a:pPr marL="457200" indent="-457200">
              <a:buAutoNum type="arabicPeriod"/>
            </a:pPr>
            <a:endParaRPr lang="en-US" sz="2400" dirty="0" smtClean="0"/>
          </a:p>
          <a:p>
            <a:pPr marL="457200" indent="-457200">
              <a:buAutoNum type="arabicPeriod"/>
            </a:pPr>
            <a:r>
              <a:rPr lang="en-US" sz="2400" dirty="0" smtClean="0"/>
              <a:t>What sort of </a:t>
            </a:r>
            <a:r>
              <a:rPr lang="en-US" sz="2400" i="1" dirty="0" smtClean="0"/>
              <a:t>levels</a:t>
            </a:r>
            <a:r>
              <a:rPr lang="en-US" sz="2400" dirty="0" smtClean="0"/>
              <a:t> are involved in MLA?</a:t>
            </a:r>
          </a:p>
          <a:p>
            <a:pPr marL="457200" indent="-457200">
              <a:buAutoNum type="arabicPeriod"/>
            </a:pPr>
            <a:endParaRPr lang="en-US" sz="2400" dirty="0" smtClean="0"/>
          </a:p>
          <a:p>
            <a:pPr marL="457200" indent="-457200">
              <a:buAutoNum type="arabicPeriod"/>
            </a:pPr>
            <a:r>
              <a:rPr lang="en-US" sz="2400" dirty="0" smtClean="0"/>
              <a:t>How do levels in MLA relate to levels more generally?</a:t>
            </a:r>
          </a:p>
        </p:txBody>
      </p:sp>
      <p:sp>
        <p:nvSpPr>
          <p:cNvPr id="4" name="Slide Number Placeholder 3"/>
          <p:cNvSpPr>
            <a:spLocks noGrp="1"/>
          </p:cNvSpPr>
          <p:nvPr>
            <p:ph type="sldNum" sz="quarter" idx="12"/>
          </p:nvPr>
        </p:nvSpPr>
        <p:spPr/>
        <p:txBody>
          <a:bodyPr/>
          <a:lstStyle/>
          <a:p>
            <a:fld id="{4B7F34B9-2C81-2D4E-AFAB-2531E57B3A99}" type="slidenum">
              <a:rPr lang="en-US" smtClean="0"/>
              <a:t>3</a:t>
            </a:fld>
            <a:endParaRPr lang="en-US"/>
          </a:p>
        </p:txBody>
      </p:sp>
    </p:spTree>
    <p:extLst>
      <p:ext uri="{BB962C8B-B14F-4D97-AF65-F5344CB8AC3E}">
        <p14:creationId xmlns:p14="http://schemas.microsoft.com/office/powerpoint/2010/main" val="1364679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A0274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708" y="2803116"/>
            <a:ext cx="647725" cy="873874"/>
          </a:xfrm>
          <a:prstGeom prst="rect">
            <a:avLst/>
          </a:prstGeom>
        </p:spPr>
      </p:pic>
      <p:sp>
        <p:nvSpPr>
          <p:cNvPr id="2" name="Title 1"/>
          <p:cNvSpPr>
            <a:spLocks noGrp="1"/>
          </p:cNvSpPr>
          <p:nvPr>
            <p:ph type="title"/>
          </p:nvPr>
        </p:nvSpPr>
        <p:spPr/>
        <p:txBody>
          <a:bodyPr/>
          <a:lstStyle/>
          <a:p>
            <a:r>
              <a:rPr lang="en-US" dirty="0" smtClean="0"/>
              <a:t>inter-level fallacies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Let’s begin by looking at the </a:t>
            </a:r>
            <a:r>
              <a:rPr lang="en-US" sz="2400" i="1" dirty="0" smtClean="0"/>
              <a:t>problems</a:t>
            </a:r>
            <a:r>
              <a:rPr lang="en-US" sz="2400" dirty="0" smtClean="0"/>
              <a:t> of inter-level inference in more detail.</a:t>
            </a:r>
          </a:p>
        </p:txBody>
      </p:sp>
      <p:pic>
        <p:nvPicPr>
          <p:cNvPr id="4" name="Picture 3" descr="AA04968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184" y="3132143"/>
            <a:ext cx="563048" cy="595621"/>
          </a:xfrm>
          <a:prstGeom prst="rect">
            <a:avLst/>
          </a:prstGeom>
        </p:spPr>
      </p:pic>
      <p:pic>
        <p:nvPicPr>
          <p:cNvPr id="5" name="Picture 4" descr="AA028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317" y="2834389"/>
            <a:ext cx="712289" cy="811328"/>
          </a:xfrm>
          <a:prstGeom prst="rect">
            <a:avLst/>
          </a:prstGeom>
        </p:spPr>
      </p:pic>
      <p:pic>
        <p:nvPicPr>
          <p:cNvPr id="6" name="Picture 5" descr="AA02819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8204" y="3035198"/>
            <a:ext cx="481108" cy="789511"/>
          </a:xfrm>
          <a:prstGeom prst="rect">
            <a:avLst/>
          </a:prstGeom>
        </p:spPr>
      </p:pic>
      <p:pic>
        <p:nvPicPr>
          <p:cNvPr id="8" name="Picture 7" descr="AA04968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108" y="4897443"/>
            <a:ext cx="563048" cy="595621"/>
          </a:xfrm>
          <a:prstGeom prst="rect">
            <a:avLst/>
          </a:prstGeom>
        </p:spPr>
      </p:pic>
      <p:sp>
        <p:nvSpPr>
          <p:cNvPr id="21" name="TextBox 20"/>
          <p:cNvSpPr txBox="1"/>
          <p:nvPr/>
        </p:nvSpPr>
        <p:spPr>
          <a:xfrm>
            <a:off x="3984462" y="2281243"/>
            <a:ext cx="1267144" cy="369332"/>
          </a:xfrm>
          <a:prstGeom prst="rect">
            <a:avLst/>
          </a:prstGeom>
          <a:noFill/>
        </p:spPr>
        <p:txBody>
          <a:bodyPr wrap="none" rtlCol="0">
            <a:spAutoFit/>
          </a:bodyPr>
          <a:lstStyle/>
          <a:p>
            <a:r>
              <a:rPr lang="en-US" dirty="0" smtClean="0"/>
              <a:t>Group level</a:t>
            </a:r>
            <a:endParaRPr lang="en-US" dirty="0"/>
          </a:p>
        </p:txBody>
      </p:sp>
      <p:sp>
        <p:nvSpPr>
          <p:cNvPr id="22" name="TextBox 21"/>
          <p:cNvSpPr txBox="1"/>
          <p:nvPr/>
        </p:nvSpPr>
        <p:spPr>
          <a:xfrm>
            <a:off x="3775531" y="5641986"/>
            <a:ext cx="1593781" cy="369332"/>
          </a:xfrm>
          <a:prstGeom prst="rect">
            <a:avLst/>
          </a:prstGeom>
          <a:noFill/>
        </p:spPr>
        <p:txBody>
          <a:bodyPr wrap="none" rtlCol="0">
            <a:spAutoFit/>
          </a:bodyPr>
          <a:lstStyle/>
          <a:p>
            <a:r>
              <a:rPr lang="en-US" dirty="0" smtClean="0"/>
              <a:t>Individual level</a:t>
            </a:r>
            <a:endParaRPr lang="en-US" dirty="0"/>
          </a:p>
        </p:txBody>
      </p:sp>
      <p:sp>
        <p:nvSpPr>
          <p:cNvPr id="23" name="Curved Left Arrow 22"/>
          <p:cNvSpPr/>
          <p:nvPr/>
        </p:nvSpPr>
        <p:spPr>
          <a:xfrm>
            <a:off x="5549900" y="3365500"/>
            <a:ext cx="596900" cy="194731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10800000">
            <a:off x="3297284" y="3365500"/>
            <a:ext cx="596900" cy="194731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974562" y="4148143"/>
            <a:ext cx="2230486" cy="369332"/>
          </a:xfrm>
          <a:prstGeom prst="rect">
            <a:avLst/>
          </a:prstGeom>
          <a:noFill/>
        </p:spPr>
        <p:txBody>
          <a:bodyPr wrap="none" rtlCol="0">
            <a:spAutoFit/>
          </a:bodyPr>
          <a:lstStyle/>
          <a:p>
            <a:r>
              <a:rPr lang="en-US" dirty="0" smtClean="0"/>
              <a:t>Fallacy of aggregation</a:t>
            </a:r>
            <a:endParaRPr lang="en-US" dirty="0"/>
          </a:p>
        </p:txBody>
      </p:sp>
      <p:sp>
        <p:nvSpPr>
          <p:cNvPr id="26" name="TextBox 25"/>
          <p:cNvSpPr txBox="1"/>
          <p:nvPr/>
        </p:nvSpPr>
        <p:spPr>
          <a:xfrm>
            <a:off x="6456314" y="4115877"/>
            <a:ext cx="1827769" cy="369332"/>
          </a:xfrm>
          <a:prstGeom prst="rect">
            <a:avLst/>
          </a:prstGeom>
          <a:noFill/>
        </p:spPr>
        <p:txBody>
          <a:bodyPr wrap="none" rtlCol="0">
            <a:spAutoFit/>
          </a:bodyPr>
          <a:lstStyle/>
          <a:p>
            <a:r>
              <a:rPr lang="en-US" dirty="0" smtClean="0"/>
              <a:t>Ecological fallacy</a:t>
            </a:r>
          </a:p>
        </p:txBody>
      </p:sp>
      <p:sp>
        <p:nvSpPr>
          <p:cNvPr id="27" name="Slide Number Placeholder 26"/>
          <p:cNvSpPr>
            <a:spLocks noGrp="1"/>
          </p:cNvSpPr>
          <p:nvPr>
            <p:ph type="sldNum" sz="quarter" idx="12"/>
          </p:nvPr>
        </p:nvSpPr>
        <p:spPr/>
        <p:txBody>
          <a:bodyPr/>
          <a:lstStyle/>
          <a:p>
            <a:fld id="{4B7F34B9-2C81-2D4E-AFAB-2531E57B3A99}" type="slidenum">
              <a:rPr lang="en-US" smtClean="0"/>
              <a:t>4</a:t>
            </a:fld>
            <a:endParaRPr lang="en-US"/>
          </a:p>
        </p:txBody>
      </p:sp>
    </p:spTree>
    <p:extLst>
      <p:ext uri="{BB962C8B-B14F-4D97-AF65-F5344CB8AC3E}">
        <p14:creationId xmlns:p14="http://schemas.microsoft.com/office/powerpoint/2010/main" val="37267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2" grpId="0"/>
      <p:bldP spid="23" grpId="0" animBg="1"/>
      <p:bldP spid="24"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fallacy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ecological fallacy is widely discussed in epidemiology, social science, etc.</a:t>
            </a:r>
          </a:p>
          <a:p>
            <a:pPr marL="0" indent="0">
              <a:buNone/>
            </a:pPr>
            <a:endParaRPr lang="en-US" sz="2400" dirty="0"/>
          </a:p>
          <a:p>
            <a:pPr marL="0" indent="0">
              <a:buNone/>
            </a:pPr>
            <a:r>
              <a:rPr lang="en-US" sz="2400" dirty="0" smtClean="0"/>
              <a:t>Robinson’s (1950) paper “Ecological Correlations and the Behavior of Individuals” presents a detailed analysis of the ‘fallacy’.</a:t>
            </a:r>
          </a:p>
          <a:p>
            <a:pPr marL="0" indent="0">
              <a:buNone/>
            </a:pPr>
            <a:endParaRPr lang="en-US" sz="2400" dirty="0"/>
          </a:p>
          <a:p>
            <a:pPr marL="0" indent="0">
              <a:buNone/>
            </a:pPr>
            <a:r>
              <a:rPr lang="en-US" sz="2400" b="1" dirty="0" smtClean="0"/>
              <a:t>Basic idea</a:t>
            </a:r>
            <a:r>
              <a:rPr lang="en-US" sz="2400" dirty="0" smtClean="0"/>
              <a:t>: group-level ‘ecological’ correlations (i.e., between racial composition and rates of illiteracy) can be quite different from individual-level correlations (so ecological-level data is a poor substitute for individual-level data)</a:t>
            </a:r>
          </a:p>
        </p:txBody>
      </p:sp>
      <p:sp>
        <p:nvSpPr>
          <p:cNvPr id="4" name="Slide Number Placeholder 3"/>
          <p:cNvSpPr>
            <a:spLocks noGrp="1"/>
          </p:cNvSpPr>
          <p:nvPr>
            <p:ph type="sldNum" sz="quarter" idx="12"/>
          </p:nvPr>
        </p:nvSpPr>
        <p:spPr/>
        <p:txBody>
          <a:bodyPr/>
          <a:lstStyle/>
          <a:p>
            <a:fld id="{4B7F34B9-2C81-2D4E-AFAB-2531E57B3A99}" type="slidenum">
              <a:rPr lang="en-US" smtClean="0"/>
              <a:t>5</a:t>
            </a:fld>
            <a:endParaRPr lang="en-US"/>
          </a:p>
        </p:txBody>
      </p:sp>
    </p:spTree>
    <p:extLst>
      <p:ext uri="{BB962C8B-B14F-4D97-AF65-F5344CB8AC3E}">
        <p14:creationId xmlns:p14="http://schemas.microsoft.com/office/powerpoint/2010/main" val="1485903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fallacy?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Robinson’s most developed example draws on 1930 census data concerning race and literacy.</a:t>
            </a:r>
          </a:p>
          <a:p>
            <a:pPr marL="0" indent="0">
              <a:buNone/>
            </a:pPr>
            <a:endParaRPr lang="en-US" sz="2400" dirty="0"/>
          </a:p>
          <a:p>
            <a:pPr marL="0" indent="0">
              <a:buNone/>
            </a:pPr>
            <a:endParaRPr lang="en-US" sz="2400" dirty="0" smtClean="0"/>
          </a:p>
        </p:txBody>
      </p:sp>
      <p:pic>
        <p:nvPicPr>
          <p:cNvPr id="4" name="Picture 3"/>
          <p:cNvPicPr>
            <a:picLocks noChangeAspect="1"/>
          </p:cNvPicPr>
          <p:nvPr/>
        </p:nvPicPr>
        <p:blipFill>
          <a:blip r:embed="rId2"/>
          <a:stretch>
            <a:fillRect/>
          </a:stretch>
        </p:blipFill>
        <p:spPr>
          <a:xfrm>
            <a:off x="5105400" y="2755900"/>
            <a:ext cx="3200400" cy="2692400"/>
          </a:xfrm>
          <a:prstGeom prst="rect">
            <a:avLst/>
          </a:prstGeom>
        </p:spPr>
      </p:pic>
      <p:sp>
        <p:nvSpPr>
          <p:cNvPr id="5" name="TextBox 4"/>
          <p:cNvSpPr txBox="1"/>
          <p:nvPr/>
        </p:nvSpPr>
        <p:spPr>
          <a:xfrm>
            <a:off x="457200" y="2844800"/>
            <a:ext cx="4368800" cy="1477328"/>
          </a:xfrm>
          <a:prstGeom prst="rect">
            <a:avLst/>
          </a:prstGeom>
          <a:noFill/>
        </p:spPr>
        <p:txBody>
          <a:bodyPr wrap="square" rtlCol="0">
            <a:spAutoFit/>
          </a:bodyPr>
          <a:lstStyle/>
          <a:p>
            <a:r>
              <a:rPr lang="en-US" dirty="0" smtClean="0"/>
              <a:t>Analyzing the data at the </a:t>
            </a:r>
            <a:r>
              <a:rPr lang="en-US" i="1" dirty="0" smtClean="0"/>
              <a:t>regional</a:t>
            </a:r>
            <a:r>
              <a:rPr lang="en-US" dirty="0" smtClean="0"/>
              <a:t> level (dividing the US into nine geographic regions), the correlation between portion of the population who are black and the rate of illiteracy in that population is 0.946</a:t>
            </a:r>
          </a:p>
        </p:txBody>
      </p:sp>
      <p:sp>
        <p:nvSpPr>
          <p:cNvPr id="6" name="TextBox 5"/>
          <p:cNvSpPr txBox="1"/>
          <p:nvPr/>
        </p:nvSpPr>
        <p:spPr>
          <a:xfrm>
            <a:off x="5207000" y="5562600"/>
            <a:ext cx="3683000" cy="830997"/>
          </a:xfrm>
          <a:prstGeom prst="rect">
            <a:avLst/>
          </a:prstGeom>
          <a:noFill/>
        </p:spPr>
        <p:txBody>
          <a:bodyPr wrap="square" rtlCol="0">
            <a:spAutoFit/>
          </a:bodyPr>
          <a:lstStyle/>
          <a:p>
            <a:r>
              <a:rPr lang="en-US" sz="1600" dirty="0" smtClean="0"/>
              <a:t>Diagram from Robinson (1950). The categories ‘white’ and ‘negro’ are those used in the 1930 census.</a:t>
            </a:r>
            <a:endParaRPr lang="en-US" sz="1600" dirty="0"/>
          </a:p>
        </p:txBody>
      </p:sp>
      <p:sp>
        <p:nvSpPr>
          <p:cNvPr id="7" name="TextBox 6"/>
          <p:cNvSpPr txBox="1"/>
          <p:nvPr/>
        </p:nvSpPr>
        <p:spPr>
          <a:xfrm>
            <a:off x="457200" y="5789831"/>
            <a:ext cx="4267200" cy="646331"/>
          </a:xfrm>
          <a:prstGeom prst="rect">
            <a:avLst/>
          </a:prstGeom>
          <a:noFill/>
        </p:spPr>
        <p:txBody>
          <a:bodyPr wrap="square" rtlCol="0">
            <a:spAutoFit/>
          </a:bodyPr>
          <a:lstStyle/>
          <a:p>
            <a:r>
              <a:rPr lang="en-US" dirty="0" smtClean="0"/>
              <a:t>But this is quite wrong: at the individual level the correlation is much lower, 0.203</a:t>
            </a:r>
            <a:endParaRPr lang="en-US" dirty="0"/>
          </a:p>
        </p:txBody>
      </p:sp>
      <p:sp>
        <p:nvSpPr>
          <p:cNvPr id="9" name="TextBox 8"/>
          <p:cNvSpPr txBox="1"/>
          <p:nvPr/>
        </p:nvSpPr>
        <p:spPr>
          <a:xfrm>
            <a:off x="457200" y="4445000"/>
            <a:ext cx="3937000" cy="1200329"/>
          </a:xfrm>
          <a:prstGeom prst="rect">
            <a:avLst/>
          </a:prstGeom>
          <a:noFill/>
        </p:spPr>
        <p:txBody>
          <a:bodyPr wrap="square" rtlCol="0">
            <a:spAutoFit/>
          </a:bodyPr>
          <a:lstStyle/>
          <a:p>
            <a:r>
              <a:rPr lang="en-US" dirty="0" smtClean="0"/>
              <a:t>We might be tempted to infer that at the </a:t>
            </a:r>
            <a:r>
              <a:rPr lang="en-US" i="1" dirty="0" smtClean="0"/>
              <a:t>individual</a:t>
            </a:r>
            <a:r>
              <a:rPr lang="en-US" dirty="0" smtClean="0"/>
              <a:t> level, the correlation between being black and being illiterate is also 0.946 (roughly)</a:t>
            </a:r>
            <a:endParaRPr lang="en-US" dirty="0"/>
          </a:p>
        </p:txBody>
      </p:sp>
      <p:sp>
        <p:nvSpPr>
          <p:cNvPr id="10" name="Slide Number Placeholder 9"/>
          <p:cNvSpPr>
            <a:spLocks noGrp="1"/>
          </p:cNvSpPr>
          <p:nvPr>
            <p:ph type="sldNum" sz="quarter" idx="12"/>
          </p:nvPr>
        </p:nvSpPr>
        <p:spPr/>
        <p:txBody>
          <a:bodyPr/>
          <a:lstStyle/>
          <a:p>
            <a:fld id="{4B7F34B9-2C81-2D4E-AFAB-2531E57B3A99}" type="slidenum">
              <a:rPr lang="en-US" smtClean="0"/>
              <a:t>6</a:t>
            </a:fld>
            <a:endParaRPr lang="en-US"/>
          </a:p>
        </p:txBody>
      </p:sp>
    </p:spTree>
    <p:extLst>
      <p:ext uri="{BB962C8B-B14F-4D97-AF65-F5344CB8AC3E}">
        <p14:creationId xmlns:p14="http://schemas.microsoft.com/office/powerpoint/2010/main" val="2152678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fallacy?</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ecological fallacy is often described as a problem of reasoning by </a:t>
            </a:r>
            <a:r>
              <a:rPr lang="en-US" sz="2400" i="1" dirty="0" smtClean="0"/>
              <a:t>analogy</a:t>
            </a:r>
            <a:r>
              <a:rPr lang="en-US" sz="2400" dirty="0" smtClean="0"/>
              <a:t> and/or a problem of </a:t>
            </a:r>
            <a:r>
              <a:rPr lang="en-US" sz="2400" i="1" dirty="0" smtClean="0"/>
              <a:t>bias</a:t>
            </a:r>
            <a:r>
              <a:rPr lang="en-US" sz="2400" dirty="0" smtClean="0"/>
              <a:t>. </a:t>
            </a:r>
            <a:endParaRPr lang="en-US" sz="2400" dirty="0"/>
          </a:p>
        </p:txBody>
      </p:sp>
      <p:sp>
        <p:nvSpPr>
          <p:cNvPr id="9" name="TextBox 8"/>
          <p:cNvSpPr txBox="1"/>
          <p:nvPr/>
        </p:nvSpPr>
        <p:spPr>
          <a:xfrm>
            <a:off x="914400" y="2641600"/>
            <a:ext cx="7505700" cy="923330"/>
          </a:xfrm>
          <a:prstGeom prst="rect">
            <a:avLst/>
          </a:prstGeom>
          <a:noFill/>
        </p:spPr>
        <p:txBody>
          <a:bodyPr wrap="square" rtlCol="0">
            <a:spAutoFit/>
          </a:bodyPr>
          <a:lstStyle/>
          <a:p>
            <a:r>
              <a:rPr lang="en-US" dirty="0" smtClean="0"/>
              <a:t>I.e., the group-level property ‘percent illiterate’ is </a:t>
            </a:r>
            <a:r>
              <a:rPr lang="en-US" i="1" dirty="0" smtClean="0"/>
              <a:t>analogous to</a:t>
            </a:r>
            <a:r>
              <a:rPr lang="en-US" dirty="0" smtClean="0"/>
              <a:t> the individual-level property ‘illiterate’, and hence we (wrongly) draw an inference from the former to the latter.</a:t>
            </a:r>
            <a:endParaRPr lang="en-US" dirty="0" smtClean="0"/>
          </a:p>
        </p:txBody>
      </p:sp>
      <p:sp>
        <p:nvSpPr>
          <p:cNvPr id="10" name="TextBox 9"/>
          <p:cNvSpPr txBox="1"/>
          <p:nvPr/>
        </p:nvSpPr>
        <p:spPr>
          <a:xfrm>
            <a:off x="520700" y="3784600"/>
            <a:ext cx="8026400" cy="1200328"/>
          </a:xfrm>
          <a:prstGeom prst="rect">
            <a:avLst/>
          </a:prstGeom>
          <a:noFill/>
        </p:spPr>
        <p:txBody>
          <a:bodyPr wrap="square" rtlCol="0">
            <a:spAutoFit/>
          </a:bodyPr>
          <a:lstStyle/>
          <a:p>
            <a:r>
              <a:rPr lang="en-US" sz="2400" dirty="0" smtClean="0"/>
              <a:t>Talk of analogy/bias might be appropriate in some cases, but here it obscures the reasons we might be drawn to the fallacious inference in the first place.</a:t>
            </a:r>
            <a:endParaRPr lang="en-US" sz="2400" dirty="0"/>
          </a:p>
        </p:txBody>
      </p:sp>
      <p:sp>
        <p:nvSpPr>
          <p:cNvPr id="7" name="TextBox 6"/>
          <p:cNvSpPr txBox="1"/>
          <p:nvPr/>
        </p:nvSpPr>
        <p:spPr>
          <a:xfrm>
            <a:off x="508000" y="5105400"/>
            <a:ext cx="8026400" cy="830997"/>
          </a:xfrm>
          <a:prstGeom prst="rect">
            <a:avLst/>
          </a:prstGeom>
          <a:noFill/>
        </p:spPr>
        <p:txBody>
          <a:bodyPr wrap="square" rtlCol="0">
            <a:spAutoFit/>
          </a:bodyPr>
          <a:lstStyle/>
          <a:p>
            <a:r>
              <a:rPr lang="en-US" sz="2400" dirty="0" smtClean="0"/>
              <a:t>Perhaps it’s more helpful to see the inference as a form of Inference to the Best Explanation – but one that fails (?)</a:t>
            </a:r>
            <a:endParaRPr lang="en-US" sz="2400" dirty="0"/>
          </a:p>
        </p:txBody>
      </p:sp>
      <p:sp>
        <p:nvSpPr>
          <p:cNvPr id="4" name="Slide Number Placeholder 3"/>
          <p:cNvSpPr>
            <a:spLocks noGrp="1"/>
          </p:cNvSpPr>
          <p:nvPr>
            <p:ph type="sldNum" sz="quarter" idx="12"/>
          </p:nvPr>
        </p:nvSpPr>
        <p:spPr/>
        <p:txBody>
          <a:bodyPr/>
          <a:lstStyle/>
          <a:p>
            <a:fld id="{4B7F34B9-2C81-2D4E-AFAB-2531E57B3A99}" type="slidenum">
              <a:rPr lang="en-US" smtClean="0"/>
              <a:t>7</a:t>
            </a:fld>
            <a:endParaRPr lang="en-US"/>
          </a:p>
        </p:txBody>
      </p:sp>
    </p:spTree>
    <p:extLst>
      <p:ext uri="{BB962C8B-B14F-4D97-AF65-F5344CB8AC3E}">
        <p14:creationId xmlns:p14="http://schemas.microsoft.com/office/powerpoint/2010/main" val="2138246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IBE</a:t>
            </a:r>
            <a:endParaRPr lang="en-US" dirty="0"/>
          </a:p>
        </p:txBody>
      </p:sp>
      <p:sp>
        <p:nvSpPr>
          <p:cNvPr id="5" name="TextBox 4"/>
          <p:cNvSpPr txBox="1"/>
          <p:nvPr/>
        </p:nvSpPr>
        <p:spPr>
          <a:xfrm>
            <a:off x="1435100" y="2578100"/>
            <a:ext cx="1841500" cy="1200329"/>
          </a:xfrm>
          <a:prstGeom prst="rect">
            <a:avLst/>
          </a:prstGeom>
          <a:noFill/>
        </p:spPr>
        <p:txBody>
          <a:bodyPr wrap="square" rtlCol="0">
            <a:spAutoFit/>
          </a:bodyPr>
          <a:lstStyle/>
          <a:p>
            <a:pPr algn="ctr"/>
            <a:r>
              <a:rPr lang="en-US" b="1" dirty="0" smtClean="0"/>
              <a:t>Evidence E</a:t>
            </a:r>
          </a:p>
          <a:p>
            <a:pPr algn="ctr"/>
            <a:endParaRPr lang="en-US" dirty="0"/>
          </a:p>
          <a:p>
            <a:pPr algn="ctr"/>
            <a:r>
              <a:rPr lang="en-US" dirty="0" smtClean="0"/>
              <a:t>i.e., region-level census data</a:t>
            </a:r>
            <a:endParaRPr lang="en-US" dirty="0"/>
          </a:p>
        </p:txBody>
      </p:sp>
      <p:sp>
        <p:nvSpPr>
          <p:cNvPr id="11" name="TextBox 10"/>
          <p:cNvSpPr txBox="1"/>
          <p:nvPr/>
        </p:nvSpPr>
        <p:spPr>
          <a:xfrm>
            <a:off x="5156200" y="1784171"/>
            <a:ext cx="1841500" cy="646331"/>
          </a:xfrm>
          <a:prstGeom prst="rect">
            <a:avLst/>
          </a:prstGeom>
          <a:noFill/>
        </p:spPr>
        <p:txBody>
          <a:bodyPr wrap="square" rtlCol="0">
            <a:spAutoFit/>
          </a:bodyPr>
          <a:lstStyle/>
          <a:p>
            <a:pPr algn="ctr"/>
            <a:r>
              <a:rPr lang="en-US" b="1" dirty="0" smtClean="0"/>
              <a:t>Group-level correlation</a:t>
            </a:r>
            <a:endParaRPr lang="en-US" dirty="0"/>
          </a:p>
        </p:txBody>
      </p:sp>
      <p:cxnSp>
        <p:nvCxnSpPr>
          <p:cNvPr id="12" name="Straight Arrow Connector 11"/>
          <p:cNvCxnSpPr/>
          <p:nvPr/>
        </p:nvCxnSpPr>
        <p:spPr>
          <a:xfrm flipV="1">
            <a:off x="3276600" y="2107337"/>
            <a:ext cx="2159000" cy="572364"/>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156200" y="2430502"/>
            <a:ext cx="812800" cy="134792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2"/>
          </p:cNvCxnSpPr>
          <p:nvPr/>
        </p:nvCxnSpPr>
        <p:spPr>
          <a:xfrm>
            <a:off x="6076950" y="2430502"/>
            <a:ext cx="819150" cy="134792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127500" y="3917771"/>
            <a:ext cx="1841500" cy="646331"/>
          </a:xfrm>
          <a:prstGeom prst="rect">
            <a:avLst/>
          </a:prstGeom>
          <a:noFill/>
        </p:spPr>
        <p:txBody>
          <a:bodyPr wrap="square" rtlCol="0">
            <a:spAutoFit/>
          </a:bodyPr>
          <a:lstStyle/>
          <a:p>
            <a:pPr algn="ctr"/>
            <a:r>
              <a:rPr lang="en-US" b="1" dirty="0" smtClean="0"/>
              <a:t>Individual-level correlation I1</a:t>
            </a:r>
            <a:endParaRPr lang="en-US" dirty="0"/>
          </a:p>
        </p:txBody>
      </p:sp>
      <p:sp>
        <p:nvSpPr>
          <p:cNvPr id="18" name="TextBox 17"/>
          <p:cNvSpPr txBox="1"/>
          <p:nvPr/>
        </p:nvSpPr>
        <p:spPr>
          <a:xfrm>
            <a:off x="6040178" y="3914211"/>
            <a:ext cx="1841500" cy="646331"/>
          </a:xfrm>
          <a:prstGeom prst="rect">
            <a:avLst/>
          </a:prstGeom>
          <a:noFill/>
        </p:spPr>
        <p:txBody>
          <a:bodyPr wrap="square" rtlCol="0">
            <a:spAutoFit/>
          </a:bodyPr>
          <a:lstStyle/>
          <a:p>
            <a:pPr algn="ctr"/>
            <a:r>
              <a:rPr lang="en-US" b="1" dirty="0" smtClean="0"/>
              <a:t>Individual-level correlation I2</a:t>
            </a:r>
            <a:endParaRPr lang="en-US" dirty="0"/>
          </a:p>
        </p:txBody>
      </p:sp>
      <p:sp>
        <p:nvSpPr>
          <p:cNvPr id="20" name="TextBox 19"/>
          <p:cNvSpPr txBox="1"/>
          <p:nvPr/>
        </p:nvSpPr>
        <p:spPr>
          <a:xfrm>
            <a:off x="863600" y="4978400"/>
            <a:ext cx="7645400" cy="923330"/>
          </a:xfrm>
          <a:prstGeom prst="rect">
            <a:avLst/>
          </a:prstGeom>
          <a:noFill/>
        </p:spPr>
        <p:txBody>
          <a:bodyPr wrap="square" rtlCol="0">
            <a:spAutoFit/>
          </a:bodyPr>
          <a:lstStyle/>
          <a:p>
            <a:r>
              <a:rPr lang="en-US" dirty="0" smtClean="0"/>
              <a:t>Our evidence indicates a group-level correlation. For independent reasons, we expect group-level correlations to have individual-level explanations. We infer the best (simplest, etc.) one of these – but sometimes this inference fails (?)</a:t>
            </a:r>
            <a:endParaRPr lang="en-US" dirty="0"/>
          </a:p>
        </p:txBody>
      </p:sp>
      <p:sp>
        <p:nvSpPr>
          <p:cNvPr id="21" name="Slide Number Placeholder 20"/>
          <p:cNvSpPr>
            <a:spLocks noGrp="1"/>
          </p:cNvSpPr>
          <p:nvPr>
            <p:ph type="sldNum" sz="quarter" idx="12"/>
          </p:nvPr>
        </p:nvSpPr>
        <p:spPr/>
        <p:txBody>
          <a:bodyPr/>
          <a:lstStyle/>
          <a:p>
            <a:fld id="{4B7F34B9-2C81-2D4E-AFAB-2531E57B3A99}" type="slidenum">
              <a:rPr lang="en-US" smtClean="0"/>
              <a:t>8</a:t>
            </a:fld>
            <a:endParaRPr lang="en-US"/>
          </a:p>
        </p:txBody>
      </p:sp>
    </p:spTree>
    <p:extLst>
      <p:ext uri="{BB962C8B-B14F-4D97-AF65-F5344CB8AC3E}">
        <p14:creationId xmlns:p14="http://schemas.microsoft.com/office/powerpoint/2010/main" val="4285908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IBE</a:t>
            </a:r>
            <a:endParaRPr lang="en-US" dirty="0"/>
          </a:p>
        </p:txBody>
      </p:sp>
      <p:sp>
        <p:nvSpPr>
          <p:cNvPr id="3" name="Content Placeholder 2"/>
          <p:cNvSpPr>
            <a:spLocks noGrp="1"/>
          </p:cNvSpPr>
          <p:nvPr>
            <p:ph idx="1"/>
          </p:nvPr>
        </p:nvSpPr>
        <p:spPr/>
        <p:txBody>
          <a:bodyPr>
            <a:normAutofit/>
          </a:bodyPr>
          <a:lstStyle/>
          <a:p>
            <a:pPr marL="0" indent="0">
              <a:buNone/>
            </a:pPr>
            <a:r>
              <a:rPr lang="en-AU" sz="2400" dirty="0" smtClean="0"/>
              <a:t>In fact,</a:t>
            </a:r>
            <a:r>
              <a:rPr lang="en-US" sz="2400" dirty="0" smtClean="0"/>
              <a:t> Robinson’s point is stronger than this. He shows that the inference from group-correlation to individual-correlation would only work if a particular homogeneity condition held across regions.</a:t>
            </a:r>
          </a:p>
          <a:p>
            <a:pPr marL="0" indent="0">
              <a:buNone/>
            </a:pPr>
            <a:endParaRPr lang="en-US" sz="2400" dirty="0"/>
          </a:p>
          <a:p>
            <a:pPr marL="0" indent="0">
              <a:buNone/>
            </a:pPr>
            <a:r>
              <a:rPr lang="en-US" sz="2400" dirty="0" smtClean="0"/>
              <a:t>In the race-literacy case, we have good reasons for thinking that this condition </a:t>
            </a:r>
            <a:r>
              <a:rPr lang="en-US" sz="2400" i="1" dirty="0" smtClean="0"/>
              <a:t>doesn’t</a:t>
            </a:r>
            <a:r>
              <a:rPr lang="en-US" sz="2400" dirty="0"/>
              <a:t> </a:t>
            </a:r>
            <a:r>
              <a:rPr lang="en-US" sz="2400" dirty="0" smtClean="0"/>
              <a:t>hold. Hence the evidence for the group-level correlation is actually evidence </a:t>
            </a:r>
            <a:r>
              <a:rPr lang="en-US" sz="2400" b="1" dirty="0" smtClean="0"/>
              <a:t>against</a:t>
            </a:r>
            <a:r>
              <a:rPr lang="en-US" sz="2400" dirty="0" smtClean="0"/>
              <a:t> the corresponding individual-level correlation.</a:t>
            </a:r>
          </a:p>
        </p:txBody>
      </p:sp>
      <p:sp>
        <p:nvSpPr>
          <p:cNvPr id="4" name="Slide Number Placeholder 3"/>
          <p:cNvSpPr>
            <a:spLocks noGrp="1"/>
          </p:cNvSpPr>
          <p:nvPr>
            <p:ph type="sldNum" sz="quarter" idx="12"/>
          </p:nvPr>
        </p:nvSpPr>
        <p:spPr/>
        <p:txBody>
          <a:bodyPr/>
          <a:lstStyle/>
          <a:p>
            <a:fld id="{4B7F34B9-2C81-2D4E-AFAB-2531E57B3A99}" type="slidenum">
              <a:rPr lang="en-US" smtClean="0"/>
              <a:t>9</a:t>
            </a:fld>
            <a:endParaRPr lang="en-US"/>
          </a:p>
        </p:txBody>
      </p:sp>
    </p:spTree>
    <p:extLst>
      <p:ext uri="{BB962C8B-B14F-4D97-AF65-F5344CB8AC3E}">
        <p14:creationId xmlns:p14="http://schemas.microsoft.com/office/powerpoint/2010/main" val="3480452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2330</TotalTime>
  <Words>1278</Words>
  <Application>Microsoft Macintosh PowerPoint</Application>
  <PresentationFormat>On-screen Show (4:3)</PresentationFormat>
  <Paragraphs>111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evidence and inter-level inference</vt:lpstr>
      <vt:lpstr>evidence and inter-level inference</vt:lpstr>
      <vt:lpstr>questions</vt:lpstr>
      <vt:lpstr>inter-level fallacies</vt:lpstr>
      <vt:lpstr>ecological fallacy</vt:lpstr>
      <vt:lpstr>what’s the fallacy?</vt:lpstr>
      <vt:lpstr>what kind of fallacy?</vt:lpstr>
      <vt:lpstr>IBE</vt:lpstr>
      <vt:lpstr>IBE</vt:lpstr>
      <vt:lpstr>ecological correlations</vt:lpstr>
      <vt:lpstr>responses</vt:lpstr>
      <vt:lpstr>multiple levels</vt:lpstr>
      <vt:lpstr>individualist worry</vt:lpstr>
      <vt:lpstr>evidence for a level</vt:lpstr>
      <vt:lpstr>evidence for a level</vt:lpstr>
      <vt:lpstr>inter-level/mixed-level inference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and inter-level inference</dc:title>
  <dc:creator>Patrick McGivern</dc:creator>
  <cp:lastModifiedBy>Patrick McGivern</cp:lastModifiedBy>
  <cp:revision>67</cp:revision>
  <dcterms:created xsi:type="dcterms:W3CDTF">2012-09-04T16:32:07Z</dcterms:created>
  <dcterms:modified xsi:type="dcterms:W3CDTF">2012-09-06T07:22:22Z</dcterms:modified>
</cp:coreProperties>
</file>