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66" r:id="rId2"/>
    <p:sldId id="259" r:id="rId3"/>
    <p:sldId id="261" r:id="rId4"/>
    <p:sldId id="260" r:id="rId5"/>
    <p:sldId id="262" r:id="rId6"/>
    <p:sldId id="280" r:id="rId7"/>
    <p:sldId id="275" r:id="rId8"/>
    <p:sldId id="279" r:id="rId9"/>
    <p:sldId id="264" r:id="rId10"/>
    <p:sldId id="265" r:id="rId11"/>
    <p:sldId id="273" r:id="rId12"/>
    <p:sldId id="274" r:id="rId13"/>
    <p:sldId id="267" r:id="rId14"/>
    <p:sldId id="269" r:id="rId15"/>
    <p:sldId id="277" r:id="rId16"/>
    <p:sldId id="271" r:id="rId17"/>
    <p:sldId id="270" r:id="rId18"/>
    <p:sldId id="276"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stin Parkhurst" initials="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57" d="100"/>
          <a:sy n="57" d="100"/>
        </p:scale>
        <p:origin x="-156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8-30T17:10:34.502" idx="1">
    <p:pos x="10" y="10"/>
    <p:text>Cut slide?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8-30T17:15:14.616" idx="2">
    <p:pos x="10" y="10"/>
    <p:text>Maybe talk about this in terms of what POl Sci or insittutional analysis points to?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8-30T17:15:41.512" idx="3">
    <p:pos x="5578" y="1898"/>
    <p:text>Not sure what these initial findings are from? I've added one other</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966FA-31D9-4E95-AA96-345811157E85}" type="doc">
      <dgm:prSet loTypeId="urn:microsoft.com/office/officeart/2005/8/layout/hierarchy4" loCatId="hierarchy" qsTypeId="urn:microsoft.com/office/officeart/2005/8/quickstyle/simple3" qsCatId="simple" csTypeId="urn:microsoft.com/office/officeart/2005/8/colors/accent1_2" csCatId="accent1" phldr="1"/>
      <dgm:spPr/>
      <dgm:t>
        <a:bodyPr/>
        <a:lstStyle/>
        <a:p>
          <a:endParaRPr lang="en-GB"/>
        </a:p>
      </dgm:t>
    </dgm:pt>
    <dgm:pt modelId="{4E87F664-5A42-4B83-BB69-085BD03EE0B6}">
      <dgm:prSet phldrT="[Text]" custT="1"/>
      <dgm:spPr/>
      <dgm:t>
        <a:bodyPr/>
        <a:lstStyle/>
        <a:p>
          <a:r>
            <a:rPr lang="en-GB" sz="4000" dirty="0" smtClean="0"/>
            <a:t>Understanding Evidence Informed Policy</a:t>
          </a:r>
          <a:endParaRPr lang="en-GB" sz="4000" dirty="0"/>
        </a:p>
      </dgm:t>
    </dgm:pt>
    <dgm:pt modelId="{863F728E-ECAE-4646-BD82-FB1040725FEB}" type="parTrans" cxnId="{C5F27B55-4ECF-4A2E-9703-FCC6F5C1722B}">
      <dgm:prSet/>
      <dgm:spPr/>
      <dgm:t>
        <a:bodyPr/>
        <a:lstStyle/>
        <a:p>
          <a:endParaRPr lang="en-GB"/>
        </a:p>
      </dgm:t>
    </dgm:pt>
    <dgm:pt modelId="{BDF4E492-506A-4773-944F-B0320CF1BFAE}" type="sibTrans" cxnId="{C5F27B55-4ECF-4A2E-9703-FCC6F5C1722B}">
      <dgm:prSet/>
      <dgm:spPr/>
      <dgm:t>
        <a:bodyPr/>
        <a:lstStyle/>
        <a:p>
          <a:endParaRPr lang="en-GB"/>
        </a:p>
      </dgm:t>
    </dgm:pt>
    <dgm:pt modelId="{CAF69053-2C21-4CDC-A8D7-C52124EC60B7}">
      <dgm:prSet phldrT="[Text]" custT="1"/>
      <dgm:spPr/>
      <dgm:t>
        <a:bodyPr/>
        <a:lstStyle/>
        <a:p>
          <a:r>
            <a:rPr lang="en-GB" sz="3200" dirty="0" smtClean="0"/>
            <a:t>What is (good) evidence?</a:t>
          </a:r>
          <a:endParaRPr lang="en-GB" sz="3200" dirty="0"/>
        </a:p>
      </dgm:t>
    </dgm:pt>
    <dgm:pt modelId="{DFBD5C06-40D5-490A-A149-B6ED330F5465}" type="parTrans" cxnId="{CC8F20C1-F08B-4298-82AE-89C0EBA36293}">
      <dgm:prSet/>
      <dgm:spPr/>
      <dgm:t>
        <a:bodyPr/>
        <a:lstStyle/>
        <a:p>
          <a:endParaRPr lang="en-GB"/>
        </a:p>
      </dgm:t>
    </dgm:pt>
    <dgm:pt modelId="{BF0658C5-ADD3-4496-8981-874E4F6B1E50}" type="sibTrans" cxnId="{CC8F20C1-F08B-4298-82AE-89C0EBA36293}">
      <dgm:prSet/>
      <dgm:spPr/>
      <dgm:t>
        <a:bodyPr/>
        <a:lstStyle/>
        <a:p>
          <a:endParaRPr lang="en-GB"/>
        </a:p>
      </dgm:t>
    </dgm:pt>
    <dgm:pt modelId="{F97EA421-3E56-4295-84EE-6D6B2B1F3286}">
      <dgm:prSet phldrT="[Text]" custT="1"/>
      <dgm:spPr/>
      <dgm:t>
        <a:bodyPr/>
        <a:lstStyle/>
        <a:p>
          <a:pPr algn="l"/>
          <a:r>
            <a:rPr lang="en-GB" sz="3600" dirty="0" smtClean="0"/>
            <a:t>- </a:t>
          </a:r>
          <a:r>
            <a:rPr lang="en-GB" sz="3200" dirty="0" smtClean="0"/>
            <a:t>Politics of issues</a:t>
          </a:r>
        </a:p>
        <a:p>
          <a:pPr algn="l"/>
          <a:r>
            <a:rPr lang="en-GB" sz="3200" dirty="0" smtClean="0"/>
            <a:t>- Institutional structures</a:t>
          </a:r>
          <a:endParaRPr lang="en-GB" sz="3200" dirty="0"/>
        </a:p>
      </dgm:t>
    </dgm:pt>
    <dgm:pt modelId="{45232BEE-F459-4AE0-B8EA-2CF61DBE9ECA}" type="parTrans" cxnId="{1D69E0F8-2B8E-4D3B-8C17-8A8202D591B1}">
      <dgm:prSet/>
      <dgm:spPr/>
      <dgm:t>
        <a:bodyPr/>
        <a:lstStyle/>
        <a:p>
          <a:endParaRPr lang="en-GB"/>
        </a:p>
      </dgm:t>
    </dgm:pt>
    <dgm:pt modelId="{D0CB828C-687F-46CC-B3D2-3EE03D1019B3}" type="sibTrans" cxnId="{1D69E0F8-2B8E-4D3B-8C17-8A8202D591B1}">
      <dgm:prSet/>
      <dgm:spPr/>
      <dgm:t>
        <a:bodyPr/>
        <a:lstStyle/>
        <a:p>
          <a:endParaRPr lang="en-GB"/>
        </a:p>
      </dgm:t>
    </dgm:pt>
    <dgm:pt modelId="{DA13FF28-F70A-4548-8C32-05AABAB60707}">
      <dgm:prSet phldrT="[Text]" custT="1"/>
      <dgm:spPr/>
      <dgm:t>
        <a:bodyPr/>
        <a:lstStyle/>
        <a:p>
          <a:r>
            <a:rPr lang="en-GB" sz="3200" dirty="0" smtClean="0"/>
            <a:t>What is (good) evidence use?</a:t>
          </a:r>
          <a:endParaRPr lang="en-GB" sz="3200" dirty="0"/>
        </a:p>
      </dgm:t>
    </dgm:pt>
    <dgm:pt modelId="{D31F2AC9-6F9D-4230-AD2B-53655189BF19}" type="parTrans" cxnId="{94FD7DEB-015B-485E-97E5-3577E37B4AF3}">
      <dgm:prSet/>
      <dgm:spPr/>
      <dgm:t>
        <a:bodyPr/>
        <a:lstStyle/>
        <a:p>
          <a:endParaRPr lang="en-GB"/>
        </a:p>
      </dgm:t>
    </dgm:pt>
    <dgm:pt modelId="{9166279E-05A4-4F5D-AE7F-D5FBE2A04478}" type="sibTrans" cxnId="{94FD7DEB-015B-485E-97E5-3577E37B4AF3}">
      <dgm:prSet/>
      <dgm:spPr/>
      <dgm:t>
        <a:bodyPr/>
        <a:lstStyle/>
        <a:p>
          <a:endParaRPr lang="en-GB"/>
        </a:p>
      </dgm:t>
    </dgm:pt>
    <dgm:pt modelId="{04C6524E-3B84-40F6-B512-54CD50EA9EDA}" type="pres">
      <dgm:prSet presAssocID="{186966FA-31D9-4E95-AA96-345811157E85}" presName="Name0" presStyleCnt="0">
        <dgm:presLayoutVars>
          <dgm:chPref val="1"/>
          <dgm:dir/>
          <dgm:animOne val="branch"/>
          <dgm:animLvl val="lvl"/>
          <dgm:resizeHandles/>
        </dgm:presLayoutVars>
      </dgm:prSet>
      <dgm:spPr/>
      <dgm:t>
        <a:bodyPr/>
        <a:lstStyle/>
        <a:p>
          <a:endParaRPr lang="en-GB"/>
        </a:p>
      </dgm:t>
    </dgm:pt>
    <dgm:pt modelId="{A299A6A1-07D7-491B-858A-C7A11A1916B7}" type="pres">
      <dgm:prSet presAssocID="{4E87F664-5A42-4B83-BB69-085BD03EE0B6}" presName="vertOne" presStyleCnt="0"/>
      <dgm:spPr/>
    </dgm:pt>
    <dgm:pt modelId="{E220B213-58CD-4958-8F8A-478FC9143431}" type="pres">
      <dgm:prSet presAssocID="{4E87F664-5A42-4B83-BB69-085BD03EE0B6}" presName="txOne" presStyleLbl="node0" presStyleIdx="0" presStyleCnt="1">
        <dgm:presLayoutVars>
          <dgm:chPref val="3"/>
        </dgm:presLayoutVars>
      </dgm:prSet>
      <dgm:spPr/>
      <dgm:t>
        <a:bodyPr/>
        <a:lstStyle/>
        <a:p>
          <a:endParaRPr lang="en-GB"/>
        </a:p>
      </dgm:t>
    </dgm:pt>
    <dgm:pt modelId="{2B1DC239-F5EB-404E-B21D-ED88FB0FB5E7}" type="pres">
      <dgm:prSet presAssocID="{4E87F664-5A42-4B83-BB69-085BD03EE0B6}" presName="parTransOne" presStyleCnt="0"/>
      <dgm:spPr/>
    </dgm:pt>
    <dgm:pt modelId="{84388344-3F45-4F41-BAFA-EE9FA0CBB3CE}" type="pres">
      <dgm:prSet presAssocID="{4E87F664-5A42-4B83-BB69-085BD03EE0B6}" presName="horzOne" presStyleCnt="0"/>
      <dgm:spPr/>
    </dgm:pt>
    <dgm:pt modelId="{8BD974E8-85C3-4F15-8ED8-C15B5D3A53EF}" type="pres">
      <dgm:prSet presAssocID="{CAF69053-2C21-4CDC-A8D7-C52124EC60B7}" presName="vertTwo" presStyleCnt="0"/>
      <dgm:spPr/>
    </dgm:pt>
    <dgm:pt modelId="{92E0295F-5B05-4804-BA36-C356B29EFA07}" type="pres">
      <dgm:prSet presAssocID="{CAF69053-2C21-4CDC-A8D7-C52124EC60B7}" presName="txTwo" presStyleLbl="node2" presStyleIdx="0" presStyleCnt="2" custScaleX="80033" custLinFactNeighborX="-7204" custLinFactNeighborY="-2269">
        <dgm:presLayoutVars>
          <dgm:chPref val="3"/>
        </dgm:presLayoutVars>
      </dgm:prSet>
      <dgm:spPr/>
      <dgm:t>
        <a:bodyPr/>
        <a:lstStyle/>
        <a:p>
          <a:endParaRPr lang="en-GB"/>
        </a:p>
      </dgm:t>
    </dgm:pt>
    <dgm:pt modelId="{5B7B9C54-8819-4860-B30A-41E4EC0521E3}" type="pres">
      <dgm:prSet presAssocID="{CAF69053-2C21-4CDC-A8D7-C52124EC60B7}" presName="parTransTwo" presStyleCnt="0"/>
      <dgm:spPr/>
    </dgm:pt>
    <dgm:pt modelId="{22D0BD5D-0851-47F4-9976-B613639A258B}" type="pres">
      <dgm:prSet presAssocID="{CAF69053-2C21-4CDC-A8D7-C52124EC60B7}" presName="horzTwo" presStyleCnt="0"/>
      <dgm:spPr/>
    </dgm:pt>
    <dgm:pt modelId="{CC9FADE3-BD58-40CD-8D65-C10A5F8383F2}" type="pres">
      <dgm:prSet presAssocID="{F97EA421-3E56-4295-84EE-6D6B2B1F3286}" presName="vertThree" presStyleCnt="0"/>
      <dgm:spPr/>
    </dgm:pt>
    <dgm:pt modelId="{3712721B-76DE-4476-A4E5-29717605F3DE}" type="pres">
      <dgm:prSet presAssocID="{F97EA421-3E56-4295-84EE-6D6B2B1F3286}" presName="txThree" presStyleLbl="node3" presStyleIdx="0" presStyleCnt="1" custScaleX="308583" custLinFactX="24508" custLinFactNeighborX="100000" custLinFactNeighborY="-155">
        <dgm:presLayoutVars>
          <dgm:chPref val="3"/>
        </dgm:presLayoutVars>
      </dgm:prSet>
      <dgm:spPr/>
      <dgm:t>
        <a:bodyPr/>
        <a:lstStyle/>
        <a:p>
          <a:endParaRPr lang="en-GB"/>
        </a:p>
      </dgm:t>
    </dgm:pt>
    <dgm:pt modelId="{E79A0A11-90EE-438F-8876-61C05FD0C7AF}" type="pres">
      <dgm:prSet presAssocID="{F97EA421-3E56-4295-84EE-6D6B2B1F3286}" presName="horzThree" presStyleCnt="0"/>
      <dgm:spPr/>
    </dgm:pt>
    <dgm:pt modelId="{59A987D6-2E06-4EC9-B927-A3FD0A8028F2}" type="pres">
      <dgm:prSet presAssocID="{BF0658C5-ADD3-4496-8981-874E4F6B1E50}" presName="sibSpaceTwo" presStyleCnt="0"/>
      <dgm:spPr/>
    </dgm:pt>
    <dgm:pt modelId="{1C1FBB6E-EDD2-45C4-9E21-62221A3BBA82}" type="pres">
      <dgm:prSet presAssocID="{DA13FF28-F70A-4548-8C32-05AABAB60707}" presName="vertTwo" presStyleCnt="0"/>
      <dgm:spPr/>
    </dgm:pt>
    <dgm:pt modelId="{BFFF651D-2076-4258-B9D9-881AE305EE60}" type="pres">
      <dgm:prSet presAssocID="{DA13FF28-F70A-4548-8C32-05AABAB60707}" presName="txTwo" presStyleLbl="node2" presStyleIdx="1" presStyleCnt="2" custScaleX="228821" custLinFactNeighborX="-11620" custLinFactNeighborY="-183">
        <dgm:presLayoutVars>
          <dgm:chPref val="3"/>
        </dgm:presLayoutVars>
      </dgm:prSet>
      <dgm:spPr/>
      <dgm:t>
        <a:bodyPr/>
        <a:lstStyle/>
        <a:p>
          <a:endParaRPr lang="en-GB"/>
        </a:p>
      </dgm:t>
    </dgm:pt>
    <dgm:pt modelId="{B39177CD-6BB2-471E-A68D-4B7368C4470F}" type="pres">
      <dgm:prSet presAssocID="{DA13FF28-F70A-4548-8C32-05AABAB60707}" presName="horzTwo" presStyleCnt="0"/>
      <dgm:spPr/>
    </dgm:pt>
  </dgm:ptLst>
  <dgm:cxnLst>
    <dgm:cxn modelId="{D4E2CC5E-E2B8-403A-894B-34CA950BE8BF}" type="presOf" srcId="{4E87F664-5A42-4B83-BB69-085BD03EE0B6}" destId="{E220B213-58CD-4958-8F8A-478FC9143431}" srcOrd="0" destOrd="0" presId="urn:microsoft.com/office/officeart/2005/8/layout/hierarchy4"/>
    <dgm:cxn modelId="{CC8F20C1-F08B-4298-82AE-89C0EBA36293}" srcId="{4E87F664-5A42-4B83-BB69-085BD03EE0B6}" destId="{CAF69053-2C21-4CDC-A8D7-C52124EC60B7}" srcOrd="0" destOrd="0" parTransId="{DFBD5C06-40D5-490A-A149-B6ED330F5465}" sibTransId="{BF0658C5-ADD3-4496-8981-874E4F6B1E50}"/>
    <dgm:cxn modelId="{1D69E0F8-2B8E-4D3B-8C17-8A8202D591B1}" srcId="{CAF69053-2C21-4CDC-A8D7-C52124EC60B7}" destId="{F97EA421-3E56-4295-84EE-6D6B2B1F3286}" srcOrd="0" destOrd="0" parTransId="{45232BEE-F459-4AE0-B8EA-2CF61DBE9ECA}" sibTransId="{D0CB828C-687F-46CC-B3D2-3EE03D1019B3}"/>
    <dgm:cxn modelId="{94FD7DEB-015B-485E-97E5-3577E37B4AF3}" srcId="{4E87F664-5A42-4B83-BB69-085BD03EE0B6}" destId="{DA13FF28-F70A-4548-8C32-05AABAB60707}" srcOrd="1" destOrd="0" parTransId="{D31F2AC9-6F9D-4230-AD2B-53655189BF19}" sibTransId="{9166279E-05A4-4F5D-AE7F-D5FBE2A04478}"/>
    <dgm:cxn modelId="{7E213C11-554A-49F3-A522-2992A7D01CA4}" type="presOf" srcId="{186966FA-31D9-4E95-AA96-345811157E85}" destId="{04C6524E-3B84-40F6-B512-54CD50EA9EDA}" srcOrd="0" destOrd="0" presId="urn:microsoft.com/office/officeart/2005/8/layout/hierarchy4"/>
    <dgm:cxn modelId="{047040DE-076B-4853-B971-B4E6660F438C}" type="presOf" srcId="{CAF69053-2C21-4CDC-A8D7-C52124EC60B7}" destId="{92E0295F-5B05-4804-BA36-C356B29EFA07}" srcOrd="0" destOrd="0" presId="urn:microsoft.com/office/officeart/2005/8/layout/hierarchy4"/>
    <dgm:cxn modelId="{1B6593EB-3458-48FB-BABD-AB2A578AE619}" type="presOf" srcId="{DA13FF28-F70A-4548-8C32-05AABAB60707}" destId="{BFFF651D-2076-4258-B9D9-881AE305EE60}" srcOrd="0" destOrd="0" presId="urn:microsoft.com/office/officeart/2005/8/layout/hierarchy4"/>
    <dgm:cxn modelId="{C5F27B55-4ECF-4A2E-9703-FCC6F5C1722B}" srcId="{186966FA-31D9-4E95-AA96-345811157E85}" destId="{4E87F664-5A42-4B83-BB69-085BD03EE0B6}" srcOrd="0" destOrd="0" parTransId="{863F728E-ECAE-4646-BD82-FB1040725FEB}" sibTransId="{BDF4E492-506A-4773-944F-B0320CF1BFAE}"/>
    <dgm:cxn modelId="{7DF6345E-2323-467C-B109-66420B95EDC6}" type="presOf" srcId="{F97EA421-3E56-4295-84EE-6D6B2B1F3286}" destId="{3712721B-76DE-4476-A4E5-29717605F3DE}" srcOrd="0" destOrd="0" presId="urn:microsoft.com/office/officeart/2005/8/layout/hierarchy4"/>
    <dgm:cxn modelId="{A02F1A79-C294-4B6F-B5F7-E070C48A4237}" type="presParOf" srcId="{04C6524E-3B84-40F6-B512-54CD50EA9EDA}" destId="{A299A6A1-07D7-491B-858A-C7A11A1916B7}" srcOrd="0" destOrd="0" presId="urn:microsoft.com/office/officeart/2005/8/layout/hierarchy4"/>
    <dgm:cxn modelId="{FD156939-DB14-4A59-BEF7-526D7F4A3048}" type="presParOf" srcId="{A299A6A1-07D7-491B-858A-C7A11A1916B7}" destId="{E220B213-58CD-4958-8F8A-478FC9143431}" srcOrd="0" destOrd="0" presId="urn:microsoft.com/office/officeart/2005/8/layout/hierarchy4"/>
    <dgm:cxn modelId="{23A4EFB9-74D5-42DC-8CB8-9F50A949CA60}" type="presParOf" srcId="{A299A6A1-07D7-491B-858A-C7A11A1916B7}" destId="{2B1DC239-F5EB-404E-B21D-ED88FB0FB5E7}" srcOrd="1" destOrd="0" presId="urn:microsoft.com/office/officeart/2005/8/layout/hierarchy4"/>
    <dgm:cxn modelId="{C3F870D8-F2FD-4358-AD5E-9430F14AEA20}" type="presParOf" srcId="{A299A6A1-07D7-491B-858A-C7A11A1916B7}" destId="{84388344-3F45-4F41-BAFA-EE9FA0CBB3CE}" srcOrd="2" destOrd="0" presId="urn:microsoft.com/office/officeart/2005/8/layout/hierarchy4"/>
    <dgm:cxn modelId="{E743CB40-F3CB-4EA3-8560-33DA5A667F5E}" type="presParOf" srcId="{84388344-3F45-4F41-BAFA-EE9FA0CBB3CE}" destId="{8BD974E8-85C3-4F15-8ED8-C15B5D3A53EF}" srcOrd="0" destOrd="0" presId="urn:microsoft.com/office/officeart/2005/8/layout/hierarchy4"/>
    <dgm:cxn modelId="{F35F0828-DBAE-4BA5-A1AB-B6488174C6B0}" type="presParOf" srcId="{8BD974E8-85C3-4F15-8ED8-C15B5D3A53EF}" destId="{92E0295F-5B05-4804-BA36-C356B29EFA07}" srcOrd="0" destOrd="0" presId="urn:microsoft.com/office/officeart/2005/8/layout/hierarchy4"/>
    <dgm:cxn modelId="{D85A8FFA-3B6A-4D6C-A470-59DCF912B196}" type="presParOf" srcId="{8BD974E8-85C3-4F15-8ED8-C15B5D3A53EF}" destId="{5B7B9C54-8819-4860-B30A-41E4EC0521E3}" srcOrd="1" destOrd="0" presId="urn:microsoft.com/office/officeart/2005/8/layout/hierarchy4"/>
    <dgm:cxn modelId="{F8C9E47E-E2C2-44AE-BD2F-C424067B0463}" type="presParOf" srcId="{8BD974E8-85C3-4F15-8ED8-C15B5D3A53EF}" destId="{22D0BD5D-0851-47F4-9976-B613639A258B}" srcOrd="2" destOrd="0" presId="urn:microsoft.com/office/officeart/2005/8/layout/hierarchy4"/>
    <dgm:cxn modelId="{09B5320C-D246-440B-A980-7788C7337B16}" type="presParOf" srcId="{22D0BD5D-0851-47F4-9976-B613639A258B}" destId="{CC9FADE3-BD58-40CD-8D65-C10A5F8383F2}" srcOrd="0" destOrd="0" presId="urn:microsoft.com/office/officeart/2005/8/layout/hierarchy4"/>
    <dgm:cxn modelId="{311FC652-1A56-4CD3-B35A-1D44CC244319}" type="presParOf" srcId="{CC9FADE3-BD58-40CD-8D65-C10A5F8383F2}" destId="{3712721B-76DE-4476-A4E5-29717605F3DE}" srcOrd="0" destOrd="0" presId="urn:microsoft.com/office/officeart/2005/8/layout/hierarchy4"/>
    <dgm:cxn modelId="{73B479CE-B620-454C-BBDF-7E81FDE89605}" type="presParOf" srcId="{CC9FADE3-BD58-40CD-8D65-C10A5F8383F2}" destId="{E79A0A11-90EE-438F-8876-61C05FD0C7AF}" srcOrd="1" destOrd="0" presId="urn:microsoft.com/office/officeart/2005/8/layout/hierarchy4"/>
    <dgm:cxn modelId="{5E3E70A6-1931-4693-82FE-E9FFC2DBBE0A}" type="presParOf" srcId="{84388344-3F45-4F41-BAFA-EE9FA0CBB3CE}" destId="{59A987D6-2E06-4EC9-B927-A3FD0A8028F2}" srcOrd="1" destOrd="0" presId="urn:microsoft.com/office/officeart/2005/8/layout/hierarchy4"/>
    <dgm:cxn modelId="{478EC00E-91DC-4B6D-9FF8-66D99A65A981}" type="presParOf" srcId="{84388344-3F45-4F41-BAFA-EE9FA0CBB3CE}" destId="{1C1FBB6E-EDD2-45C4-9E21-62221A3BBA82}" srcOrd="2" destOrd="0" presId="urn:microsoft.com/office/officeart/2005/8/layout/hierarchy4"/>
    <dgm:cxn modelId="{DF7D5A63-D783-439C-87AC-D8DD51C81169}" type="presParOf" srcId="{1C1FBB6E-EDD2-45C4-9E21-62221A3BBA82}" destId="{BFFF651D-2076-4258-B9D9-881AE305EE60}" srcOrd="0" destOrd="0" presId="urn:microsoft.com/office/officeart/2005/8/layout/hierarchy4"/>
    <dgm:cxn modelId="{0E2C8A86-7FD6-41B7-BDB5-3BCA38B49FD0}" type="presParOf" srcId="{1C1FBB6E-EDD2-45C4-9E21-62221A3BBA82}" destId="{B39177CD-6BB2-471E-A68D-4B7368C4470F}"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20B213-58CD-4958-8F8A-478FC9143431}">
      <dsp:nvSpPr>
        <dsp:cNvPr id="0" name=""/>
        <dsp:cNvSpPr/>
      </dsp:nvSpPr>
      <dsp:spPr>
        <a:xfrm>
          <a:off x="2561" y="3924"/>
          <a:ext cx="8491820" cy="18653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Understanding Evidence Informed Policy</a:t>
          </a:r>
          <a:endParaRPr lang="en-GB" sz="4000" kern="1200" dirty="0"/>
        </a:p>
      </dsp:txBody>
      <dsp:txXfrm>
        <a:off x="2561" y="3924"/>
        <a:ext cx="8491820" cy="1865386"/>
      </dsp:txXfrm>
    </dsp:sp>
    <dsp:sp modelId="{92E0295F-5B05-4804-BA36-C356B29EFA07}">
      <dsp:nvSpPr>
        <dsp:cNvPr id="0" name=""/>
        <dsp:cNvSpPr/>
      </dsp:nvSpPr>
      <dsp:spPr>
        <a:xfrm>
          <a:off x="144035" y="2016223"/>
          <a:ext cx="3834921" cy="18653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smtClean="0"/>
            <a:t>What is (good) evidence?</a:t>
          </a:r>
          <a:endParaRPr lang="en-GB" sz="3200" kern="1200" dirty="0"/>
        </a:p>
      </dsp:txBody>
      <dsp:txXfrm>
        <a:off x="144035" y="2016223"/>
        <a:ext cx="3834921" cy="1865386"/>
      </dsp:txXfrm>
    </dsp:sp>
    <dsp:sp modelId="{3712721B-76DE-4476-A4E5-29717605F3DE}">
      <dsp:nvSpPr>
        <dsp:cNvPr id="0" name=""/>
        <dsp:cNvSpPr/>
      </dsp:nvSpPr>
      <dsp:spPr>
        <a:xfrm>
          <a:off x="1944210" y="4032453"/>
          <a:ext cx="4791675" cy="18653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GB" sz="3600" kern="1200" dirty="0" smtClean="0"/>
            <a:t>- </a:t>
          </a:r>
          <a:r>
            <a:rPr lang="en-GB" sz="3200" kern="1200" dirty="0" smtClean="0"/>
            <a:t>Politics of issues</a:t>
          </a:r>
        </a:p>
        <a:p>
          <a:pPr lvl="0" algn="l" defTabSz="1600200">
            <a:lnSpc>
              <a:spcPct val="90000"/>
            </a:lnSpc>
            <a:spcBef>
              <a:spcPct val="0"/>
            </a:spcBef>
            <a:spcAft>
              <a:spcPct val="35000"/>
            </a:spcAft>
          </a:pPr>
          <a:r>
            <a:rPr lang="en-GB" sz="3200" kern="1200" dirty="0" smtClean="0"/>
            <a:t>- Institutional structures</a:t>
          </a:r>
          <a:endParaRPr lang="en-GB" sz="3200" kern="1200" dirty="0"/>
        </a:p>
      </dsp:txBody>
      <dsp:txXfrm>
        <a:off x="1944210" y="4032453"/>
        <a:ext cx="4791675" cy="1865386"/>
      </dsp:txXfrm>
    </dsp:sp>
    <dsp:sp modelId="{BFFF651D-2076-4258-B9D9-881AE305EE60}">
      <dsp:nvSpPr>
        <dsp:cNvPr id="0" name=""/>
        <dsp:cNvSpPr/>
      </dsp:nvSpPr>
      <dsp:spPr>
        <a:xfrm>
          <a:off x="4752526" y="2016220"/>
          <a:ext cx="3553131" cy="18653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smtClean="0"/>
            <a:t>What is (good) evidence use?</a:t>
          </a:r>
          <a:endParaRPr lang="en-GB" sz="3200" kern="1200" dirty="0"/>
        </a:p>
      </dsp:txBody>
      <dsp:txXfrm>
        <a:off x="4752526" y="2016220"/>
        <a:ext cx="3553131" cy="1865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1825D-1B12-4F7B-B16F-152B3B2B36AD}" type="datetimeFigureOut">
              <a:rPr lang="en-GB" smtClean="0"/>
              <a:pPr/>
              <a:t>06/09/2012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851C1-5B7E-4BDE-B5BD-6EC3115793B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22851C1-5B7E-4BDE-B5BD-6EC3115793B5}"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article examines the institutional context in which decisions about the scientific evidence on BSE were made. The authors argue that a centralized system in which government agencies control science for government is inherently vulnerable to alliances of experts and interest groups that undermine the credible assessment of public health and safety risks. Specific societal conditions may encourage risk-opportunistic </a:t>
            </a:r>
            <a:r>
              <a:rPr lang="en-GB" dirty="0" err="1" smtClean="0"/>
              <a:t>behavior</a:t>
            </a:r>
            <a:r>
              <a:rPr lang="en-GB" dirty="0" smtClean="0"/>
              <a:t> among policy makers that is conducive to delays and inaction until such time as the evidence of a health risk becomes overwhelming. </a:t>
            </a:r>
            <a:endParaRPr lang="en-GB" dirty="0"/>
          </a:p>
        </p:txBody>
      </p:sp>
      <p:sp>
        <p:nvSpPr>
          <p:cNvPr id="4" name="Slide Number Placeholder 3"/>
          <p:cNvSpPr>
            <a:spLocks noGrp="1"/>
          </p:cNvSpPr>
          <p:nvPr>
            <p:ph type="sldNum" sz="quarter" idx="10"/>
          </p:nvPr>
        </p:nvSpPr>
        <p:spPr/>
        <p:txBody>
          <a:bodyPr/>
          <a:lstStyle/>
          <a:p>
            <a:fld id="{522851C1-5B7E-4BDE-B5BD-6EC3115793B5}"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D44FE-3EC0-4D8E-AEC5-4EB99F34AB97}" type="datetimeFigureOut">
              <a:rPr lang="en-GB" smtClean="0"/>
              <a:pPr/>
              <a:t>06/09/2012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99EC5C-9B21-4435-BC78-D6E9CD69D18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D44FE-3EC0-4D8E-AEC5-4EB99F34AB97}" type="datetimeFigureOut">
              <a:rPr lang="en-GB" smtClean="0"/>
              <a:pPr/>
              <a:t>06/09/2012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9EC5C-9B21-4435-BC78-D6E9CD69D18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5800" y="1484784"/>
            <a:ext cx="7772400" cy="2448271"/>
          </a:xfrm>
        </p:spPr>
        <p:txBody>
          <a:bodyPr>
            <a:normAutofit fontScale="90000"/>
          </a:bodyPr>
          <a:lstStyle/>
          <a:p>
            <a:r>
              <a:rPr lang="en-GB" dirty="0" smtClean="0"/>
              <a:t>Evidence and health policy: The conceptual, institutional and political dynamics of evidence informed policy making</a:t>
            </a:r>
            <a:endParaRPr lang="en-GB" dirty="0"/>
          </a:p>
        </p:txBody>
      </p:sp>
      <p:sp>
        <p:nvSpPr>
          <p:cNvPr id="11" name="Subtitle 10"/>
          <p:cNvSpPr>
            <a:spLocks noGrp="1"/>
          </p:cNvSpPr>
          <p:nvPr>
            <p:ph type="subTitle" idx="1"/>
          </p:nvPr>
        </p:nvSpPr>
        <p:spPr>
          <a:xfrm>
            <a:off x="1371600" y="4581128"/>
            <a:ext cx="6400800" cy="1584176"/>
          </a:xfrm>
        </p:spPr>
        <p:txBody>
          <a:bodyPr>
            <a:normAutofit lnSpcReduction="10000"/>
          </a:bodyPr>
          <a:lstStyle/>
          <a:p>
            <a:r>
              <a:rPr lang="en-GB" dirty="0" smtClean="0"/>
              <a:t>Ben Hawkins &amp; Justin </a:t>
            </a:r>
            <a:r>
              <a:rPr lang="en-GB" dirty="0" err="1" smtClean="0"/>
              <a:t>Parkhurst</a:t>
            </a:r>
            <a:endParaRPr lang="en-GB" dirty="0" smtClean="0"/>
          </a:p>
          <a:p>
            <a:r>
              <a:rPr lang="en-GB" dirty="0" smtClean="0"/>
              <a:t>London School of Hygiene and Tropical Medicine</a:t>
            </a:r>
          </a:p>
          <a:p>
            <a:endParaRPr lang="en-GB" dirty="0"/>
          </a:p>
        </p:txBody>
      </p:sp>
      <p:pic>
        <p:nvPicPr>
          <p:cNvPr id="1026"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539552" y="332656"/>
            <a:ext cx="2520696" cy="566928"/>
          </a:xfrm>
          <a:prstGeom prst="rect">
            <a:avLst/>
          </a:prstGeom>
          <a:noFill/>
        </p:spPr>
      </p:pic>
      <p:pic>
        <p:nvPicPr>
          <p:cNvPr id="1027"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36296" y="188640"/>
            <a:ext cx="1512168" cy="7941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Use</a:t>
            </a:r>
            <a:endParaRPr lang="en-GB" dirty="0"/>
          </a:p>
        </p:txBody>
      </p:sp>
      <p:sp>
        <p:nvSpPr>
          <p:cNvPr id="3" name="Content Placeholder 2"/>
          <p:cNvSpPr>
            <a:spLocks noGrp="1"/>
          </p:cNvSpPr>
          <p:nvPr>
            <p:ph idx="1"/>
          </p:nvPr>
        </p:nvSpPr>
        <p:spPr>
          <a:xfrm>
            <a:off x="251520" y="1484784"/>
            <a:ext cx="8712968" cy="4392488"/>
          </a:xfrm>
        </p:spPr>
        <p:txBody>
          <a:bodyPr>
            <a:normAutofit lnSpcReduction="10000"/>
          </a:bodyPr>
          <a:lstStyle/>
          <a:p>
            <a:r>
              <a:rPr lang="en-GB" dirty="0" smtClean="0"/>
              <a:t>What does it mean to use evidence (effectively)?</a:t>
            </a:r>
          </a:p>
          <a:p>
            <a:endParaRPr lang="en-GB" dirty="0" smtClean="0"/>
          </a:p>
          <a:p>
            <a:r>
              <a:rPr lang="en-GB" dirty="0" smtClean="0"/>
              <a:t>Power, vested interests and the misuse of evidence?</a:t>
            </a:r>
          </a:p>
          <a:p>
            <a:endParaRPr lang="en-GB" dirty="0" smtClean="0"/>
          </a:p>
          <a:p>
            <a:r>
              <a:rPr lang="en-GB" dirty="0" smtClean="0"/>
              <a:t>Framing of issues and public opinion</a:t>
            </a:r>
          </a:p>
          <a:p>
            <a:endParaRPr lang="en-GB" dirty="0" smtClean="0"/>
          </a:p>
          <a:p>
            <a:r>
              <a:rPr lang="en-GB" dirty="0" smtClean="0"/>
              <a:t>Role of values and ideas</a:t>
            </a:r>
          </a:p>
          <a:p>
            <a:pPr lvl="1"/>
            <a:endParaRPr lang="en-GB" dirty="0" smtClean="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Good Use – an </a:t>
            </a:r>
            <a:r>
              <a:rPr lang="en-GB" i="1" dirty="0" smtClean="0"/>
              <a:t>outcome</a:t>
            </a:r>
            <a:r>
              <a:rPr lang="en-GB" dirty="0" smtClean="0"/>
              <a:t> </a:t>
            </a:r>
            <a:r>
              <a:rPr lang="en-GB" dirty="0" err="1" smtClean="0"/>
              <a:t>vs</a:t>
            </a:r>
            <a:r>
              <a:rPr lang="en-GB" dirty="0" smtClean="0"/>
              <a:t> a </a:t>
            </a:r>
            <a:r>
              <a:rPr lang="en-GB" i="1" dirty="0" smtClean="0"/>
              <a:t>process</a:t>
            </a:r>
            <a:endParaRPr lang="en-GB" i="1" dirty="0"/>
          </a:p>
        </p:txBody>
      </p:sp>
      <p:sp>
        <p:nvSpPr>
          <p:cNvPr id="3" name="Content Placeholder 2"/>
          <p:cNvSpPr>
            <a:spLocks noGrp="1"/>
          </p:cNvSpPr>
          <p:nvPr>
            <p:ph idx="1"/>
          </p:nvPr>
        </p:nvSpPr>
        <p:spPr>
          <a:xfrm>
            <a:off x="251520" y="1412776"/>
            <a:ext cx="8784976" cy="5112568"/>
          </a:xfrm>
        </p:spPr>
        <p:txBody>
          <a:bodyPr>
            <a:normAutofit/>
          </a:bodyPr>
          <a:lstStyle/>
          <a:p>
            <a:r>
              <a:rPr lang="en-GB" dirty="0" smtClean="0"/>
              <a:t>Good governance of evidence; concepts:</a:t>
            </a:r>
          </a:p>
          <a:p>
            <a:pPr lvl="1"/>
            <a:r>
              <a:rPr lang="en-GB" dirty="0" smtClean="0"/>
              <a:t>Open/ transparent</a:t>
            </a:r>
          </a:p>
          <a:p>
            <a:pPr lvl="1"/>
            <a:r>
              <a:rPr lang="en-GB" dirty="0" smtClean="0"/>
              <a:t>Clear criteria/ procedures</a:t>
            </a:r>
          </a:p>
          <a:p>
            <a:pPr lvl="1"/>
            <a:r>
              <a:rPr lang="en-GB" dirty="0" smtClean="0"/>
              <a:t>Consultation/ public engagement</a:t>
            </a:r>
          </a:p>
          <a:p>
            <a:pPr lvl="1"/>
            <a:r>
              <a:rPr lang="en-GB" dirty="0" smtClean="0"/>
              <a:t>Awareness of conflicts of interest</a:t>
            </a:r>
          </a:p>
          <a:p>
            <a:pPr lvl="1">
              <a:buNone/>
            </a:pPr>
            <a:endParaRPr lang="en-GB" dirty="0" smtClean="0"/>
          </a:p>
          <a:p>
            <a:r>
              <a:rPr lang="en-GB" dirty="0" smtClean="0"/>
              <a:t>Will these vary from issue to issue/place to place?</a:t>
            </a:r>
          </a:p>
          <a:p>
            <a:endParaRPr lang="en-GB" dirty="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Stewardship Function of the State</a:t>
            </a:r>
            <a:endParaRPr lang="en-GB" dirty="0"/>
          </a:p>
        </p:txBody>
      </p:sp>
      <p:sp>
        <p:nvSpPr>
          <p:cNvPr id="3" name="Content Placeholder 2"/>
          <p:cNvSpPr>
            <a:spLocks noGrp="1"/>
          </p:cNvSpPr>
          <p:nvPr>
            <p:ph idx="1"/>
          </p:nvPr>
        </p:nvSpPr>
        <p:spPr>
          <a:xfrm>
            <a:off x="323528" y="1556792"/>
            <a:ext cx="8640960" cy="4061048"/>
          </a:xfrm>
        </p:spPr>
        <p:txBody>
          <a:bodyPr>
            <a:normAutofit/>
          </a:bodyPr>
          <a:lstStyle/>
          <a:p>
            <a:r>
              <a:rPr lang="en-GB" dirty="0" smtClean="0"/>
              <a:t>WHO (2000) designates a stewardship function to national Ministries of Health</a:t>
            </a:r>
          </a:p>
          <a:p>
            <a:endParaRPr lang="en-GB" dirty="0" smtClean="0"/>
          </a:p>
          <a:p>
            <a:r>
              <a:rPr lang="en-GB" dirty="0" smtClean="0"/>
              <a:t>Specific role in collecting and using intelligence</a:t>
            </a:r>
          </a:p>
          <a:p>
            <a:endParaRPr lang="en-GB" dirty="0" smtClean="0"/>
          </a:p>
          <a:p>
            <a:r>
              <a:rPr lang="en-GB" dirty="0" smtClean="0"/>
              <a:t>Variety of ways in which this function can be carried out (e.g. via agencies such as NICE)</a:t>
            </a:r>
          </a:p>
          <a:p>
            <a:endParaRPr lang="en-GB" dirty="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Institutions</a:t>
            </a:r>
            <a:endParaRPr lang="en-GB" dirty="0"/>
          </a:p>
        </p:txBody>
      </p:sp>
      <p:sp>
        <p:nvSpPr>
          <p:cNvPr id="3" name="Content Placeholder 2"/>
          <p:cNvSpPr>
            <a:spLocks noGrp="1"/>
          </p:cNvSpPr>
          <p:nvPr>
            <p:ph idx="1"/>
          </p:nvPr>
        </p:nvSpPr>
        <p:spPr>
          <a:xfrm>
            <a:off x="179512" y="1340768"/>
            <a:ext cx="8784976" cy="4536504"/>
          </a:xfrm>
        </p:spPr>
        <p:txBody>
          <a:bodyPr>
            <a:normAutofit/>
          </a:bodyPr>
          <a:lstStyle/>
          <a:p>
            <a:r>
              <a:rPr lang="en-GB" dirty="0" smtClean="0"/>
              <a:t>Stewardship highlights the importance of institutional factors in shaping evidence use</a:t>
            </a:r>
          </a:p>
          <a:p>
            <a:endParaRPr lang="en-GB" dirty="0" smtClean="0"/>
          </a:p>
          <a:p>
            <a:r>
              <a:rPr lang="en-GB" dirty="0" smtClean="0"/>
              <a:t>Conceptualising institutions</a:t>
            </a:r>
          </a:p>
          <a:p>
            <a:pPr lvl="1"/>
            <a:r>
              <a:rPr lang="en-GB" dirty="0" smtClean="0"/>
              <a:t>thick/ thin accounts</a:t>
            </a:r>
          </a:p>
          <a:p>
            <a:endParaRPr lang="en-GB" dirty="0" smtClean="0"/>
          </a:p>
          <a:p>
            <a:r>
              <a:rPr lang="en-GB" dirty="0" smtClean="0"/>
              <a:t>Variety of contextual factors which impact on the way governments perform this function</a:t>
            </a:r>
            <a:endParaRPr lang="en-GB" dirty="0"/>
          </a:p>
        </p:txBody>
      </p:sp>
      <p:pic>
        <p:nvPicPr>
          <p:cNvPr id="4" name="Picture 3" descr="H:\Politics and Policy Group\General administration\lshtm_logo.jpg"/>
          <p:cNvPicPr>
            <a:picLocks noChangeAspect="1" noChangeArrowheads="1"/>
          </p:cNvPicPr>
          <p:nvPr/>
        </p:nvPicPr>
        <p:blipFill>
          <a:blip r:embed="rId2" cstate="print"/>
          <a:srcRect/>
          <a:stretch>
            <a:fillRect/>
          </a:stretch>
        </p:blipFill>
        <p:spPr bwMode="auto">
          <a:xfrm>
            <a:off x="7243197" y="5805264"/>
            <a:ext cx="1649283" cy="938152"/>
          </a:xfrm>
          <a:prstGeom prst="rect">
            <a:avLst/>
          </a:prstGeom>
          <a:noFill/>
        </p:spPr>
      </p:pic>
      <p:pic>
        <p:nvPicPr>
          <p:cNvPr id="5"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395536" y="6093296"/>
            <a:ext cx="2520696" cy="56692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Factors</a:t>
            </a:r>
            <a:endParaRPr lang="en-GB" dirty="0"/>
          </a:p>
        </p:txBody>
      </p:sp>
      <p:sp>
        <p:nvSpPr>
          <p:cNvPr id="3" name="Content Placeholder 2"/>
          <p:cNvSpPr>
            <a:spLocks noGrp="1"/>
          </p:cNvSpPr>
          <p:nvPr>
            <p:ph idx="1"/>
          </p:nvPr>
        </p:nvSpPr>
        <p:spPr>
          <a:xfrm>
            <a:off x="323528" y="1484784"/>
            <a:ext cx="8640960" cy="4320480"/>
          </a:xfrm>
        </p:spPr>
        <p:txBody>
          <a:bodyPr>
            <a:normAutofit fontScale="92500" lnSpcReduction="20000"/>
          </a:bodyPr>
          <a:lstStyle/>
          <a:p>
            <a:r>
              <a:rPr lang="en-GB" dirty="0" smtClean="0"/>
              <a:t>Constitutional structure (federal v centralised)</a:t>
            </a:r>
          </a:p>
          <a:p>
            <a:endParaRPr lang="en-GB" dirty="0" smtClean="0"/>
          </a:p>
          <a:p>
            <a:r>
              <a:rPr lang="en-GB" dirty="0" smtClean="0"/>
              <a:t>Multi-level governance (local, EU, global)</a:t>
            </a:r>
          </a:p>
          <a:p>
            <a:endParaRPr lang="en-GB" dirty="0" smtClean="0"/>
          </a:p>
          <a:p>
            <a:r>
              <a:rPr lang="en-GB" dirty="0" smtClean="0"/>
              <a:t>Separation of power (e.g. executive control)</a:t>
            </a:r>
          </a:p>
          <a:p>
            <a:endParaRPr lang="en-GB" dirty="0" smtClean="0"/>
          </a:p>
          <a:p>
            <a:r>
              <a:rPr lang="en-GB" dirty="0" smtClean="0"/>
              <a:t>Machinery of governance (e.g. role of bureaucracy)</a:t>
            </a:r>
          </a:p>
          <a:p>
            <a:endParaRPr lang="en-GB" dirty="0" smtClean="0"/>
          </a:p>
          <a:p>
            <a:r>
              <a:rPr lang="en-GB" dirty="0" smtClean="0"/>
              <a:t>Political culture (e.g. policy making style)</a:t>
            </a:r>
          </a:p>
          <a:p>
            <a:endParaRPr lang="en-GB" dirty="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4"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Factors</a:t>
            </a:r>
            <a:endParaRPr lang="en-GB" dirty="0"/>
          </a:p>
        </p:txBody>
      </p:sp>
      <p:sp>
        <p:nvSpPr>
          <p:cNvPr id="3" name="Content Placeholder 2"/>
          <p:cNvSpPr>
            <a:spLocks noGrp="1"/>
          </p:cNvSpPr>
          <p:nvPr>
            <p:ph idx="1"/>
          </p:nvPr>
        </p:nvSpPr>
        <p:spPr>
          <a:xfrm>
            <a:off x="457200" y="1600200"/>
            <a:ext cx="8229600" cy="4349080"/>
          </a:xfrm>
        </p:spPr>
        <p:txBody>
          <a:bodyPr>
            <a:normAutofit fontScale="92500" lnSpcReduction="20000"/>
          </a:bodyPr>
          <a:lstStyle/>
          <a:p>
            <a:r>
              <a:rPr lang="en-GB" dirty="0" smtClean="0"/>
              <a:t>Path dependency</a:t>
            </a:r>
          </a:p>
          <a:p>
            <a:endParaRPr lang="en-GB" dirty="0" smtClean="0"/>
          </a:p>
          <a:p>
            <a:r>
              <a:rPr lang="en-GB" dirty="0" smtClean="0"/>
              <a:t>Income levels and government capacity</a:t>
            </a:r>
          </a:p>
          <a:p>
            <a:endParaRPr lang="en-GB" dirty="0" smtClean="0"/>
          </a:p>
          <a:p>
            <a:r>
              <a:rPr lang="en-GB" dirty="0" smtClean="0"/>
              <a:t>History</a:t>
            </a:r>
          </a:p>
          <a:p>
            <a:endParaRPr lang="en-GB" dirty="0" smtClean="0"/>
          </a:p>
          <a:p>
            <a:r>
              <a:rPr lang="en-GB" dirty="0" smtClean="0"/>
              <a:t>Geopolitical position</a:t>
            </a:r>
          </a:p>
          <a:p>
            <a:endParaRPr lang="en-GB" dirty="0" smtClean="0"/>
          </a:p>
          <a:p>
            <a:r>
              <a:rPr lang="en-GB" dirty="0" smtClean="0"/>
              <a:t>Culture and tradition</a:t>
            </a:r>
            <a:endParaRPr lang="en-GB" dirty="0"/>
          </a:p>
        </p:txBody>
      </p:sp>
      <p:pic>
        <p:nvPicPr>
          <p:cNvPr id="4" name="Picture 3" descr="H:\Politics and Policy Group\General administration\lshtm_logo.jpg"/>
          <p:cNvPicPr>
            <a:picLocks noChangeAspect="1" noChangeArrowheads="1"/>
          </p:cNvPicPr>
          <p:nvPr/>
        </p:nvPicPr>
        <p:blipFill>
          <a:blip r:embed="rId2" cstate="print"/>
          <a:srcRect/>
          <a:stretch>
            <a:fillRect/>
          </a:stretch>
        </p:blipFill>
        <p:spPr bwMode="auto">
          <a:xfrm>
            <a:off x="7243197" y="5805264"/>
            <a:ext cx="1649283" cy="938152"/>
          </a:xfrm>
          <a:prstGeom prst="rect">
            <a:avLst/>
          </a:prstGeom>
          <a:noFill/>
        </p:spPr>
      </p:pic>
      <p:pic>
        <p:nvPicPr>
          <p:cNvPr id="5"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395536" y="6093296"/>
            <a:ext cx="2520696" cy="56692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a:t>
            </a:r>
            <a:endParaRPr lang="en-GB" dirty="0"/>
          </a:p>
        </p:txBody>
      </p:sp>
      <p:sp>
        <p:nvSpPr>
          <p:cNvPr id="3" name="Content Placeholder 2"/>
          <p:cNvSpPr>
            <a:spLocks noGrp="1"/>
          </p:cNvSpPr>
          <p:nvPr>
            <p:ph idx="1"/>
          </p:nvPr>
        </p:nvSpPr>
        <p:spPr>
          <a:xfrm>
            <a:off x="251520" y="1412776"/>
            <a:ext cx="8640960" cy="4392488"/>
          </a:xfrm>
        </p:spPr>
        <p:txBody>
          <a:bodyPr>
            <a:normAutofit fontScale="85000" lnSpcReduction="20000"/>
          </a:bodyPr>
          <a:lstStyle/>
          <a:p>
            <a:r>
              <a:rPr lang="en-GB" dirty="0" smtClean="0"/>
              <a:t>How do different institutional factors impact on the use of evidence in decision making?</a:t>
            </a:r>
          </a:p>
          <a:p>
            <a:endParaRPr lang="en-GB" dirty="0" smtClean="0"/>
          </a:p>
          <a:p>
            <a:r>
              <a:rPr lang="en-GB" dirty="0" smtClean="0"/>
              <a:t>Some initial findings:</a:t>
            </a:r>
          </a:p>
          <a:p>
            <a:pPr lvl="1"/>
            <a:r>
              <a:rPr lang="en-GB" dirty="0" smtClean="0"/>
              <a:t>International organisations/ donors (e.g. GAVI) impact on use of evidence</a:t>
            </a:r>
          </a:p>
          <a:p>
            <a:pPr lvl="1"/>
            <a:r>
              <a:rPr lang="en-GB" dirty="0" smtClean="0"/>
              <a:t>Centralisation of decision making power seen to have different effects</a:t>
            </a:r>
          </a:p>
          <a:p>
            <a:pPr lvl="1"/>
            <a:r>
              <a:rPr lang="en-GB" dirty="0" smtClean="0"/>
              <a:t>Low income settings:</a:t>
            </a:r>
          </a:p>
          <a:p>
            <a:pPr lvl="2"/>
            <a:r>
              <a:rPr lang="en-GB" dirty="0" smtClean="0"/>
              <a:t>Shift of evidence concerns away from cost-effectiveness </a:t>
            </a:r>
          </a:p>
          <a:p>
            <a:pPr lvl="2"/>
            <a:r>
              <a:rPr lang="en-GB" dirty="0" smtClean="0"/>
              <a:t>Shift of locus of political debate outside the country</a:t>
            </a:r>
          </a:p>
          <a:p>
            <a:pPr lvl="2"/>
            <a:r>
              <a:rPr lang="en-GB" dirty="0" smtClean="0"/>
              <a:t>Aid flows undermining local evidence review capacity?</a:t>
            </a:r>
          </a:p>
          <a:p>
            <a:pPr lvl="1"/>
            <a:endParaRPr lang="en-GB" dirty="0"/>
          </a:p>
        </p:txBody>
      </p:sp>
      <p:pic>
        <p:nvPicPr>
          <p:cNvPr id="4"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395536" y="6093296"/>
            <a:ext cx="2520696" cy="566928"/>
          </a:xfrm>
          <a:prstGeom prst="rect">
            <a:avLst/>
          </a:prstGeom>
          <a:noFill/>
        </p:spPr>
      </p:pic>
      <p:pic>
        <p:nvPicPr>
          <p:cNvPr id="5" name="Picture 4" descr="H:\Politics and Policy Group\General administration\lshtm_logo.jpg"/>
          <p:cNvPicPr>
            <a:picLocks noChangeAspect="1" noChangeArrowheads="1"/>
          </p:cNvPicPr>
          <p:nvPr/>
        </p:nvPicPr>
        <p:blipFill>
          <a:blip r:embed="rId4"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Characteristics</a:t>
            </a:r>
            <a:endParaRPr lang="en-GB" dirty="0"/>
          </a:p>
        </p:txBody>
      </p:sp>
      <p:sp>
        <p:nvSpPr>
          <p:cNvPr id="3" name="Content Placeholder 2"/>
          <p:cNvSpPr>
            <a:spLocks noGrp="1"/>
          </p:cNvSpPr>
          <p:nvPr>
            <p:ph idx="1"/>
          </p:nvPr>
        </p:nvSpPr>
        <p:spPr>
          <a:xfrm>
            <a:off x="251520" y="1412776"/>
            <a:ext cx="8712968" cy="4392488"/>
          </a:xfrm>
        </p:spPr>
        <p:txBody>
          <a:bodyPr>
            <a:normAutofit/>
          </a:bodyPr>
          <a:lstStyle/>
          <a:p>
            <a:r>
              <a:rPr lang="en-GB" dirty="0" smtClean="0"/>
              <a:t>Need to understand what makes a specific issue political in a specific place in time</a:t>
            </a:r>
          </a:p>
          <a:p>
            <a:pPr lvl="1">
              <a:buNone/>
            </a:pPr>
            <a:endParaRPr lang="en-GB" dirty="0" smtClean="0"/>
          </a:p>
          <a:p>
            <a:r>
              <a:rPr lang="en-GB" dirty="0" smtClean="0"/>
              <a:t>Politicisation affects the framing of an issue, the types of evidence seen as relevant and the interpretation of those pieces of evidence</a:t>
            </a:r>
            <a:endParaRPr lang="en-GB" dirty="0"/>
          </a:p>
        </p:txBody>
      </p:sp>
      <p:pic>
        <p:nvPicPr>
          <p:cNvPr id="4" name="Picture 3" descr="H:\Politics and Policy Group\General administration\lshtm_logo.jpg"/>
          <p:cNvPicPr>
            <a:picLocks noChangeAspect="1" noChangeArrowheads="1"/>
          </p:cNvPicPr>
          <p:nvPr/>
        </p:nvPicPr>
        <p:blipFill>
          <a:blip r:embed="rId2" cstate="print"/>
          <a:srcRect/>
          <a:stretch>
            <a:fillRect/>
          </a:stretch>
        </p:blipFill>
        <p:spPr bwMode="auto">
          <a:xfrm>
            <a:off x="7243197" y="5805264"/>
            <a:ext cx="1649283" cy="938152"/>
          </a:xfrm>
          <a:prstGeom prst="rect">
            <a:avLst/>
          </a:prstGeom>
          <a:noFill/>
        </p:spPr>
      </p:pic>
      <p:pic>
        <p:nvPicPr>
          <p:cNvPr id="5"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395536" y="6093296"/>
            <a:ext cx="2520696" cy="56692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a:xfrm>
            <a:off x="251520" y="1412776"/>
            <a:ext cx="8568952" cy="4104456"/>
          </a:xfrm>
        </p:spPr>
        <p:txBody>
          <a:bodyPr>
            <a:normAutofit fontScale="85000" lnSpcReduction="20000"/>
          </a:bodyPr>
          <a:lstStyle/>
          <a:p>
            <a:r>
              <a:rPr lang="en-GB" dirty="0" smtClean="0"/>
              <a:t>Drug policy in the UK  (Values, selection of evidence)</a:t>
            </a:r>
          </a:p>
          <a:p>
            <a:pPr lvl="1"/>
            <a:r>
              <a:rPr lang="en-GB" dirty="0" smtClean="0"/>
              <a:t>Alan Johnson v David Nutt</a:t>
            </a:r>
          </a:p>
          <a:p>
            <a:pPr lvl="1"/>
            <a:endParaRPr lang="en-GB" dirty="0" smtClean="0"/>
          </a:p>
          <a:p>
            <a:r>
              <a:rPr lang="en-GB" dirty="0" smtClean="0"/>
              <a:t>The use of anti-</a:t>
            </a:r>
            <a:r>
              <a:rPr lang="en-GB" dirty="0" err="1" smtClean="0"/>
              <a:t>retrovirals</a:t>
            </a:r>
            <a:r>
              <a:rPr lang="en-GB" dirty="0" smtClean="0"/>
              <a:t> in South Africa (politics, institutions, evidence)</a:t>
            </a:r>
          </a:p>
          <a:p>
            <a:endParaRPr lang="en-GB" dirty="0" smtClean="0"/>
          </a:p>
          <a:p>
            <a:r>
              <a:rPr lang="en-GB" dirty="0" smtClean="0"/>
              <a:t>US promotion of ‘ABC’ for HIV prevention (values, </a:t>
            </a:r>
            <a:r>
              <a:rPr lang="en-GB" smtClean="0"/>
              <a:t>interpretation of evidence</a:t>
            </a:r>
            <a:r>
              <a:rPr lang="en-GB" dirty="0" smtClean="0"/>
              <a:t>)</a:t>
            </a:r>
          </a:p>
          <a:p>
            <a:endParaRPr lang="en-GB" dirty="0" smtClean="0"/>
          </a:p>
          <a:p>
            <a:r>
              <a:rPr lang="en-GB" dirty="0" smtClean="0"/>
              <a:t>Global tobacco regulation</a:t>
            </a:r>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4"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en-GB" dirty="0" smtClean="0"/>
              <a:t>Questions and comments?</a:t>
            </a:r>
            <a:endParaRPr lang="en-GB" dirty="0"/>
          </a:p>
        </p:txBody>
      </p:sp>
      <p:sp>
        <p:nvSpPr>
          <p:cNvPr id="3" name="Content Placeholder 2"/>
          <p:cNvSpPr>
            <a:spLocks noGrp="1"/>
          </p:cNvSpPr>
          <p:nvPr>
            <p:ph idx="1"/>
          </p:nvPr>
        </p:nvSpPr>
        <p:spPr>
          <a:xfrm>
            <a:off x="251520" y="1600200"/>
            <a:ext cx="8640960" cy="4525963"/>
          </a:xfrm>
        </p:spPr>
        <p:txBody>
          <a:bodyPr/>
          <a:lstStyle/>
          <a:p>
            <a:pPr>
              <a:buNone/>
            </a:pPr>
            <a:endParaRPr lang="en-GB" dirty="0" smtClean="0"/>
          </a:p>
          <a:p>
            <a:pPr algn="ctr">
              <a:buNone/>
            </a:pPr>
            <a:r>
              <a:rPr lang="en-GB" sz="4400" dirty="0" smtClean="0"/>
              <a:t>ben.hawkins@lshtm.ac.uk</a:t>
            </a:r>
          </a:p>
          <a:p>
            <a:pPr algn="ctr">
              <a:buNone/>
            </a:pPr>
            <a:endParaRPr lang="en-GB" sz="4400" dirty="0" smtClean="0"/>
          </a:p>
          <a:p>
            <a:pPr algn="ctr">
              <a:buNone/>
            </a:pPr>
            <a:r>
              <a:rPr lang="en-GB" sz="4400" dirty="0" smtClean="0"/>
              <a:t>www.lshtm.ac.uk/groups/griphealth/</a:t>
            </a:r>
          </a:p>
          <a:p>
            <a:pPr algn="ctr">
              <a:buNone/>
            </a:pPr>
            <a:endParaRPr lang="en-GB" sz="4400" dirty="0"/>
          </a:p>
        </p:txBody>
      </p:sp>
      <p:pic>
        <p:nvPicPr>
          <p:cNvPr id="6"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7" name="Picture 6"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323528" y="1340768"/>
            <a:ext cx="8568952" cy="4392488"/>
          </a:xfrm>
        </p:spPr>
        <p:txBody>
          <a:bodyPr>
            <a:normAutofit lnSpcReduction="10000"/>
          </a:bodyPr>
          <a:lstStyle/>
          <a:p>
            <a:r>
              <a:rPr lang="en-GB" dirty="0" smtClean="0"/>
              <a:t>Increasing concern that health policies should be evidence based</a:t>
            </a:r>
          </a:p>
          <a:p>
            <a:pPr lvl="1"/>
            <a:r>
              <a:rPr lang="en-GB" dirty="0" smtClean="0"/>
              <a:t>EBP in health draws on the tradition of EBM</a:t>
            </a:r>
          </a:p>
          <a:p>
            <a:pPr lvl="1">
              <a:buNone/>
            </a:pPr>
            <a:endParaRPr lang="en-GB" dirty="0" smtClean="0"/>
          </a:p>
          <a:p>
            <a:r>
              <a:rPr lang="en-GB" dirty="0" smtClean="0"/>
              <a:t>Calls for effective policies by health campaigners</a:t>
            </a:r>
          </a:p>
          <a:p>
            <a:pPr lvl="1"/>
            <a:r>
              <a:rPr lang="en-GB" dirty="0" smtClean="0"/>
              <a:t>People denied effective treatment due to lack of uptake of evidence </a:t>
            </a:r>
          </a:p>
          <a:p>
            <a:pPr lvl="1"/>
            <a:endParaRPr lang="en-GB" dirty="0" smtClean="0"/>
          </a:p>
          <a:p>
            <a:r>
              <a:rPr lang="en-GB" dirty="0" smtClean="0"/>
              <a:t>Political recognition of the need for EBP</a:t>
            </a:r>
            <a:endParaRPr lang="en-GB" dirty="0"/>
          </a:p>
        </p:txBody>
      </p:sp>
      <p:pic>
        <p:nvPicPr>
          <p:cNvPr id="4" name="Picture 3" descr="H:\Politics and Policy Group\General administration\lshtm_logo.jpg"/>
          <p:cNvPicPr>
            <a:picLocks noChangeAspect="1" noChangeArrowheads="1"/>
          </p:cNvPicPr>
          <p:nvPr/>
        </p:nvPicPr>
        <p:blipFill>
          <a:blip r:embed="rId2" cstate="print"/>
          <a:srcRect/>
          <a:stretch>
            <a:fillRect/>
          </a:stretch>
        </p:blipFill>
        <p:spPr bwMode="auto">
          <a:xfrm>
            <a:off x="7243197" y="5805264"/>
            <a:ext cx="1649283" cy="938152"/>
          </a:xfrm>
          <a:prstGeom prst="rect">
            <a:avLst/>
          </a:prstGeom>
          <a:noFill/>
        </p:spPr>
      </p:pic>
      <p:pic>
        <p:nvPicPr>
          <p:cNvPr id="6"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179512" y="6093296"/>
            <a:ext cx="2520696" cy="56692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Blunkett</a:t>
            </a:r>
            <a:r>
              <a:rPr lang="en-GB" dirty="0" smtClean="0"/>
              <a:t> (2000)</a:t>
            </a:r>
            <a:endParaRPr lang="en-GB" dirty="0"/>
          </a:p>
        </p:txBody>
      </p:sp>
      <p:sp>
        <p:nvSpPr>
          <p:cNvPr id="3" name="Content Placeholder 2"/>
          <p:cNvSpPr>
            <a:spLocks noGrp="1"/>
          </p:cNvSpPr>
          <p:nvPr>
            <p:ph idx="1"/>
          </p:nvPr>
        </p:nvSpPr>
        <p:spPr>
          <a:xfrm>
            <a:off x="457200" y="1340768"/>
            <a:ext cx="8229600" cy="5112568"/>
          </a:xfrm>
        </p:spPr>
        <p:txBody>
          <a:bodyPr/>
          <a:lstStyle/>
          <a:p>
            <a:pPr>
              <a:buNone/>
            </a:pPr>
            <a:r>
              <a:rPr lang="en-GB" dirty="0" smtClean="0"/>
              <a:t>“We need to be able to rely on social science and social scientists to tell us what works and why, and what types of policy initiatives are likely to be most effective. And we need better ways of ensuring that those who want this information can get it easily and quickly.”</a:t>
            </a:r>
            <a:endParaRPr lang="en-GB" dirty="0"/>
          </a:p>
        </p:txBody>
      </p:sp>
      <p:pic>
        <p:nvPicPr>
          <p:cNvPr id="8" name="Picture 7" descr="http://static.guim.co.uk/sys-images/Guardian/Pix/pictures/2010/1/18/1263842318157/David-Blunkett-001.jpg"/>
          <p:cNvPicPr/>
          <p:nvPr/>
        </p:nvPicPr>
        <p:blipFill>
          <a:blip r:embed="rId3" cstate="print"/>
          <a:srcRect r="37270"/>
          <a:stretch>
            <a:fillRect/>
          </a:stretch>
        </p:blipFill>
        <p:spPr bwMode="auto">
          <a:xfrm>
            <a:off x="3707904" y="4509120"/>
            <a:ext cx="2016224" cy="2019341"/>
          </a:xfrm>
          <a:prstGeom prst="rect">
            <a:avLst/>
          </a:prstGeom>
          <a:noFill/>
        </p:spPr>
      </p:pic>
      <p:pic>
        <p:nvPicPr>
          <p:cNvPr id="9" name="Picture 2" descr="H:\Desktop\GRIP_health logo + icon\GRIP_health logo red\GRIP_health logo red.jpg"/>
          <p:cNvPicPr>
            <a:picLocks noChangeAspect="1" noChangeArrowheads="1"/>
          </p:cNvPicPr>
          <p:nvPr/>
        </p:nvPicPr>
        <p:blipFill>
          <a:blip r:embed="rId4" cstate="print"/>
          <a:srcRect/>
          <a:stretch>
            <a:fillRect/>
          </a:stretch>
        </p:blipFill>
        <p:spPr bwMode="auto">
          <a:xfrm>
            <a:off x="395536" y="6093296"/>
            <a:ext cx="2520696" cy="566928"/>
          </a:xfrm>
          <a:prstGeom prst="rect">
            <a:avLst/>
          </a:prstGeom>
          <a:noFill/>
        </p:spPr>
      </p:pic>
      <p:pic>
        <p:nvPicPr>
          <p:cNvPr id="10" name="Picture 3" descr="H:\Politics and Policy Group\General administration\lshtm_logo.jpg"/>
          <p:cNvPicPr>
            <a:picLocks noChangeAspect="1" noChangeArrowheads="1"/>
          </p:cNvPicPr>
          <p:nvPr/>
        </p:nvPicPr>
        <p:blipFill>
          <a:blip r:embed="rId5"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Lee </a:t>
            </a:r>
            <a:r>
              <a:rPr lang="en-GB" dirty="0" err="1" smtClean="0"/>
              <a:t>Jong-Wook</a:t>
            </a:r>
            <a:r>
              <a:rPr lang="en-GB" dirty="0" smtClean="0"/>
              <a:t> (2003)</a:t>
            </a:r>
            <a:endParaRPr lang="en-GB" dirty="0"/>
          </a:p>
        </p:txBody>
      </p:sp>
      <p:sp>
        <p:nvSpPr>
          <p:cNvPr id="3" name="Content Placeholder 2"/>
          <p:cNvSpPr>
            <a:spLocks noGrp="1"/>
          </p:cNvSpPr>
          <p:nvPr>
            <p:ph idx="1"/>
          </p:nvPr>
        </p:nvSpPr>
        <p:spPr>
          <a:xfrm>
            <a:off x="457200" y="1484784"/>
            <a:ext cx="8435280" cy="5184576"/>
          </a:xfrm>
        </p:spPr>
        <p:txBody>
          <a:bodyPr/>
          <a:lstStyle/>
          <a:p>
            <a:pPr>
              <a:buNone/>
            </a:pPr>
            <a:r>
              <a:rPr lang="en-GB" dirty="0" smtClean="0"/>
              <a:t>“Scientifically excellent public health guidelines and other reliable information sit inert in journals and databases unless there is political commitment…to turning knowledge into action that will get results on the ground.”</a:t>
            </a:r>
          </a:p>
          <a:p>
            <a:pPr>
              <a:buNone/>
            </a:pPr>
            <a:endParaRPr lang="en-GB" dirty="0" smtClean="0"/>
          </a:p>
          <a:p>
            <a:pPr>
              <a:buNone/>
            </a:pPr>
            <a:endParaRPr lang="en-GB" dirty="0" smtClean="0"/>
          </a:p>
          <a:p>
            <a:pPr>
              <a:buNone/>
            </a:pPr>
            <a:endParaRPr lang="en-GB" dirty="0" smtClean="0"/>
          </a:p>
          <a:p>
            <a:pPr>
              <a:buNone/>
            </a:pPr>
            <a:endParaRPr lang="en-GB" dirty="0"/>
          </a:p>
        </p:txBody>
      </p:sp>
      <p:pic>
        <p:nvPicPr>
          <p:cNvPr id="1026" name="Picture 2" descr="H:\My Documents\My Pictures\drleejong-wook.jpg"/>
          <p:cNvPicPr>
            <a:picLocks noChangeAspect="1" noChangeArrowheads="1"/>
          </p:cNvPicPr>
          <p:nvPr/>
        </p:nvPicPr>
        <p:blipFill>
          <a:blip r:embed="rId2" cstate="print"/>
          <a:srcRect/>
          <a:stretch>
            <a:fillRect/>
          </a:stretch>
        </p:blipFill>
        <p:spPr bwMode="auto">
          <a:xfrm>
            <a:off x="3275856" y="4149080"/>
            <a:ext cx="3456384" cy="2016224"/>
          </a:xfrm>
          <a:prstGeom prst="rect">
            <a:avLst/>
          </a:prstGeom>
          <a:noFill/>
        </p:spPr>
      </p:pic>
      <p:pic>
        <p:nvPicPr>
          <p:cNvPr id="5"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395536" y="6093296"/>
            <a:ext cx="2520696" cy="566928"/>
          </a:xfrm>
          <a:prstGeom prst="rect">
            <a:avLst/>
          </a:prstGeom>
          <a:noFill/>
        </p:spPr>
      </p:pic>
      <p:pic>
        <p:nvPicPr>
          <p:cNvPr id="6" name="Picture 3" descr="H:\Politics and Policy Group\General administration\lshtm_logo.jpg"/>
          <p:cNvPicPr>
            <a:picLocks noChangeAspect="1" noChangeArrowheads="1"/>
          </p:cNvPicPr>
          <p:nvPr/>
        </p:nvPicPr>
        <p:blipFill>
          <a:blip r:embed="rId4"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Responses</a:t>
            </a:r>
            <a:endParaRPr lang="en-GB" dirty="0"/>
          </a:p>
        </p:txBody>
      </p:sp>
      <p:sp>
        <p:nvSpPr>
          <p:cNvPr id="3" name="Content Placeholder 2"/>
          <p:cNvSpPr>
            <a:spLocks noGrp="1"/>
          </p:cNvSpPr>
          <p:nvPr>
            <p:ph idx="1"/>
          </p:nvPr>
        </p:nvSpPr>
        <p:spPr>
          <a:xfrm>
            <a:off x="179512" y="1412776"/>
            <a:ext cx="8784976" cy="4320480"/>
          </a:xfrm>
        </p:spPr>
        <p:txBody>
          <a:bodyPr>
            <a:normAutofit fontScale="92500"/>
          </a:bodyPr>
          <a:lstStyle/>
          <a:p>
            <a:r>
              <a:rPr lang="en-GB" dirty="0" smtClean="0"/>
              <a:t>Primary focus on knowledge transfer</a:t>
            </a:r>
          </a:p>
          <a:p>
            <a:pPr lvl="1"/>
            <a:r>
              <a:rPr lang="en-GB" dirty="0" smtClean="0"/>
              <a:t>Push factors; Pull factors; Bridging the gap (2 worlds)</a:t>
            </a:r>
          </a:p>
          <a:p>
            <a:endParaRPr lang="en-GB" dirty="0" smtClean="0"/>
          </a:p>
          <a:p>
            <a:r>
              <a:rPr lang="en-GB" dirty="0" smtClean="0"/>
              <a:t>Contestation of ‘evidence based’ ideas – shift to Evidence </a:t>
            </a:r>
            <a:r>
              <a:rPr lang="en-GB" i="1" dirty="0" smtClean="0"/>
              <a:t>Informed</a:t>
            </a:r>
            <a:r>
              <a:rPr lang="en-GB" dirty="0" smtClean="0"/>
              <a:t> Policy (EIP)</a:t>
            </a:r>
          </a:p>
          <a:p>
            <a:endParaRPr lang="en-GB" dirty="0" smtClean="0"/>
          </a:p>
          <a:p>
            <a:r>
              <a:rPr lang="en-GB" dirty="0" smtClean="0"/>
              <a:t>Little engagement with the politicisation of evidence, or the structures in place to govern evidence use</a:t>
            </a:r>
            <a:endParaRPr lang="en-GB" dirty="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323529" y="692696"/>
          <a:ext cx="849694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and </a:t>
            </a:r>
            <a:r>
              <a:rPr lang="en-GB" dirty="0" smtClean="0"/>
              <a:t>Practice</a:t>
            </a:r>
            <a:endParaRPr lang="en-GB" dirty="0"/>
          </a:p>
        </p:txBody>
      </p:sp>
      <p:sp>
        <p:nvSpPr>
          <p:cNvPr id="3" name="Content Placeholder 2"/>
          <p:cNvSpPr>
            <a:spLocks noGrp="1"/>
          </p:cNvSpPr>
          <p:nvPr>
            <p:ph idx="1"/>
          </p:nvPr>
        </p:nvSpPr>
        <p:spPr>
          <a:xfrm>
            <a:off x="457200" y="1600200"/>
            <a:ext cx="8229600" cy="4781128"/>
          </a:xfrm>
        </p:spPr>
        <p:txBody>
          <a:bodyPr/>
          <a:lstStyle/>
          <a:p>
            <a:r>
              <a:rPr lang="en-GB" dirty="0" smtClean="0"/>
              <a:t>Impossible to separate empirical study from the important </a:t>
            </a:r>
            <a:r>
              <a:rPr lang="en-GB" u="sng" dirty="0" smtClean="0"/>
              <a:t>theoretical</a:t>
            </a:r>
            <a:r>
              <a:rPr lang="en-GB" dirty="0" smtClean="0"/>
              <a:t> and </a:t>
            </a:r>
            <a:r>
              <a:rPr lang="en-GB" u="sng" dirty="0" smtClean="0"/>
              <a:t>normative</a:t>
            </a:r>
            <a:r>
              <a:rPr lang="en-GB" dirty="0" smtClean="0"/>
              <a:t> issues.....</a:t>
            </a:r>
          </a:p>
          <a:p>
            <a:endParaRPr lang="en-GB" dirty="0" smtClean="0"/>
          </a:p>
          <a:p>
            <a:r>
              <a:rPr lang="en-GB" dirty="0" smtClean="0"/>
              <a:t>Conceptual must be developed and refined</a:t>
            </a:r>
          </a:p>
          <a:p>
            <a:endParaRPr lang="en-GB" dirty="0" smtClean="0"/>
          </a:p>
          <a:p>
            <a:r>
              <a:rPr lang="en-GB" dirty="0" smtClean="0"/>
              <a:t>Values + interests = politics</a:t>
            </a:r>
            <a:endParaRPr lang="en-GB" dirty="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constitutes evidence?</a:t>
            </a:r>
            <a:endParaRPr lang="en-GB" dirty="0"/>
          </a:p>
        </p:txBody>
      </p:sp>
      <p:sp>
        <p:nvSpPr>
          <p:cNvPr id="3" name="Content Placeholder 2"/>
          <p:cNvSpPr>
            <a:spLocks noGrp="1"/>
          </p:cNvSpPr>
          <p:nvPr>
            <p:ph idx="1"/>
          </p:nvPr>
        </p:nvSpPr>
        <p:spPr>
          <a:xfrm>
            <a:off x="179512" y="1556792"/>
            <a:ext cx="8640960" cy="4104457"/>
          </a:xfrm>
        </p:spPr>
        <p:txBody>
          <a:bodyPr>
            <a:normAutofit fontScale="92500" lnSpcReduction="20000"/>
          </a:bodyPr>
          <a:lstStyle/>
          <a:p>
            <a:r>
              <a:rPr lang="en-GB" dirty="0" smtClean="0"/>
              <a:t>What information counts as evidence?</a:t>
            </a:r>
          </a:p>
          <a:p>
            <a:pPr lvl="1"/>
            <a:r>
              <a:rPr lang="en-GB" dirty="0" smtClean="0"/>
              <a:t>From which sources ?</a:t>
            </a:r>
          </a:p>
          <a:p>
            <a:pPr lvl="1"/>
            <a:r>
              <a:rPr lang="en-GB" dirty="0" smtClean="0"/>
              <a:t>On which outcomes (e.g. Morbidity, mortality, cost, equity, rights, morality values, etc.)</a:t>
            </a:r>
          </a:p>
          <a:p>
            <a:endParaRPr lang="en-GB" dirty="0" smtClean="0"/>
          </a:p>
          <a:p>
            <a:r>
              <a:rPr lang="en-GB" dirty="0" smtClean="0"/>
              <a:t>Related concepts: evidence, knowledge, research</a:t>
            </a:r>
          </a:p>
          <a:p>
            <a:endParaRPr lang="en-GB" dirty="0" smtClean="0"/>
          </a:p>
          <a:p>
            <a:r>
              <a:rPr lang="en-GB" dirty="0" smtClean="0"/>
              <a:t>Are different forms of evidence applicable to different issues/ contexts in different ways?</a:t>
            </a:r>
          </a:p>
          <a:p>
            <a:endParaRPr lang="en-GB" dirty="0"/>
          </a:p>
        </p:txBody>
      </p:sp>
      <p:pic>
        <p:nvPicPr>
          <p:cNvPr id="5" name="Picture 3" descr="H:\Politics and Policy Group\General administration\lshtm_logo.jpg"/>
          <p:cNvPicPr>
            <a:picLocks noChangeAspect="1" noChangeArrowheads="1"/>
          </p:cNvPicPr>
          <p:nvPr/>
        </p:nvPicPr>
        <p:blipFill>
          <a:blip r:embed="rId2" cstate="print"/>
          <a:srcRect/>
          <a:stretch>
            <a:fillRect/>
          </a:stretch>
        </p:blipFill>
        <p:spPr bwMode="auto">
          <a:xfrm>
            <a:off x="7243197" y="5805264"/>
            <a:ext cx="1649283" cy="938152"/>
          </a:xfrm>
          <a:prstGeom prst="rect">
            <a:avLst/>
          </a:prstGeom>
          <a:noFill/>
        </p:spPr>
      </p:pic>
      <p:pic>
        <p:nvPicPr>
          <p:cNvPr id="6" name="Picture 2" descr="H:\Desktop\GRIP_health logo + icon\GRIP_health logo red\GRIP_health logo red.jpg"/>
          <p:cNvPicPr>
            <a:picLocks noChangeAspect="1" noChangeArrowheads="1"/>
          </p:cNvPicPr>
          <p:nvPr/>
        </p:nvPicPr>
        <p:blipFill>
          <a:blip r:embed="rId3" cstate="print"/>
          <a:srcRect/>
          <a:stretch>
            <a:fillRect/>
          </a:stretch>
        </p:blipFill>
        <p:spPr bwMode="auto">
          <a:xfrm>
            <a:off x="395536" y="6093296"/>
            <a:ext cx="2520696" cy="5669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constitutes ‘good’ evidence?</a:t>
            </a:r>
            <a:endParaRPr lang="en-GB" dirty="0"/>
          </a:p>
        </p:txBody>
      </p:sp>
      <p:sp>
        <p:nvSpPr>
          <p:cNvPr id="3" name="Content Placeholder 2"/>
          <p:cNvSpPr>
            <a:spLocks noGrp="1"/>
          </p:cNvSpPr>
          <p:nvPr>
            <p:ph idx="1"/>
          </p:nvPr>
        </p:nvSpPr>
        <p:spPr>
          <a:xfrm>
            <a:off x="395536" y="1916832"/>
            <a:ext cx="8424936" cy="3528392"/>
          </a:xfrm>
        </p:spPr>
        <p:txBody>
          <a:bodyPr>
            <a:normAutofit lnSpcReduction="10000"/>
          </a:bodyPr>
          <a:lstStyle/>
          <a:p>
            <a:r>
              <a:rPr lang="en-GB" dirty="0" smtClean="0"/>
              <a:t>Health/Medicine – imposed hierarchy of evidence:</a:t>
            </a:r>
          </a:p>
          <a:p>
            <a:pPr lvl="1"/>
            <a:r>
              <a:rPr lang="en-GB" dirty="0" smtClean="0"/>
              <a:t>RCT as the ‘gold standard’ (clinical research)</a:t>
            </a:r>
          </a:p>
          <a:p>
            <a:pPr lvl="1"/>
            <a:r>
              <a:rPr lang="en-GB" dirty="0" smtClean="0"/>
              <a:t>Appropriateness across health policy issues?</a:t>
            </a:r>
          </a:p>
          <a:p>
            <a:pPr lvl="1"/>
            <a:endParaRPr lang="en-GB" dirty="0" smtClean="0"/>
          </a:p>
          <a:p>
            <a:r>
              <a:rPr lang="en-GB" dirty="0" smtClean="0"/>
              <a:t>How can we judge the strength of evidence?</a:t>
            </a:r>
          </a:p>
          <a:p>
            <a:pPr lvl="1"/>
            <a:r>
              <a:rPr lang="en-GB" dirty="0" smtClean="0"/>
              <a:t>... or arbitrate between conflicting evidence?</a:t>
            </a:r>
          </a:p>
          <a:p>
            <a:endParaRPr lang="en-GB" dirty="0" smtClean="0"/>
          </a:p>
          <a:p>
            <a:pPr lvl="1"/>
            <a:endParaRPr lang="en-GB" dirty="0" smtClean="0"/>
          </a:p>
          <a:p>
            <a:pPr lvl="1">
              <a:buNone/>
            </a:pPr>
            <a:endParaRPr lang="en-GB" dirty="0" smtClean="0"/>
          </a:p>
        </p:txBody>
      </p:sp>
      <p:pic>
        <p:nvPicPr>
          <p:cNvPr id="4" name="Picture 2" descr="H:\Desktop\GRIP_health logo + icon\GRIP_health logo red\GRIP_health logo red.jpg"/>
          <p:cNvPicPr>
            <a:picLocks noChangeAspect="1" noChangeArrowheads="1"/>
          </p:cNvPicPr>
          <p:nvPr/>
        </p:nvPicPr>
        <p:blipFill>
          <a:blip r:embed="rId2" cstate="print"/>
          <a:srcRect/>
          <a:stretch>
            <a:fillRect/>
          </a:stretch>
        </p:blipFill>
        <p:spPr bwMode="auto">
          <a:xfrm>
            <a:off x="395536" y="6093296"/>
            <a:ext cx="2520696" cy="566928"/>
          </a:xfrm>
          <a:prstGeom prst="rect">
            <a:avLst/>
          </a:prstGeom>
          <a:noFill/>
        </p:spPr>
      </p:pic>
      <p:pic>
        <p:nvPicPr>
          <p:cNvPr id="5" name="Picture 3" descr="H:\Politics and Policy Group\General administration\lshtm_logo.jpg"/>
          <p:cNvPicPr>
            <a:picLocks noChangeAspect="1" noChangeArrowheads="1"/>
          </p:cNvPicPr>
          <p:nvPr/>
        </p:nvPicPr>
        <p:blipFill>
          <a:blip r:embed="rId3" cstate="print"/>
          <a:srcRect/>
          <a:stretch>
            <a:fillRect/>
          </a:stretch>
        </p:blipFill>
        <p:spPr bwMode="auto">
          <a:xfrm>
            <a:off x="7243197" y="5805264"/>
            <a:ext cx="1649283" cy="93815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TotalTime>
  <Words>849</Words>
  <Application>Microsoft Office PowerPoint</Application>
  <PresentationFormat>On-screen Show (4:3)</PresentationFormat>
  <Paragraphs>131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Evidence and health policy: The conceptual, institutional and political dynamics of evidence informed policy making</vt:lpstr>
      <vt:lpstr>Background</vt:lpstr>
      <vt:lpstr>Blunkett (2000)</vt:lpstr>
      <vt:lpstr>Lee Jong-Wook (2003)</vt:lpstr>
      <vt:lpstr>Responses</vt:lpstr>
      <vt:lpstr>Slide 6</vt:lpstr>
      <vt:lpstr>Theory and Practice</vt:lpstr>
      <vt:lpstr>What constitutes evidence?</vt:lpstr>
      <vt:lpstr>What constitutes ‘good’ evidence?</vt:lpstr>
      <vt:lpstr>Evidence Use</vt:lpstr>
      <vt:lpstr>Good Use – an outcome vs a process</vt:lpstr>
      <vt:lpstr>Stewardship Function of the State</vt:lpstr>
      <vt:lpstr>Institutions</vt:lpstr>
      <vt:lpstr>Institutional Factors</vt:lpstr>
      <vt:lpstr>Institutional Factors</vt:lpstr>
      <vt:lpstr>Key Questions</vt:lpstr>
      <vt:lpstr>Issue Characteristics</vt:lpstr>
      <vt:lpstr>Examples</vt:lpstr>
      <vt:lpstr>Questions and comments?</vt:lpstr>
    </vt:vector>
  </TitlesOfParts>
  <Company>London School of Hygiene &amp; Tropical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Hawkins</dc:creator>
  <cp:lastModifiedBy>Justin Parkhurst</cp:lastModifiedBy>
  <cp:revision>63</cp:revision>
  <dcterms:created xsi:type="dcterms:W3CDTF">2012-08-21T08:56:17Z</dcterms:created>
  <dcterms:modified xsi:type="dcterms:W3CDTF">2012-09-06T07:29:02Z</dcterms:modified>
</cp:coreProperties>
</file>