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79" autoAdjust="0"/>
  </p:normalViewPr>
  <p:slideViewPr>
    <p:cSldViewPr>
      <p:cViewPr varScale="1">
        <p:scale>
          <a:sx n="61" d="100"/>
          <a:sy n="61" d="100"/>
        </p:scale>
        <p:origin x="-13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Word"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bodiam\SPR\bjl24\My%20Files\Percentage%20of%20people%20at%20risk%20of%20poverty.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Peter\AppData\Local\Microsoft\Windows\Temporary%20Internet%20Files\Content.IE5\Q3M26XJK\Welfare%20paper%20analysis%20v1%20PTG%20version.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homerfp01\data\Workdocs\BSA2\32nd%20report\PAPERS\Welfare\Analysis\Copy%20of%20Welfare%20paper%20analysis%20v3%20new%20material%20added%20to%20MoreWelf%20Damlives%20by%20ptg.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'[Chart in Microsoft Word]ukgs_1979_2016'!$B$2</c:f>
              <c:strCache>
                <c:ptCount val="1"/>
                <c:pt idx="0">
                  <c:v>Pensions</c:v>
                </c:pt>
              </c:strCache>
            </c:strRef>
          </c:tx>
          <c:marker>
            <c:symbol val="none"/>
          </c:marker>
          <c:cat>
            <c:numRef>
              <c:f>'[Chart in Microsoft Word]ukgs_1979_2016'!$A$3:$A$37</c:f>
              <c:numCache>
                <c:formatCode>General</c:formatCode>
                <c:ptCount val="35"/>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numCache>
            </c:numRef>
          </c:cat>
          <c:val>
            <c:numRef>
              <c:f>'[Chart in Microsoft Word]ukgs_1979_2016'!$B$3:$B$37</c:f>
              <c:numCache>
                <c:formatCode>General</c:formatCode>
                <c:ptCount val="35"/>
                <c:pt idx="0">
                  <c:v>583.32999999999959</c:v>
                </c:pt>
                <c:pt idx="1">
                  <c:v>580.66999999999996</c:v>
                </c:pt>
                <c:pt idx="2">
                  <c:v>611.73</c:v>
                </c:pt>
                <c:pt idx="3">
                  <c:v>629.48</c:v>
                </c:pt>
                <c:pt idx="4">
                  <c:v>647.5499999999995</c:v>
                </c:pt>
                <c:pt idx="5">
                  <c:v>642.29000000000042</c:v>
                </c:pt>
                <c:pt idx="6">
                  <c:v>645.79000000000042</c:v>
                </c:pt>
                <c:pt idx="7">
                  <c:v>687.8</c:v>
                </c:pt>
                <c:pt idx="8">
                  <c:v>692.1</c:v>
                </c:pt>
                <c:pt idx="9">
                  <c:v>672.73</c:v>
                </c:pt>
                <c:pt idx="10">
                  <c:v>668.54</c:v>
                </c:pt>
                <c:pt idx="11">
                  <c:v>669.79000000000042</c:v>
                </c:pt>
                <c:pt idx="12">
                  <c:v>705.84999999999957</c:v>
                </c:pt>
                <c:pt idx="13">
                  <c:v>706.95999999999958</c:v>
                </c:pt>
                <c:pt idx="14">
                  <c:v>842.64</c:v>
                </c:pt>
                <c:pt idx="15">
                  <c:v>989.19</c:v>
                </c:pt>
                <c:pt idx="16">
                  <c:v>962.35999999999956</c:v>
                </c:pt>
                <c:pt idx="17">
                  <c:v>1016</c:v>
                </c:pt>
                <c:pt idx="18">
                  <c:v>1074.6399999999999</c:v>
                </c:pt>
                <c:pt idx="19">
                  <c:v>1106.6499999999999</c:v>
                </c:pt>
                <c:pt idx="20">
                  <c:v>1285.03</c:v>
                </c:pt>
                <c:pt idx="21">
                  <c:v>1354.12</c:v>
                </c:pt>
                <c:pt idx="22">
                  <c:v>1485.34</c:v>
                </c:pt>
                <c:pt idx="23">
                  <c:v>1536.97</c:v>
                </c:pt>
                <c:pt idx="24">
                  <c:v>1523.81</c:v>
                </c:pt>
                <c:pt idx="25">
                  <c:v>1512.99</c:v>
                </c:pt>
                <c:pt idx="26">
                  <c:v>1554.25</c:v>
                </c:pt>
                <c:pt idx="27">
                  <c:v>1557.92</c:v>
                </c:pt>
                <c:pt idx="28">
                  <c:v>1583.24</c:v>
                </c:pt>
                <c:pt idx="29">
                  <c:v>1605.6399999999999</c:v>
                </c:pt>
                <c:pt idx="30">
                  <c:v>1724.77</c:v>
                </c:pt>
                <c:pt idx="31">
                  <c:v>1875.61</c:v>
                </c:pt>
                <c:pt idx="32">
                  <c:v>1936.4</c:v>
                </c:pt>
                <c:pt idx="33">
                  <c:v>1998.95</c:v>
                </c:pt>
                <c:pt idx="34">
                  <c:v>2098.4899999999998</c:v>
                </c:pt>
              </c:numCache>
            </c:numRef>
          </c:val>
          <c:smooth val="0"/>
        </c:ser>
        <c:ser>
          <c:idx val="1"/>
          <c:order val="1"/>
          <c:tx>
            <c:strRef>
              <c:f>'[Chart in Microsoft Word]ukgs_1979_2016'!$C$2</c:f>
              <c:strCache>
                <c:ptCount val="1"/>
                <c:pt idx="0">
                  <c:v>Health</c:v>
                </c:pt>
              </c:strCache>
            </c:strRef>
          </c:tx>
          <c:marker>
            <c:symbol val="none"/>
          </c:marker>
          <c:cat>
            <c:numRef>
              <c:f>'[Chart in Microsoft Word]ukgs_1979_2016'!$A$3:$A$37</c:f>
              <c:numCache>
                <c:formatCode>General</c:formatCode>
                <c:ptCount val="35"/>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numCache>
            </c:numRef>
          </c:cat>
          <c:val>
            <c:numRef>
              <c:f>'[Chart in Microsoft Word]ukgs_1979_2016'!$C$3:$C$37</c:f>
              <c:numCache>
                <c:formatCode>General</c:formatCode>
                <c:ptCount val="35"/>
                <c:pt idx="0">
                  <c:v>579.26</c:v>
                </c:pt>
                <c:pt idx="1">
                  <c:v>627</c:v>
                </c:pt>
                <c:pt idx="2">
                  <c:v>640.41</c:v>
                </c:pt>
                <c:pt idx="3">
                  <c:v>637.80999999999949</c:v>
                </c:pt>
                <c:pt idx="4">
                  <c:v>608.4</c:v>
                </c:pt>
                <c:pt idx="5">
                  <c:v>616.59</c:v>
                </c:pt>
                <c:pt idx="6">
                  <c:v>622.98</c:v>
                </c:pt>
                <c:pt idx="7">
                  <c:v>637.66</c:v>
                </c:pt>
                <c:pt idx="8">
                  <c:v>645.57000000000005</c:v>
                </c:pt>
                <c:pt idx="9">
                  <c:v>664.63</c:v>
                </c:pt>
                <c:pt idx="10">
                  <c:v>681.41</c:v>
                </c:pt>
                <c:pt idx="11">
                  <c:v>684.4</c:v>
                </c:pt>
                <c:pt idx="12">
                  <c:v>720.22</c:v>
                </c:pt>
                <c:pt idx="13">
                  <c:v>785.26</c:v>
                </c:pt>
                <c:pt idx="14">
                  <c:v>854.27000000000044</c:v>
                </c:pt>
                <c:pt idx="15">
                  <c:v>886.16</c:v>
                </c:pt>
                <c:pt idx="16">
                  <c:v>941.47</c:v>
                </c:pt>
                <c:pt idx="17">
                  <c:v>887.54</c:v>
                </c:pt>
                <c:pt idx="18">
                  <c:v>898.4399999999996</c:v>
                </c:pt>
                <c:pt idx="19">
                  <c:v>916.71</c:v>
                </c:pt>
                <c:pt idx="20">
                  <c:v>977.38</c:v>
                </c:pt>
                <c:pt idx="21">
                  <c:v>1021.06</c:v>
                </c:pt>
                <c:pt idx="22">
                  <c:v>1100.1699999999998</c:v>
                </c:pt>
                <c:pt idx="23">
                  <c:v>1176.51</c:v>
                </c:pt>
                <c:pt idx="24">
                  <c:v>1262.43</c:v>
                </c:pt>
                <c:pt idx="25">
                  <c:v>1385.85</c:v>
                </c:pt>
                <c:pt idx="26">
                  <c:v>1492.6699999999998</c:v>
                </c:pt>
                <c:pt idx="27">
                  <c:v>1552.93</c:v>
                </c:pt>
                <c:pt idx="28">
                  <c:v>1595.93</c:v>
                </c:pt>
                <c:pt idx="29">
                  <c:v>1662.73</c:v>
                </c:pt>
                <c:pt idx="30">
                  <c:v>1728.1399999999999</c:v>
                </c:pt>
                <c:pt idx="31">
                  <c:v>1884.05</c:v>
                </c:pt>
                <c:pt idx="32">
                  <c:v>1903.47</c:v>
                </c:pt>
                <c:pt idx="33">
                  <c:v>1869.62</c:v>
                </c:pt>
                <c:pt idx="34">
                  <c:v>1873.82</c:v>
                </c:pt>
              </c:numCache>
            </c:numRef>
          </c:val>
          <c:smooth val="0"/>
        </c:ser>
        <c:ser>
          <c:idx val="2"/>
          <c:order val="2"/>
          <c:tx>
            <c:strRef>
              <c:f>'[Chart in Microsoft Word]ukgs_1979_2016'!$D$2</c:f>
              <c:strCache>
                <c:ptCount val="1"/>
                <c:pt idx="0">
                  <c:v>Education</c:v>
                </c:pt>
              </c:strCache>
            </c:strRef>
          </c:tx>
          <c:marker>
            <c:symbol val="none"/>
          </c:marker>
          <c:cat>
            <c:numRef>
              <c:f>'[Chart in Microsoft Word]ukgs_1979_2016'!$A$3:$A$37</c:f>
              <c:numCache>
                <c:formatCode>General</c:formatCode>
                <c:ptCount val="35"/>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numCache>
            </c:numRef>
          </c:cat>
          <c:val>
            <c:numRef>
              <c:f>'[Chart in Microsoft Word]ukgs_1979_2016'!$D$3:$D$37</c:f>
              <c:numCache>
                <c:formatCode>General</c:formatCode>
                <c:ptCount val="35"/>
                <c:pt idx="0">
                  <c:v>645.89</c:v>
                </c:pt>
                <c:pt idx="1">
                  <c:v>660.9399999999996</c:v>
                </c:pt>
                <c:pt idx="2">
                  <c:v>662.12</c:v>
                </c:pt>
                <c:pt idx="3">
                  <c:v>657.37</c:v>
                </c:pt>
                <c:pt idx="4">
                  <c:v>629.38</c:v>
                </c:pt>
                <c:pt idx="5">
                  <c:v>632.61</c:v>
                </c:pt>
                <c:pt idx="6">
                  <c:v>619.21</c:v>
                </c:pt>
                <c:pt idx="7">
                  <c:v>619.4399999999996</c:v>
                </c:pt>
                <c:pt idx="8">
                  <c:v>645.57000000000005</c:v>
                </c:pt>
                <c:pt idx="9">
                  <c:v>661.38</c:v>
                </c:pt>
                <c:pt idx="10">
                  <c:v>663.3199999999996</c:v>
                </c:pt>
                <c:pt idx="11">
                  <c:v>687.19</c:v>
                </c:pt>
                <c:pt idx="12">
                  <c:v>694.03</c:v>
                </c:pt>
                <c:pt idx="13">
                  <c:v>737.4399999999996</c:v>
                </c:pt>
                <c:pt idx="14">
                  <c:v>798.42</c:v>
                </c:pt>
                <c:pt idx="15">
                  <c:v>824.1800000000004</c:v>
                </c:pt>
                <c:pt idx="16">
                  <c:v>838.32999999999959</c:v>
                </c:pt>
                <c:pt idx="17">
                  <c:v>816.47</c:v>
                </c:pt>
                <c:pt idx="18">
                  <c:v>810.47</c:v>
                </c:pt>
                <c:pt idx="19">
                  <c:v>830.81</c:v>
                </c:pt>
                <c:pt idx="20">
                  <c:v>842.92</c:v>
                </c:pt>
                <c:pt idx="21">
                  <c:v>879.39</c:v>
                </c:pt>
                <c:pt idx="22">
                  <c:v>940.33999999999958</c:v>
                </c:pt>
                <c:pt idx="23">
                  <c:v>1003.48</c:v>
                </c:pt>
                <c:pt idx="24">
                  <c:v>1043.95</c:v>
                </c:pt>
                <c:pt idx="25">
                  <c:v>1128.96</c:v>
                </c:pt>
                <c:pt idx="26">
                  <c:v>1172.0899999999999</c:v>
                </c:pt>
                <c:pt idx="27">
                  <c:v>1208.31</c:v>
                </c:pt>
                <c:pt idx="28">
                  <c:v>1230.8</c:v>
                </c:pt>
                <c:pt idx="29">
                  <c:v>1277.9100000000001</c:v>
                </c:pt>
                <c:pt idx="30">
                  <c:v>1318.94</c:v>
                </c:pt>
                <c:pt idx="31">
                  <c:v>1425.8799999999999</c:v>
                </c:pt>
                <c:pt idx="32">
                  <c:v>1453.49</c:v>
                </c:pt>
                <c:pt idx="33">
                  <c:v>1340.08</c:v>
                </c:pt>
                <c:pt idx="34">
                  <c:v>1311.6599999999999</c:v>
                </c:pt>
              </c:numCache>
            </c:numRef>
          </c:val>
          <c:smooth val="0"/>
        </c:ser>
        <c:ser>
          <c:idx val="3"/>
          <c:order val="3"/>
          <c:tx>
            <c:strRef>
              <c:f>'[Chart in Microsoft Word]ukgs_1979_2016'!$E$2</c:f>
              <c:strCache>
                <c:ptCount val="1"/>
                <c:pt idx="0">
                  <c:v>Welfare</c:v>
                </c:pt>
              </c:strCache>
            </c:strRef>
          </c:tx>
          <c:marker>
            <c:symbol val="none"/>
          </c:marker>
          <c:cat>
            <c:numRef>
              <c:f>'[Chart in Microsoft Word]ukgs_1979_2016'!$A$3:$A$37</c:f>
              <c:numCache>
                <c:formatCode>General</c:formatCode>
                <c:ptCount val="35"/>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pt idx="34">
                  <c:v>2013</c:v>
                </c:pt>
              </c:numCache>
            </c:numRef>
          </c:cat>
          <c:val>
            <c:numRef>
              <c:f>'[Chart in Microsoft Word]ukgs_1979_2016'!$E$3:$E$37</c:f>
              <c:numCache>
                <c:formatCode>General</c:formatCode>
                <c:ptCount val="35"/>
                <c:pt idx="0">
                  <c:v>795.3199999999996</c:v>
                </c:pt>
                <c:pt idx="1">
                  <c:v>806.07</c:v>
                </c:pt>
                <c:pt idx="2">
                  <c:v>854.78000000000043</c:v>
                </c:pt>
                <c:pt idx="3">
                  <c:v>866.07</c:v>
                </c:pt>
                <c:pt idx="4">
                  <c:v>958.3</c:v>
                </c:pt>
                <c:pt idx="5">
                  <c:v>981.98</c:v>
                </c:pt>
                <c:pt idx="6">
                  <c:v>993.52</c:v>
                </c:pt>
                <c:pt idx="7">
                  <c:v>1052</c:v>
                </c:pt>
                <c:pt idx="8">
                  <c:v>1052.28</c:v>
                </c:pt>
                <c:pt idx="9">
                  <c:v>1024.08</c:v>
                </c:pt>
                <c:pt idx="10">
                  <c:v>1014.3399999999996</c:v>
                </c:pt>
                <c:pt idx="11">
                  <c:v>1024.03</c:v>
                </c:pt>
                <c:pt idx="12">
                  <c:v>1125.9100000000001</c:v>
                </c:pt>
                <c:pt idx="13">
                  <c:v>1193.57</c:v>
                </c:pt>
                <c:pt idx="14">
                  <c:v>1317.25</c:v>
                </c:pt>
                <c:pt idx="15">
                  <c:v>1418.54</c:v>
                </c:pt>
                <c:pt idx="16">
                  <c:v>1398.6399999999999</c:v>
                </c:pt>
                <c:pt idx="17">
                  <c:v>1424.3899999999999</c:v>
                </c:pt>
                <c:pt idx="18">
                  <c:v>1400.05</c:v>
                </c:pt>
                <c:pt idx="19">
                  <c:v>1319.09</c:v>
                </c:pt>
                <c:pt idx="20">
                  <c:v>1140.83</c:v>
                </c:pt>
                <c:pt idx="21">
                  <c:v>1216.8399999999999</c:v>
                </c:pt>
                <c:pt idx="22">
                  <c:v>1168.77</c:v>
                </c:pt>
                <c:pt idx="23">
                  <c:v>1162.32</c:v>
                </c:pt>
                <c:pt idx="24">
                  <c:v>1249.73</c:v>
                </c:pt>
                <c:pt idx="25">
                  <c:v>1368.05</c:v>
                </c:pt>
                <c:pt idx="26">
                  <c:v>1403.58</c:v>
                </c:pt>
                <c:pt idx="27">
                  <c:v>1413.99</c:v>
                </c:pt>
                <c:pt idx="28">
                  <c:v>1406.77</c:v>
                </c:pt>
                <c:pt idx="29">
                  <c:v>1467.97</c:v>
                </c:pt>
                <c:pt idx="30">
                  <c:v>1581.58</c:v>
                </c:pt>
                <c:pt idx="31">
                  <c:v>1783.98</c:v>
                </c:pt>
                <c:pt idx="32">
                  <c:v>1782.73</c:v>
                </c:pt>
                <c:pt idx="33">
                  <c:v>1745.99</c:v>
                </c:pt>
                <c:pt idx="34">
                  <c:v>1719.74</c:v>
                </c:pt>
              </c:numCache>
            </c:numRef>
          </c:val>
          <c:smooth val="0"/>
        </c:ser>
        <c:dLbls>
          <c:showLegendKey val="0"/>
          <c:showVal val="0"/>
          <c:showCatName val="0"/>
          <c:showSerName val="0"/>
          <c:showPercent val="0"/>
          <c:showBubbleSize val="0"/>
        </c:dLbls>
        <c:marker val="1"/>
        <c:smooth val="0"/>
        <c:axId val="95933568"/>
        <c:axId val="95935104"/>
      </c:lineChart>
      <c:catAx>
        <c:axId val="95933568"/>
        <c:scaling>
          <c:orientation val="minMax"/>
        </c:scaling>
        <c:delete val="0"/>
        <c:axPos val="b"/>
        <c:numFmt formatCode="General" sourceLinked="1"/>
        <c:majorTickMark val="out"/>
        <c:minorTickMark val="none"/>
        <c:tickLblPos val="nextTo"/>
        <c:crossAx val="95935104"/>
        <c:crosses val="autoZero"/>
        <c:auto val="1"/>
        <c:lblAlgn val="ctr"/>
        <c:lblOffset val="100"/>
        <c:noMultiLvlLbl val="0"/>
      </c:catAx>
      <c:valAx>
        <c:axId val="95935104"/>
        <c:scaling>
          <c:orientation val="minMax"/>
        </c:scaling>
        <c:delete val="0"/>
        <c:axPos val="l"/>
        <c:majorGridlines/>
        <c:numFmt formatCode="General" sourceLinked="1"/>
        <c:majorTickMark val="out"/>
        <c:minorTickMark val="none"/>
        <c:tickLblPos val="nextTo"/>
        <c:crossAx val="9593356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Denmark</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Sheet1!$B$2:$J$2</c:f>
              <c:numCache>
                <c:formatCode>General</c:formatCode>
                <c:ptCount val="9"/>
                <c:pt idx="0">
                  <c:v>17.2</c:v>
                </c:pt>
                <c:pt idx="1">
                  <c:v>16.7</c:v>
                </c:pt>
                <c:pt idx="2">
                  <c:v>16.8</c:v>
                </c:pt>
                <c:pt idx="3">
                  <c:v>16.3</c:v>
                </c:pt>
                <c:pt idx="4">
                  <c:v>17.600000000000001</c:v>
                </c:pt>
                <c:pt idx="5">
                  <c:v>18.3</c:v>
                </c:pt>
                <c:pt idx="6">
                  <c:v>18.899999999999999</c:v>
                </c:pt>
                <c:pt idx="7">
                  <c:v>19</c:v>
                </c:pt>
                <c:pt idx="8">
                  <c:v>18.899999999999999</c:v>
                </c:pt>
              </c:numCache>
            </c:numRef>
          </c:val>
          <c:smooth val="0"/>
        </c:ser>
        <c:ser>
          <c:idx val="1"/>
          <c:order val="1"/>
          <c:tx>
            <c:strRef>
              <c:f>Sheet1!$A$3</c:f>
              <c:strCache>
                <c:ptCount val="1"/>
                <c:pt idx="0">
                  <c:v>France</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Sheet1!$B$3:$J$3</c:f>
              <c:numCache>
                <c:formatCode>General</c:formatCode>
                <c:ptCount val="9"/>
                <c:pt idx="0">
                  <c:v>18.899999999999999</c:v>
                </c:pt>
                <c:pt idx="1">
                  <c:v>18.8</c:v>
                </c:pt>
                <c:pt idx="2">
                  <c:v>19</c:v>
                </c:pt>
                <c:pt idx="3">
                  <c:v>18.5</c:v>
                </c:pt>
                <c:pt idx="4">
                  <c:v>18.5</c:v>
                </c:pt>
                <c:pt idx="5">
                  <c:v>19.2</c:v>
                </c:pt>
                <c:pt idx="6">
                  <c:v>19.3</c:v>
                </c:pt>
                <c:pt idx="7">
                  <c:v>19.100000000000001</c:v>
                </c:pt>
                <c:pt idx="8">
                  <c:v>18.100000000000001</c:v>
                </c:pt>
              </c:numCache>
            </c:numRef>
          </c:val>
          <c:smooth val="0"/>
        </c:ser>
        <c:ser>
          <c:idx val="2"/>
          <c:order val="2"/>
          <c:tx>
            <c:strRef>
              <c:f>Sheet1!$A$4</c:f>
              <c:strCache>
                <c:ptCount val="1"/>
                <c:pt idx="0">
                  <c:v>Germany</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Sheet1!$B$4:$J$4</c:f>
              <c:numCache>
                <c:formatCode>General</c:formatCode>
                <c:ptCount val="9"/>
                <c:pt idx="0">
                  <c:v>18.399999999999999</c:v>
                </c:pt>
                <c:pt idx="1">
                  <c:v>20.2</c:v>
                </c:pt>
                <c:pt idx="2">
                  <c:v>20.6</c:v>
                </c:pt>
                <c:pt idx="3">
                  <c:v>20.100000000000001</c:v>
                </c:pt>
                <c:pt idx="4">
                  <c:v>20</c:v>
                </c:pt>
                <c:pt idx="5">
                  <c:v>19.7</c:v>
                </c:pt>
                <c:pt idx="6">
                  <c:v>19.899999999999999</c:v>
                </c:pt>
                <c:pt idx="7">
                  <c:v>19.600000000000001</c:v>
                </c:pt>
                <c:pt idx="8">
                  <c:v>20.3</c:v>
                </c:pt>
              </c:numCache>
            </c:numRef>
          </c:val>
          <c:smooth val="0"/>
        </c:ser>
        <c:ser>
          <c:idx val="3"/>
          <c:order val="3"/>
          <c:tx>
            <c:strRef>
              <c:f>Sheet1!$A$5</c:f>
              <c:strCache>
                <c:ptCount val="1"/>
                <c:pt idx="0">
                  <c:v>Greece</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Sheet1!$B$5:$J$5</c:f>
              <c:numCache>
                <c:formatCode>General</c:formatCode>
                <c:ptCount val="9"/>
                <c:pt idx="0">
                  <c:v>29.4</c:v>
                </c:pt>
                <c:pt idx="1">
                  <c:v>29.3</c:v>
                </c:pt>
                <c:pt idx="2">
                  <c:v>28.3</c:v>
                </c:pt>
                <c:pt idx="3">
                  <c:v>28.1</c:v>
                </c:pt>
                <c:pt idx="4">
                  <c:v>27.6</c:v>
                </c:pt>
                <c:pt idx="5">
                  <c:v>27.7</c:v>
                </c:pt>
                <c:pt idx="6">
                  <c:v>31</c:v>
                </c:pt>
                <c:pt idx="7">
                  <c:v>34.6</c:v>
                </c:pt>
                <c:pt idx="8">
                  <c:v>35.700000000000003</c:v>
                </c:pt>
              </c:numCache>
            </c:numRef>
          </c:val>
          <c:smooth val="0"/>
        </c:ser>
        <c:ser>
          <c:idx val="4"/>
          <c:order val="4"/>
          <c:tx>
            <c:strRef>
              <c:f>Sheet1!$A$6</c:f>
              <c:strCache>
                <c:ptCount val="1"/>
                <c:pt idx="0">
                  <c:v>Italy</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Sheet1!$B$6:$J$6</c:f>
              <c:numCache>
                <c:formatCode>General</c:formatCode>
                <c:ptCount val="9"/>
                <c:pt idx="0">
                  <c:v>25</c:v>
                </c:pt>
                <c:pt idx="1">
                  <c:v>25.9</c:v>
                </c:pt>
                <c:pt idx="2">
                  <c:v>26</c:v>
                </c:pt>
                <c:pt idx="3">
                  <c:v>25.3</c:v>
                </c:pt>
                <c:pt idx="4">
                  <c:v>24.7</c:v>
                </c:pt>
                <c:pt idx="5">
                  <c:v>24.5</c:v>
                </c:pt>
                <c:pt idx="6">
                  <c:v>28.2</c:v>
                </c:pt>
                <c:pt idx="7">
                  <c:v>29.9</c:v>
                </c:pt>
                <c:pt idx="8">
                  <c:v>28.4</c:v>
                </c:pt>
              </c:numCache>
            </c:numRef>
          </c:val>
          <c:smooth val="0"/>
        </c:ser>
        <c:ser>
          <c:idx val="5"/>
          <c:order val="5"/>
          <c:tx>
            <c:strRef>
              <c:f>Sheet1!$A$7</c:f>
              <c:strCache>
                <c:ptCount val="1"/>
                <c:pt idx="0">
                  <c:v>Norway</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Sheet1!$B$7:$J$7</c:f>
              <c:numCache>
                <c:formatCode>General</c:formatCode>
                <c:ptCount val="9"/>
                <c:pt idx="0">
                  <c:v>16.2</c:v>
                </c:pt>
                <c:pt idx="1">
                  <c:v>16.899999999999999</c:v>
                </c:pt>
                <c:pt idx="2">
                  <c:v>16.5</c:v>
                </c:pt>
                <c:pt idx="3">
                  <c:v>15</c:v>
                </c:pt>
                <c:pt idx="4">
                  <c:v>15.2</c:v>
                </c:pt>
                <c:pt idx="5">
                  <c:v>14.9</c:v>
                </c:pt>
                <c:pt idx="6">
                  <c:v>14.5</c:v>
                </c:pt>
                <c:pt idx="7">
                  <c:v>13.7</c:v>
                </c:pt>
                <c:pt idx="8">
                  <c:v>14.1</c:v>
                </c:pt>
              </c:numCache>
            </c:numRef>
          </c:val>
          <c:smooth val="0"/>
        </c:ser>
        <c:ser>
          <c:idx val="6"/>
          <c:order val="6"/>
          <c:tx>
            <c:strRef>
              <c:f>Sheet1!$A$8</c:f>
              <c:strCache>
                <c:ptCount val="1"/>
                <c:pt idx="0">
                  <c:v>Slovenia</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Sheet1!$B$8:$J$8</c:f>
              <c:numCache>
                <c:formatCode>General</c:formatCode>
                <c:ptCount val="9"/>
                <c:pt idx="0">
                  <c:v>18.5</c:v>
                </c:pt>
                <c:pt idx="1">
                  <c:v>17.100000000000001</c:v>
                </c:pt>
                <c:pt idx="2">
                  <c:v>17.100000000000001</c:v>
                </c:pt>
                <c:pt idx="3">
                  <c:v>18.5</c:v>
                </c:pt>
                <c:pt idx="4">
                  <c:v>17.100000000000001</c:v>
                </c:pt>
                <c:pt idx="5">
                  <c:v>18.3</c:v>
                </c:pt>
                <c:pt idx="6">
                  <c:v>19.3</c:v>
                </c:pt>
                <c:pt idx="7">
                  <c:v>19.600000000000001</c:v>
                </c:pt>
                <c:pt idx="8">
                  <c:v>20.399999999999999</c:v>
                </c:pt>
              </c:numCache>
            </c:numRef>
          </c:val>
          <c:smooth val="0"/>
        </c:ser>
        <c:ser>
          <c:idx val="7"/>
          <c:order val="7"/>
          <c:tx>
            <c:strRef>
              <c:f>Sheet1!$A$9</c:f>
              <c:strCache>
                <c:ptCount val="1"/>
                <c:pt idx="0">
                  <c:v>Sweden</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Sheet1!$B$9:$J$9</c:f>
              <c:numCache>
                <c:formatCode>General</c:formatCode>
                <c:ptCount val="9"/>
                <c:pt idx="0">
                  <c:v>14.4</c:v>
                </c:pt>
                <c:pt idx="1">
                  <c:v>16.3</c:v>
                </c:pt>
                <c:pt idx="2">
                  <c:v>13.9</c:v>
                </c:pt>
                <c:pt idx="3">
                  <c:v>14.9</c:v>
                </c:pt>
                <c:pt idx="4">
                  <c:v>15.9</c:v>
                </c:pt>
                <c:pt idx="5">
                  <c:v>15</c:v>
                </c:pt>
                <c:pt idx="6">
                  <c:v>16.100000000000001</c:v>
                </c:pt>
                <c:pt idx="7">
                  <c:v>15.6</c:v>
                </c:pt>
                <c:pt idx="8">
                  <c:v>16.399999999999999</c:v>
                </c:pt>
              </c:numCache>
            </c:numRef>
          </c:val>
          <c:smooth val="0"/>
        </c:ser>
        <c:ser>
          <c:idx val="8"/>
          <c:order val="8"/>
          <c:tx>
            <c:strRef>
              <c:f>Sheet1!$A$10</c:f>
              <c:strCache>
                <c:ptCount val="1"/>
                <c:pt idx="0">
                  <c:v>United Kingdom</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Sheet1!$B$10:$J$10</c:f>
              <c:numCache>
                <c:formatCode>General</c:formatCode>
                <c:ptCount val="9"/>
                <c:pt idx="0">
                  <c:v>24.8</c:v>
                </c:pt>
                <c:pt idx="1">
                  <c:v>23.7</c:v>
                </c:pt>
                <c:pt idx="2">
                  <c:v>22.6</c:v>
                </c:pt>
                <c:pt idx="3">
                  <c:v>23.2</c:v>
                </c:pt>
                <c:pt idx="4">
                  <c:v>22</c:v>
                </c:pt>
                <c:pt idx="5">
                  <c:v>23.2</c:v>
                </c:pt>
                <c:pt idx="6">
                  <c:v>22.7</c:v>
                </c:pt>
                <c:pt idx="7">
                  <c:v>24.1</c:v>
                </c:pt>
                <c:pt idx="8">
                  <c:v>24.8</c:v>
                </c:pt>
              </c:numCache>
            </c:numRef>
          </c:val>
          <c:smooth val="0"/>
        </c:ser>
        <c:ser>
          <c:idx val="9"/>
          <c:order val="9"/>
          <c:tx>
            <c:strRef>
              <c:f>Sheet1!$A$11</c:f>
              <c:strCache>
                <c:ptCount val="1"/>
                <c:pt idx="0">
                  <c:v>EU27</c:v>
                </c:pt>
              </c:strCache>
            </c:strRef>
          </c:tx>
          <c:marker>
            <c:symbol val="none"/>
          </c:marker>
          <c:cat>
            <c:numRef>
              <c:f>Sheet1!$B$1:$J$1</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Sheet1!$B$11:$J$11</c:f>
              <c:numCache>
                <c:formatCode>General</c:formatCode>
                <c:ptCount val="9"/>
                <c:pt idx="0">
                  <c:v>25.7</c:v>
                </c:pt>
                <c:pt idx="1">
                  <c:v>25.3</c:v>
                </c:pt>
                <c:pt idx="2">
                  <c:v>24.4</c:v>
                </c:pt>
                <c:pt idx="3">
                  <c:v>23.8</c:v>
                </c:pt>
                <c:pt idx="4">
                  <c:v>23.3</c:v>
                </c:pt>
                <c:pt idx="5">
                  <c:v>23.6</c:v>
                </c:pt>
                <c:pt idx="6">
                  <c:v>24.2</c:v>
                </c:pt>
                <c:pt idx="7">
                  <c:v>24.7</c:v>
                </c:pt>
                <c:pt idx="8">
                  <c:v>24.5</c:v>
                </c:pt>
              </c:numCache>
            </c:numRef>
          </c:val>
          <c:smooth val="0"/>
        </c:ser>
        <c:dLbls>
          <c:showLegendKey val="0"/>
          <c:showVal val="0"/>
          <c:showCatName val="0"/>
          <c:showSerName val="0"/>
          <c:showPercent val="0"/>
          <c:showBubbleSize val="0"/>
        </c:dLbls>
        <c:marker val="1"/>
        <c:smooth val="0"/>
        <c:axId val="95976448"/>
        <c:axId val="95978240"/>
      </c:lineChart>
      <c:catAx>
        <c:axId val="95976448"/>
        <c:scaling>
          <c:orientation val="minMax"/>
        </c:scaling>
        <c:delete val="0"/>
        <c:axPos val="b"/>
        <c:numFmt formatCode="General" sourceLinked="1"/>
        <c:majorTickMark val="out"/>
        <c:minorTickMark val="none"/>
        <c:tickLblPos val="nextTo"/>
        <c:crossAx val="95978240"/>
        <c:crosses val="autoZero"/>
        <c:auto val="1"/>
        <c:lblAlgn val="ctr"/>
        <c:lblOffset val="100"/>
        <c:noMultiLvlLbl val="0"/>
      </c:catAx>
      <c:valAx>
        <c:axId val="95978240"/>
        <c:scaling>
          <c:orientation val="minMax"/>
        </c:scaling>
        <c:delete val="0"/>
        <c:axPos val="l"/>
        <c:majorGridlines/>
        <c:numFmt formatCode="General" sourceLinked="1"/>
        <c:majorTickMark val="out"/>
        <c:minorTickMark val="none"/>
        <c:tickLblPos val="nextTo"/>
        <c:crossAx val="959764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325043487667296E-2"/>
          <c:y val="3.3391407852284109E-2"/>
          <c:w val="0.91727140783744554"/>
          <c:h val="0.75125628140703449"/>
        </c:manualLayout>
      </c:layout>
      <c:lineChart>
        <c:grouping val="standard"/>
        <c:varyColors val="0"/>
        <c:ser>
          <c:idx val="0"/>
          <c:order val="0"/>
          <c:tx>
            <c:strRef>
              <c:f>SocBen12!$A$3</c:f>
              <c:strCache>
                <c:ptCount val="1"/>
                <c:pt idx="0">
                  <c:v>Retirement pensions</c:v>
                </c:pt>
              </c:strCache>
            </c:strRef>
          </c:tx>
          <c:spPr>
            <a:ln w="25400">
              <a:solidFill>
                <a:srgbClr val="33CCCC"/>
              </a:solidFill>
              <a:prstDash val="solid"/>
            </a:ln>
          </c:spPr>
          <c:marker>
            <c:symbol val="diamond"/>
            <c:size val="6"/>
            <c:spPr>
              <a:solidFill>
                <a:srgbClr val="33CCCC"/>
              </a:solidFill>
              <a:ln>
                <a:solidFill>
                  <a:srgbClr val="33CCCC"/>
                </a:solidFill>
                <a:prstDash val="solid"/>
              </a:ln>
            </c:spPr>
          </c:marker>
          <c:cat>
            <c:strRef>
              <c:f>SocBen12!$B$2:$AG$2</c:f>
              <c:strCache>
                <c:ptCount val="32"/>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00</c:v>
                </c:pt>
                <c:pt idx="18">
                  <c:v>01</c:v>
                </c:pt>
                <c:pt idx="19">
                  <c:v>02</c:v>
                </c:pt>
                <c:pt idx="20">
                  <c:v>03</c:v>
                </c:pt>
                <c:pt idx="21">
                  <c:v>04</c:v>
                </c:pt>
                <c:pt idx="22">
                  <c:v>05</c:v>
                </c:pt>
                <c:pt idx="23">
                  <c:v>06</c:v>
                </c:pt>
                <c:pt idx="24">
                  <c:v>07</c:v>
                </c:pt>
                <c:pt idx="25">
                  <c:v>08</c:v>
                </c:pt>
                <c:pt idx="26">
                  <c:v>09</c:v>
                </c:pt>
                <c:pt idx="27">
                  <c:v>10</c:v>
                </c:pt>
                <c:pt idx="28">
                  <c:v>11</c:v>
                </c:pt>
                <c:pt idx="29">
                  <c:v>12</c:v>
                </c:pt>
                <c:pt idx="30">
                  <c:v>13</c:v>
                </c:pt>
                <c:pt idx="31">
                  <c:v>14</c:v>
                </c:pt>
              </c:strCache>
            </c:strRef>
          </c:cat>
          <c:val>
            <c:numRef>
              <c:f>SocBen12!$B$3:$AG$3</c:f>
              <c:numCache>
                <c:formatCode>General</c:formatCode>
                <c:ptCount val="32"/>
                <c:pt idx="0">
                  <c:v>64</c:v>
                </c:pt>
                <c:pt idx="1">
                  <c:v>66</c:v>
                </c:pt>
                <c:pt idx="2">
                  <c:v>64</c:v>
                </c:pt>
                <c:pt idx="3">
                  <c:v>65</c:v>
                </c:pt>
                <c:pt idx="4">
                  <c:v>68</c:v>
                </c:pt>
                <c:pt idx="6">
                  <c:v>67</c:v>
                </c:pt>
                <c:pt idx="7">
                  <c:v>65</c:v>
                </c:pt>
                <c:pt idx="8">
                  <c:v>63</c:v>
                </c:pt>
                <c:pt idx="10">
                  <c:v>63</c:v>
                </c:pt>
                <c:pt idx="11">
                  <c:v>64</c:v>
                </c:pt>
                <c:pt idx="12">
                  <c:v>68</c:v>
                </c:pt>
                <c:pt idx="13">
                  <c:v>71</c:v>
                </c:pt>
                <c:pt idx="17">
                  <c:v>74</c:v>
                </c:pt>
                <c:pt idx="18">
                  <c:v>76</c:v>
                </c:pt>
                <c:pt idx="20">
                  <c:v>79</c:v>
                </c:pt>
                <c:pt idx="22">
                  <c:v>80</c:v>
                </c:pt>
                <c:pt idx="24">
                  <c:v>78</c:v>
                </c:pt>
                <c:pt idx="27">
                  <c:v>72</c:v>
                </c:pt>
                <c:pt idx="29">
                  <c:v>72</c:v>
                </c:pt>
                <c:pt idx="31" formatCode="_-* #,##0_-;\-* #,##0_-;_-* &quot;-&quot;??_-;_-@_-">
                  <c:v>66.919519249490719</c:v>
                </c:pt>
              </c:numCache>
            </c:numRef>
          </c:val>
          <c:smooth val="0"/>
        </c:ser>
        <c:ser>
          <c:idx val="1"/>
          <c:order val="1"/>
          <c:tx>
            <c:strRef>
              <c:f>SocBen12!$A$4</c:f>
              <c:strCache>
                <c:ptCount val="1"/>
                <c:pt idx="0">
                  <c:v>Child benefits</c:v>
                </c:pt>
              </c:strCache>
            </c:strRef>
          </c:tx>
          <c:spPr>
            <a:ln w="25400">
              <a:solidFill>
                <a:srgbClr val="000000"/>
              </a:solidFill>
              <a:prstDash val="solid"/>
            </a:ln>
          </c:spPr>
          <c:marker>
            <c:symbol val="square"/>
            <c:size val="6"/>
            <c:spPr>
              <a:solidFill>
                <a:srgbClr val="000000"/>
              </a:solidFill>
              <a:ln>
                <a:solidFill>
                  <a:srgbClr val="000000"/>
                </a:solidFill>
                <a:prstDash val="solid"/>
              </a:ln>
            </c:spPr>
          </c:marker>
          <c:cat>
            <c:strRef>
              <c:f>SocBen12!$B$2:$AG$2</c:f>
              <c:strCache>
                <c:ptCount val="32"/>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00</c:v>
                </c:pt>
                <c:pt idx="18">
                  <c:v>01</c:v>
                </c:pt>
                <c:pt idx="19">
                  <c:v>02</c:v>
                </c:pt>
                <c:pt idx="20">
                  <c:v>03</c:v>
                </c:pt>
                <c:pt idx="21">
                  <c:v>04</c:v>
                </c:pt>
                <c:pt idx="22">
                  <c:v>05</c:v>
                </c:pt>
                <c:pt idx="23">
                  <c:v>06</c:v>
                </c:pt>
                <c:pt idx="24">
                  <c:v>07</c:v>
                </c:pt>
                <c:pt idx="25">
                  <c:v>08</c:v>
                </c:pt>
                <c:pt idx="26">
                  <c:v>09</c:v>
                </c:pt>
                <c:pt idx="27">
                  <c:v>10</c:v>
                </c:pt>
                <c:pt idx="28">
                  <c:v>11</c:v>
                </c:pt>
                <c:pt idx="29">
                  <c:v>12</c:v>
                </c:pt>
                <c:pt idx="30">
                  <c:v>13</c:v>
                </c:pt>
                <c:pt idx="31">
                  <c:v>14</c:v>
                </c:pt>
              </c:strCache>
            </c:strRef>
          </c:cat>
          <c:val>
            <c:numRef>
              <c:f>SocBen12!$B$4:$AG$4</c:f>
              <c:numCache>
                <c:formatCode>General</c:formatCode>
                <c:ptCount val="32"/>
                <c:pt idx="0">
                  <c:v>20</c:v>
                </c:pt>
                <c:pt idx="1">
                  <c:v>22</c:v>
                </c:pt>
                <c:pt idx="2">
                  <c:v>23</c:v>
                </c:pt>
                <c:pt idx="3">
                  <c:v>23</c:v>
                </c:pt>
                <c:pt idx="4">
                  <c:v>24</c:v>
                </c:pt>
                <c:pt idx="6">
                  <c:v>30</c:v>
                </c:pt>
                <c:pt idx="7">
                  <c:v>32</c:v>
                </c:pt>
                <c:pt idx="8">
                  <c:v>35</c:v>
                </c:pt>
                <c:pt idx="10">
                  <c:v>31</c:v>
                </c:pt>
                <c:pt idx="11">
                  <c:v>34</c:v>
                </c:pt>
                <c:pt idx="12">
                  <c:v>33</c:v>
                </c:pt>
                <c:pt idx="13">
                  <c:v>30</c:v>
                </c:pt>
                <c:pt idx="17">
                  <c:v>33</c:v>
                </c:pt>
                <c:pt idx="18">
                  <c:v>35</c:v>
                </c:pt>
                <c:pt idx="20">
                  <c:v>38</c:v>
                </c:pt>
                <c:pt idx="22">
                  <c:v>39</c:v>
                </c:pt>
                <c:pt idx="24">
                  <c:v>42</c:v>
                </c:pt>
                <c:pt idx="27">
                  <c:v>42</c:v>
                </c:pt>
                <c:pt idx="29">
                  <c:v>35</c:v>
                </c:pt>
                <c:pt idx="31" formatCode="_-* #,##0_-;\-* #,##0_-;_-* &quot;-&quot;??_-;_-@_-">
                  <c:v>36.892966678544106</c:v>
                </c:pt>
              </c:numCache>
            </c:numRef>
          </c:val>
          <c:smooth val="0"/>
        </c:ser>
        <c:ser>
          <c:idx val="2"/>
          <c:order val="2"/>
          <c:tx>
            <c:strRef>
              <c:f>SocBen12!$A$5</c:f>
              <c:strCache>
                <c:ptCount val="1"/>
                <c:pt idx="0">
                  <c:v>Benefits for the unemployed</c:v>
                </c:pt>
              </c:strCache>
            </c:strRef>
          </c:tx>
          <c:spPr>
            <a:ln w="25400">
              <a:solidFill>
                <a:srgbClr val="FF00FF"/>
              </a:solidFill>
              <a:prstDash val="solid"/>
            </a:ln>
          </c:spPr>
          <c:marker>
            <c:symbol val="triangle"/>
            <c:size val="6"/>
            <c:spPr>
              <a:solidFill>
                <a:srgbClr val="FF00FF"/>
              </a:solidFill>
              <a:ln>
                <a:solidFill>
                  <a:srgbClr val="FF00FF"/>
                </a:solidFill>
                <a:prstDash val="solid"/>
              </a:ln>
            </c:spPr>
          </c:marker>
          <c:cat>
            <c:strRef>
              <c:f>SocBen12!$B$2:$AG$2</c:f>
              <c:strCache>
                <c:ptCount val="32"/>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00</c:v>
                </c:pt>
                <c:pt idx="18">
                  <c:v>01</c:v>
                </c:pt>
                <c:pt idx="19">
                  <c:v>02</c:v>
                </c:pt>
                <c:pt idx="20">
                  <c:v>03</c:v>
                </c:pt>
                <c:pt idx="21">
                  <c:v>04</c:v>
                </c:pt>
                <c:pt idx="22">
                  <c:v>05</c:v>
                </c:pt>
                <c:pt idx="23">
                  <c:v>06</c:v>
                </c:pt>
                <c:pt idx="24">
                  <c:v>07</c:v>
                </c:pt>
                <c:pt idx="25">
                  <c:v>08</c:v>
                </c:pt>
                <c:pt idx="26">
                  <c:v>09</c:v>
                </c:pt>
                <c:pt idx="27">
                  <c:v>10</c:v>
                </c:pt>
                <c:pt idx="28">
                  <c:v>11</c:v>
                </c:pt>
                <c:pt idx="29">
                  <c:v>12</c:v>
                </c:pt>
                <c:pt idx="30">
                  <c:v>13</c:v>
                </c:pt>
                <c:pt idx="31">
                  <c:v>14</c:v>
                </c:pt>
              </c:strCache>
            </c:strRef>
          </c:cat>
          <c:val>
            <c:numRef>
              <c:f>SocBen12!$B$5:$AG$5</c:f>
              <c:numCache>
                <c:formatCode>General</c:formatCode>
                <c:ptCount val="32"/>
                <c:pt idx="0">
                  <c:v>32</c:v>
                </c:pt>
                <c:pt idx="1">
                  <c:v>35</c:v>
                </c:pt>
                <c:pt idx="2">
                  <c:v>31</c:v>
                </c:pt>
                <c:pt idx="3">
                  <c:v>33</c:v>
                </c:pt>
                <c:pt idx="4">
                  <c:v>33</c:v>
                </c:pt>
                <c:pt idx="6">
                  <c:v>25</c:v>
                </c:pt>
                <c:pt idx="7">
                  <c:v>21</c:v>
                </c:pt>
                <c:pt idx="8">
                  <c:v>22</c:v>
                </c:pt>
                <c:pt idx="10">
                  <c:v>32</c:v>
                </c:pt>
                <c:pt idx="11">
                  <c:v>26</c:v>
                </c:pt>
                <c:pt idx="12">
                  <c:v>25</c:v>
                </c:pt>
                <c:pt idx="13">
                  <c:v>26</c:v>
                </c:pt>
                <c:pt idx="17">
                  <c:v>13</c:v>
                </c:pt>
                <c:pt idx="18">
                  <c:v>12</c:v>
                </c:pt>
                <c:pt idx="20">
                  <c:v>10</c:v>
                </c:pt>
                <c:pt idx="22">
                  <c:v>8</c:v>
                </c:pt>
                <c:pt idx="24">
                  <c:v>7</c:v>
                </c:pt>
                <c:pt idx="27">
                  <c:v>11</c:v>
                </c:pt>
                <c:pt idx="29">
                  <c:v>12</c:v>
                </c:pt>
                <c:pt idx="31" formatCode="_-* #,##0_-;\-* #,##0_-;_-* &quot;-&quot;??_-;_-@_-">
                  <c:v>13.080573238303675</c:v>
                </c:pt>
              </c:numCache>
            </c:numRef>
          </c:val>
          <c:smooth val="0"/>
        </c:ser>
        <c:ser>
          <c:idx val="3"/>
          <c:order val="3"/>
          <c:tx>
            <c:strRef>
              <c:f>SocBen12!$A$6</c:f>
              <c:strCache>
                <c:ptCount val="1"/>
                <c:pt idx="0">
                  <c:v>Benefits for disabled people</c:v>
                </c:pt>
              </c:strCache>
            </c:strRef>
          </c:tx>
          <c:marker>
            <c:symbol val="triangle"/>
            <c:size val="7"/>
          </c:marker>
          <c:cat>
            <c:strRef>
              <c:f>SocBen12!$B$2:$AG$2</c:f>
              <c:strCache>
                <c:ptCount val="32"/>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00</c:v>
                </c:pt>
                <c:pt idx="18">
                  <c:v>01</c:v>
                </c:pt>
                <c:pt idx="19">
                  <c:v>02</c:v>
                </c:pt>
                <c:pt idx="20">
                  <c:v>03</c:v>
                </c:pt>
                <c:pt idx="21">
                  <c:v>04</c:v>
                </c:pt>
                <c:pt idx="22">
                  <c:v>05</c:v>
                </c:pt>
                <c:pt idx="23">
                  <c:v>06</c:v>
                </c:pt>
                <c:pt idx="24">
                  <c:v>07</c:v>
                </c:pt>
                <c:pt idx="25">
                  <c:v>08</c:v>
                </c:pt>
                <c:pt idx="26">
                  <c:v>09</c:v>
                </c:pt>
                <c:pt idx="27">
                  <c:v>10</c:v>
                </c:pt>
                <c:pt idx="28">
                  <c:v>11</c:v>
                </c:pt>
                <c:pt idx="29">
                  <c:v>12</c:v>
                </c:pt>
                <c:pt idx="30">
                  <c:v>13</c:v>
                </c:pt>
                <c:pt idx="31">
                  <c:v>14</c:v>
                </c:pt>
              </c:strCache>
            </c:strRef>
          </c:cat>
          <c:val>
            <c:numRef>
              <c:f>SocBen12!$B$6:$AG$6</c:f>
              <c:numCache>
                <c:formatCode>General</c:formatCode>
                <c:ptCount val="32"/>
                <c:pt idx="0">
                  <c:v>58</c:v>
                </c:pt>
                <c:pt idx="1">
                  <c:v>55</c:v>
                </c:pt>
                <c:pt idx="2">
                  <c:v>58</c:v>
                </c:pt>
                <c:pt idx="3">
                  <c:v>58</c:v>
                </c:pt>
                <c:pt idx="4">
                  <c:v>54</c:v>
                </c:pt>
                <c:pt idx="6">
                  <c:v>60</c:v>
                </c:pt>
                <c:pt idx="7">
                  <c:v>59</c:v>
                </c:pt>
                <c:pt idx="8">
                  <c:v>58</c:v>
                </c:pt>
                <c:pt idx="10">
                  <c:v>51</c:v>
                </c:pt>
                <c:pt idx="11">
                  <c:v>57</c:v>
                </c:pt>
                <c:pt idx="12">
                  <c:v>58</c:v>
                </c:pt>
                <c:pt idx="13">
                  <c:v>54</c:v>
                </c:pt>
                <c:pt idx="17">
                  <c:v>61</c:v>
                </c:pt>
                <c:pt idx="18">
                  <c:v>57</c:v>
                </c:pt>
                <c:pt idx="20">
                  <c:v>54</c:v>
                </c:pt>
                <c:pt idx="22">
                  <c:v>53</c:v>
                </c:pt>
                <c:pt idx="24">
                  <c:v>54</c:v>
                </c:pt>
                <c:pt idx="27">
                  <c:v>53</c:v>
                </c:pt>
                <c:pt idx="29">
                  <c:v>59</c:v>
                </c:pt>
                <c:pt idx="31" formatCode="_-* #,##0_-;\-* #,##0_-;_-* &quot;-&quot;??_-;_-@_-">
                  <c:v>59.906130554511265</c:v>
                </c:pt>
              </c:numCache>
            </c:numRef>
          </c:val>
          <c:smooth val="0"/>
        </c:ser>
        <c:ser>
          <c:idx val="4"/>
          <c:order val="4"/>
          <c:tx>
            <c:strRef>
              <c:f>SocBen12!$A$7</c:f>
              <c:strCache>
                <c:ptCount val="1"/>
                <c:pt idx="0">
                  <c:v>Benefits for single parents</c:v>
                </c:pt>
              </c:strCache>
            </c:strRef>
          </c:tx>
          <c:spPr>
            <a:ln>
              <a:solidFill>
                <a:srgbClr val="FFC000"/>
              </a:solidFill>
            </a:ln>
          </c:spPr>
          <c:marker>
            <c:symbol val="circle"/>
            <c:size val="7"/>
            <c:spPr>
              <a:solidFill>
                <a:srgbClr val="FFC000"/>
              </a:solidFill>
              <a:ln>
                <a:solidFill>
                  <a:srgbClr val="FFC000"/>
                </a:solidFill>
              </a:ln>
            </c:spPr>
          </c:marker>
          <c:cat>
            <c:strRef>
              <c:f>SocBen12!$B$2:$AG$2</c:f>
              <c:strCache>
                <c:ptCount val="32"/>
                <c:pt idx="0">
                  <c:v>83</c:v>
                </c:pt>
                <c:pt idx="1">
                  <c:v>84</c:v>
                </c:pt>
                <c:pt idx="2">
                  <c:v>85</c:v>
                </c:pt>
                <c:pt idx="3">
                  <c:v>86</c:v>
                </c:pt>
                <c:pt idx="4">
                  <c:v>87</c:v>
                </c:pt>
                <c:pt idx="5">
                  <c:v>88</c:v>
                </c:pt>
                <c:pt idx="6">
                  <c:v>89</c:v>
                </c:pt>
                <c:pt idx="7">
                  <c:v>90</c:v>
                </c:pt>
                <c:pt idx="8">
                  <c:v>91</c:v>
                </c:pt>
                <c:pt idx="9">
                  <c:v>92</c:v>
                </c:pt>
                <c:pt idx="10">
                  <c:v>93</c:v>
                </c:pt>
                <c:pt idx="11">
                  <c:v>94</c:v>
                </c:pt>
                <c:pt idx="12">
                  <c:v>95</c:v>
                </c:pt>
                <c:pt idx="13">
                  <c:v>96</c:v>
                </c:pt>
                <c:pt idx="14">
                  <c:v>97</c:v>
                </c:pt>
                <c:pt idx="15">
                  <c:v>98</c:v>
                </c:pt>
                <c:pt idx="16">
                  <c:v>99</c:v>
                </c:pt>
                <c:pt idx="17">
                  <c:v>00</c:v>
                </c:pt>
                <c:pt idx="18">
                  <c:v>01</c:v>
                </c:pt>
                <c:pt idx="19">
                  <c:v>02</c:v>
                </c:pt>
                <c:pt idx="20">
                  <c:v>03</c:v>
                </c:pt>
                <c:pt idx="21">
                  <c:v>04</c:v>
                </c:pt>
                <c:pt idx="22">
                  <c:v>05</c:v>
                </c:pt>
                <c:pt idx="23">
                  <c:v>06</c:v>
                </c:pt>
                <c:pt idx="24">
                  <c:v>07</c:v>
                </c:pt>
                <c:pt idx="25">
                  <c:v>08</c:v>
                </c:pt>
                <c:pt idx="26">
                  <c:v>09</c:v>
                </c:pt>
                <c:pt idx="27">
                  <c:v>10</c:v>
                </c:pt>
                <c:pt idx="28">
                  <c:v>11</c:v>
                </c:pt>
                <c:pt idx="29">
                  <c:v>12</c:v>
                </c:pt>
                <c:pt idx="30">
                  <c:v>13</c:v>
                </c:pt>
                <c:pt idx="31">
                  <c:v>14</c:v>
                </c:pt>
              </c:strCache>
            </c:strRef>
          </c:cat>
          <c:val>
            <c:numRef>
              <c:f>SocBen12!$B$7:$AG$7</c:f>
              <c:numCache>
                <c:formatCode>General</c:formatCode>
                <c:ptCount val="32"/>
                <c:pt idx="0">
                  <c:v>21</c:v>
                </c:pt>
                <c:pt idx="1">
                  <c:v>16</c:v>
                </c:pt>
                <c:pt idx="2">
                  <c:v>18</c:v>
                </c:pt>
                <c:pt idx="3">
                  <c:v>18</c:v>
                </c:pt>
                <c:pt idx="4">
                  <c:v>16</c:v>
                </c:pt>
                <c:pt idx="6">
                  <c:v>17</c:v>
                </c:pt>
                <c:pt idx="7">
                  <c:v>18</c:v>
                </c:pt>
                <c:pt idx="8">
                  <c:v>19</c:v>
                </c:pt>
                <c:pt idx="10">
                  <c:v>18</c:v>
                </c:pt>
                <c:pt idx="11">
                  <c:v>14</c:v>
                </c:pt>
                <c:pt idx="12">
                  <c:v>12</c:v>
                </c:pt>
                <c:pt idx="13">
                  <c:v>12</c:v>
                </c:pt>
                <c:pt idx="17">
                  <c:v>15</c:v>
                </c:pt>
                <c:pt idx="18">
                  <c:v>14</c:v>
                </c:pt>
                <c:pt idx="20">
                  <c:v>16</c:v>
                </c:pt>
                <c:pt idx="22">
                  <c:v>15</c:v>
                </c:pt>
                <c:pt idx="24">
                  <c:v>15</c:v>
                </c:pt>
                <c:pt idx="27">
                  <c:v>14</c:v>
                </c:pt>
                <c:pt idx="29">
                  <c:v>14</c:v>
                </c:pt>
                <c:pt idx="31" formatCode="_-* #,##0_-;\-* #,##0_-;_-* &quot;-&quot;??_-;_-@_-">
                  <c:v>16.743717362505741</c:v>
                </c:pt>
              </c:numCache>
            </c:numRef>
          </c:val>
          <c:smooth val="0"/>
        </c:ser>
        <c:dLbls>
          <c:showLegendKey val="0"/>
          <c:showVal val="0"/>
          <c:showCatName val="0"/>
          <c:showSerName val="0"/>
          <c:showPercent val="0"/>
          <c:showBubbleSize val="0"/>
        </c:dLbls>
        <c:marker val="1"/>
        <c:smooth val="0"/>
        <c:axId val="134117632"/>
        <c:axId val="134119808"/>
      </c:lineChart>
      <c:catAx>
        <c:axId val="134117632"/>
        <c:scaling>
          <c:orientation val="minMax"/>
        </c:scaling>
        <c:delete val="0"/>
        <c:axPos val="b"/>
        <c:numFmt formatCode="General" sourceLinked="1"/>
        <c:majorTickMark val="none"/>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134119808"/>
        <c:crosses val="autoZero"/>
        <c:auto val="1"/>
        <c:lblAlgn val="ctr"/>
        <c:lblOffset val="100"/>
        <c:tickLblSkip val="1"/>
        <c:tickMarkSkip val="1"/>
        <c:noMultiLvlLbl val="0"/>
      </c:catAx>
      <c:valAx>
        <c:axId val="134119808"/>
        <c:scaling>
          <c:orientation val="minMax"/>
          <c:max val="90"/>
        </c:scaling>
        <c:delete val="0"/>
        <c:axPos val="l"/>
        <c:majorGridlines>
          <c:spPr>
            <a:ln w="3175">
              <a:solidFill>
                <a:srgbClr val="C0C0C0"/>
              </a:solidFill>
              <a:prstDash val="solid"/>
            </a:ln>
          </c:spPr>
        </c:majorGridlines>
        <c:numFmt formatCode="General" sourceLinked="1"/>
        <c:majorTickMark val="out"/>
        <c:minorTickMark val="none"/>
        <c:tickLblPos val="nextTo"/>
        <c:spPr>
          <a:ln w="9525">
            <a:noFill/>
          </a:ln>
        </c:spPr>
        <c:txPr>
          <a:bodyPr rot="0" vert="horz"/>
          <a:lstStyle/>
          <a:p>
            <a:pPr>
              <a:defRPr sz="1025" b="0" i="0" u="none" strike="noStrike" baseline="0">
                <a:solidFill>
                  <a:srgbClr val="000000"/>
                </a:solidFill>
                <a:latin typeface="Arial"/>
                <a:ea typeface="Arial"/>
                <a:cs typeface="Arial"/>
              </a:defRPr>
            </a:pPr>
            <a:endParaRPr lang="en-US"/>
          </a:p>
        </c:txPr>
        <c:crossAx val="134117632"/>
        <c:crosses val="autoZero"/>
        <c:crossBetween val="between"/>
      </c:valAx>
      <c:spPr>
        <a:noFill/>
        <a:ln w="25400">
          <a:noFill/>
        </a:ln>
      </c:spPr>
    </c:plotArea>
    <c:legend>
      <c:legendPos val="b"/>
      <c:layout>
        <c:manualLayout>
          <c:xMode val="edge"/>
          <c:yMode val="edge"/>
          <c:x val="8.2876360819794506E-2"/>
          <c:y val="0.88145407948203458"/>
          <c:w val="0.79813283763299325"/>
          <c:h val="0.11854592051796524"/>
        </c:manualLayout>
      </c:layout>
      <c:overlay val="0"/>
      <c:spPr>
        <a:solidFill>
          <a:srgbClr val="FFFFFF"/>
        </a:solidFill>
        <a:ln w="25400">
          <a:noFill/>
        </a:ln>
      </c:spPr>
      <c:txPr>
        <a:bodyPr/>
        <a:lstStyle/>
        <a:p>
          <a:pPr>
            <a:defRPr sz="940" b="0" i="0" u="none" strike="noStrike" baseline="0">
              <a:solidFill>
                <a:srgbClr val="000000"/>
              </a:solidFill>
              <a:latin typeface="Arial"/>
              <a:ea typeface="Arial"/>
              <a:cs typeface="Arial"/>
            </a:defRPr>
          </a:pPr>
          <a:endParaRPr lang="en-US"/>
        </a:p>
      </c:txPr>
    </c:legend>
    <c:plotVisOnly val="1"/>
    <c:dispBlanksAs val="span"/>
    <c:showDLblsOverMax val="0"/>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479005679422516E-2"/>
          <c:y val="5.761071479464383E-2"/>
          <c:w val="0.91727140783744554"/>
          <c:h val="0.75125628140703471"/>
        </c:manualLayout>
      </c:layout>
      <c:lineChart>
        <c:grouping val="standard"/>
        <c:varyColors val="0"/>
        <c:ser>
          <c:idx val="0"/>
          <c:order val="0"/>
          <c:tx>
            <c:strRef>
              <c:f>Dole!$A$4</c:f>
              <c:strCache>
                <c:ptCount val="1"/>
                <c:pt idx="0">
                  <c:v>too low and cause hardship</c:v>
                </c:pt>
              </c:strCache>
            </c:strRef>
          </c:tx>
          <c:spPr>
            <a:ln w="25400">
              <a:solidFill>
                <a:srgbClr val="33CCCC"/>
              </a:solidFill>
              <a:prstDash val="solid"/>
            </a:ln>
          </c:spPr>
          <c:marker>
            <c:symbol val="diamond"/>
            <c:size val="6"/>
            <c:spPr>
              <a:solidFill>
                <a:srgbClr val="33CCCC"/>
              </a:solidFill>
              <a:ln>
                <a:solidFill>
                  <a:srgbClr val="33CCCC"/>
                </a:solidFill>
                <a:prstDash val="solid"/>
              </a:ln>
            </c:spPr>
          </c:marker>
          <c:cat>
            <c:strRef>
              <c:f>Dole!$B$3:$AG$3</c:f>
              <c:strCache>
                <c:ptCount val="30"/>
                <c:pt idx="0">
                  <c:v>83</c:v>
                </c:pt>
                <c:pt idx="1">
                  <c:v>84</c:v>
                </c:pt>
                <c:pt idx="2">
                  <c:v>85</c:v>
                </c:pt>
                <c:pt idx="3">
                  <c:v>86</c:v>
                </c:pt>
                <c:pt idx="4">
                  <c:v>87</c:v>
                </c:pt>
                <c:pt idx="5">
                  <c:v>88</c:v>
                </c:pt>
                <c:pt idx="6">
                  <c:v>89</c:v>
                </c:pt>
                <c:pt idx="7">
                  <c:v>90</c:v>
                </c:pt>
                <c:pt idx="8">
                  <c:v>91</c:v>
                </c:pt>
                <c:pt idx="9">
                  <c:v>92</c:v>
                </c:pt>
                <c:pt idx="10">
                  <c:v>93</c:v>
                </c:pt>
                <c:pt idx="11">
                  <c:v>96</c:v>
                </c:pt>
                <c:pt idx="12">
                  <c:v>97</c:v>
                </c:pt>
                <c:pt idx="13">
                  <c:v>98</c:v>
                </c:pt>
                <c:pt idx="14">
                  <c:v>99</c:v>
                </c:pt>
                <c:pt idx="15">
                  <c:v>00</c:v>
                </c:pt>
                <c:pt idx="16">
                  <c:v>01</c:v>
                </c:pt>
                <c:pt idx="17">
                  <c:v>02</c:v>
                </c:pt>
                <c:pt idx="18">
                  <c:v>03</c:v>
                </c:pt>
                <c:pt idx="19">
                  <c:v>04</c:v>
                </c:pt>
                <c:pt idx="20">
                  <c:v>05</c:v>
                </c:pt>
                <c:pt idx="21">
                  <c:v>06</c:v>
                </c:pt>
                <c:pt idx="22">
                  <c:v>07</c:v>
                </c:pt>
                <c:pt idx="23">
                  <c:v>08</c:v>
                </c:pt>
                <c:pt idx="24">
                  <c:v>09</c:v>
                </c:pt>
                <c:pt idx="25">
                  <c:v>10</c:v>
                </c:pt>
                <c:pt idx="26">
                  <c:v>11</c:v>
                </c:pt>
                <c:pt idx="27">
                  <c:v>12</c:v>
                </c:pt>
                <c:pt idx="28">
                  <c:v>13</c:v>
                </c:pt>
                <c:pt idx="29">
                  <c:v>14</c:v>
                </c:pt>
              </c:strCache>
            </c:strRef>
          </c:cat>
          <c:val>
            <c:numRef>
              <c:f>Dole!$B$4:$AG$4</c:f>
              <c:numCache>
                <c:formatCode>_-* #,##0_-;\-* #,##0_-;_-* "-"??_-;_-@_-</c:formatCode>
                <c:ptCount val="30"/>
                <c:pt idx="0">
                  <c:v>45.94</c:v>
                </c:pt>
                <c:pt idx="1">
                  <c:v>48.94</c:v>
                </c:pt>
                <c:pt idx="2">
                  <c:v>44.39</c:v>
                </c:pt>
                <c:pt idx="3">
                  <c:v>44.190000000000005</c:v>
                </c:pt>
                <c:pt idx="4">
                  <c:v>50.7</c:v>
                </c:pt>
                <c:pt idx="6">
                  <c:v>51.81</c:v>
                </c:pt>
                <c:pt idx="7">
                  <c:v>50.01</c:v>
                </c:pt>
                <c:pt idx="8">
                  <c:v>52.64</c:v>
                </c:pt>
                <c:pt idx="10">
                  <c:v>55.120000000000005</c:v>
                </c:pt>
                <c:pt idx="11">
                  <c:v>47.620000000000005</c:v>
                </c:pt>
                <c:pt idx="12">
                  <c:v>45.78</c:v>
                </c:pt>
                <c:pt idx="13">
                  <c:v>29.01</c:v>
                </c:pt>
                <c:pt idx="14">
                  <c:v>32.83</c:v>
                </c:pt>
                <c:pt idx="15">
                  <c:v>40.089999999999996</c:v>
                </c:pt>
                <c:pt idx="16">
                  <c:v>36.78</c:v>
                </c:pt>
                <c:pt idx="17">
                  <c:v>29.299999999999997</c:v>
                </c:pt>
                <c:pt idx="18">
                  <c:v>33.72</c:v>
                </c:pt>
                <c:pt idx="19">
                  <c:v>23.380000000000003</c:v>
                </c:pt>
                <c:pt idx="20">
                  <c:v>26.22</c:v>
                </c:pt>
                <c:pt idx="21">
                  <c:v>22.75</c:v>
                </c:pt>
                <c:pt idx="22">
                  <c:v>25.869999999999997</c:v>
                </c:pt>
                <c:pt idx="23">
                  <c:v>21.12</c:v>
                </c:pt>
                <c:pt idx="24">
                  <c:v>29.360000000000003</c:v>
                </c:pt>
                <c:pt idx="25">
                  <c:v>23.46</c:v>
                </c:pt>
                <c:pt idx="26" formatCode="####">
                  <c:v>18.617026265437428</c:v>
                </c:pt>
                <c:pt idx="27" formatCode="####">
                  <c:v>22.352773768655268</c:v>
                </c:pt>
                <c:pt idx="28" formatCode="####">
                  <c:v>21.939511921410315</c:v>
                </c:pt>
                <c:pt idx="29" formatCode="####">
                  <c:v>27.301199664428029</c:v>
                </c:pt>
              </c:numCache>
            </c:numRef>
          </c:val>
          <c:smooth val="0"/>
        </c:ser>
        <c:ser>
          <c:idx val="1"/>
          <c:order val="1"/>
          <c:tx>
            <c:strRef>
              <c:f>Dole!$A$5</c:f>
              <c:strCache>
                <c:ptCount val="1"/>
                <c:pt idx="0">
                  <c:v>too high and discourge work</c:v>
                </c:pt>
              </c:strCache>
            </c:strRef>
          </c:tx>
          <c:spPr>
            <a:ln w="25400">
              <a:solidFill>
                <a:srgbClr val="FFC000"/>
              </a:solidFill>
              <a:prstDash val="solid"/>
            </a:ln>
          </c:spPr>
          <c:marker>
            <c:symbol val="square"/>
            <c:size val="6"/>
            <c:spPr>
              <a:solidFill>
                <a:srgbClr val="FFC000"/>
              </a:solidFill>
              <a:ln>
                <a:solidFill>
                  <a:srgbClr val="FFC000"/>
                </a:solidFill>
                <a:prstDash val="solid"/>
              </a:ln>
            </c:spPr>
          </c:marker>
          <c:cat>
            <c:strRef>
              <c:f>Dole!$B$3:$AG$3</c:f>
              <c:strCache>
                <c:ptCount val="30"/>
                <c:pt idx="0">
                  <c:v>83</c:v>
                </c:pt>
                <c:pt idx="1">
                  <c:v>84</c:v>
                </c:pt>
                <c:pt idx="2">
                  <c:v>85</c:v>
                </c:pt>
                <c:pt idx="3">
                  <c:v>86</c:v>
                </c:pt>
                <c:pt idx="4">
                  <c:v>87</c:v>
                </c:pt>
                <c:pt idx="5">
                  <c:v>88</c:v>
                </c:pt>
                <c:pt idx="6">
                  <c:v>89</c:v>
                </c:pt>
                <c:pt idx="7">
                  <c:v>90</c:v>
                </c:pt>
                <c:pt idx="8">
                  <c:v>91</c:v>
                </c:pt>
                <c:pt idx="9">
                  <c:v>92</c:v>
                </c:pt>
                <c:pt idx="10">
                  <c:v>93</c:v>
                </c:pt>
                <c:pt idx="11">
                  <c:v>96</c:v>
                </c:pt>
                <c:pt idx="12">
                  <c:v>97</c:v>
                </c:pt>
                <c:pt idx="13">
                  <c:v>98</c:v>
                </c:pt>
                <c:pt idx="14">
                  <c:v>99</c:v>
                </c:pt>
                <c:pt idx="15">
                  <c:v>00</c:v>
                </c:pt>
                <c:pt idx="16">
                  <c:v>01</c:v>
                </c:pt>
                <c:pt idx="17">
                  <c:v>02</c:v>
                </c:pt>
                <c:pt idx="18">
                  <c:v>03</c:v>
                </c:pt>
                <c:pt idx="19">
                  <c:v>04</c:v>
                </c:pt>
                <c:pt idx="20">
                  <c:v>05</c:v>
                </c:pt>
                <c:pt idx="21">
                  <c:v>06</c:v>
                </c:pt>
                <c:pt idx="22">
                  <c:v>07</c:v>
                </c:pt>
                <c:pt idx="23">
                  <c:v>08</c:v>
                </c:pt>
                <c:pt idx="24">
                  <c:v>09</c:v>
                </c:pt>
                <c:pt idx="25">
                  <c:v>10</c:v>
                </c:pt>
                <c:pt idx="26">
                  <c:v>11</c:v>
                </c:pt>
                <c:pt idx="27">
                  <c:v>12</c:v>
                </c:pt>
                <c:pt idx="28">
                  <c:v>13</c:v>
                </c:pt>
                <c:pt idx="29">
                  <c:v>14</c:v>
                </c:pt>
              </c:strCache>
            </c:strRef>
          </c:cat>
          <c:val>
            <c:numRef>
              <c:f>Dole!$B$5:$AG$5</c:f>
              <c:numCache>
                <c:formatCode>_-* #,##0_-;\-* #,##0_-;_-* "-"??_-;_-@_-</c:formatCode>
                <c:ptCount val="30"/>
                <c:pt idx="0">
                  <c:v>34.82</c:v>
                </c:pt>
                <c:pt idx="1">
                  <c:v>28.02</c:v>
                </c:pt>
                <c:pt idx="2">
                  <c:v>33.989999999999995</c:v>
                </c:pt>
                <c:pt idx="3">
                  <c:v>33.39</c:v>
                </c:pt>
                <c:pt idx="4">
                  <c:v>29.439999999999998</c:v>
                </c:pt>
                <c:pt idx="6">
                  <c:v>26.840000000000003</c:v>
                </c:pt>
                <c:pt idx="7">
                  <c:v>28.79</c:v>
                </c:pt>
                <c:pt idx="8">
                  <c:v>26.740000000000002</c:v>
                </c:pt>
                <c:pt idx="10">
                  <c:v>23.57</c:v>
                </c:pt>
                <c:pt idx="11">
                  <c:v>31.580000000000002</c:v>
                </c:pt>
                <c:pt idx="12">
                  <c:v>28.199999999999996</c:v>
                </c:pt>
                <c:pt idx="13">
                  <c:v>46.48</c:v>
                </c:pt>
                <c:pt idx="14">
                  <c:v>42.36</c:v>
                </c:pt>
                <c:pt idx="15">
                  <c:v>36.199999999999996</c:v>
                </c:pt>
                <c:pt idx="16">
                  <c:v>37.480000000000004</c:v>
                </c:pt>
                <c:pt idx="17">
                  <c:v>47.17</c:v>
                </c:pt>
                <c:pt idx="18">
                  <c:v>40.35</c:v>
                </c:pt>
                <c:pt idx="19">
                  <c:v>54.010000000000005</c:v>
                </c:pt>
                <c:pt idx="20">
                  <c:v>50.2</c:v>
                </c:pt>
                <c:pt idx="21">
                  <c:v>54.400000000000006</c:v>
                </c:pt>
                <c:pt idx="22">
                  <c:v>54.339999999999996</c:v>
                </c:pt>
                <c:pt idx="23">
                  <c:v>61</c:v>
                </c:pt>
                <c:pt idx="24">
                  <c:v>50.81</c:v>
                </c:pt>
                <c:pt idx="25">
                  <c:v>53.94</c:v>
                </c:pt>
                <c:pt idx="26" formatCode="####">
                  <c:v>62.226811778310228</c:v>
                </c:pt>
                <c:pt idx="27" formatCode="####">
                  <c:v>51.25696563491833</c:v>
                </c:pt>
                <c:pt idx="28" formatCode="####">
                  <c:v>57.130451894383654</c:v>
                </c:pt>
                <c:pt idx="29" formatCode="####">
                  <c:v>52.381614882806453</c:v>
                </c:pt>
              </c:numCache>
            </c:numRef>
          </c:val>
          <c:smooth val="0"/>
        </c:ser>
        <c:ser>
          <c:idx val="2"/>
          <c:order val="2"/>
          <c:tx>
            <c:strRef>
              <c:f>Dole!$A$6</c:f>
              <c:strCache>
                <c:ptCount val="1"/>
                <c:pt idx="0">
                  <c:v>neither</c:v>
                </c:pt>
              </c:strCache>
            </c:strRef>
          </c:tx>
          <c:spPr>
            <a:ln w="25400">
              <a:solidFill>
                <a:srgbClr val="FF00FF"/>
              </a:solidFill>
              <a:prstDash val="solid"/>
            </a:ln>
          </c:spPr>
          <c:marker>
            <c:symbol val="triangle"/>
            <c:size val="6"/>
            <c:spPr>
              <a:solidFill>
                <a:srgbClr val="FF00FF"/>
              </a:solidFill>
              <a:ln>
                <a:solidFill>
                  <a:srgbClr val="FF00FF"/>
                </a:solidFill>
                <a:prstDash val="solid"/>
              </a:ln>
            </c:spPr>
          </c:marker>
          <c:cat>
            <c:strRef>
              <c:f>Dole!$B$3:$AG$3</c:f>
              <c:strCache>
                <c:ptCount val="30"/>
                <c:pt idx="0">
                  <c:v>83</c:v>
                </c:pt>
                <c:pt idx="1">
                  <c:v>84</c:v>
                </c:pt>
                <c:pt idx="2">
                  <c:v>85</c:v>
                </c:pt>
                <c:pt idx="3">
                  <c:v>86</c:v>
                </c:pt>
                <c:pt idx="4">
                  <c:v>87</c:v>
                </c:pt>
                <c:pt idx="5">
                  <c:v>88</c:v>
                </c:pt>
                <c:pt idx="6">
                  <c:v>89</c:v>
                </c:pt>
                <c:pt idx="7">
                  <c:v>90</c:v>
                </c:pt>
                <c:pt idx="8">
                  <c:v>91</c:v>
                </c:pt>
                <c:pt idx="9">
                  <c:v>92</c:v>
                </c:pt>
                <c:pt idx="10">
                  <c:v>93</c:v>
                </c:pt>
                <c:pt idx="11">
                  <c:v>96</c:v>
                </c:pt>
                <c:pt idx="12">
                  <c:v>97</c:v>
                </c:pt>
                <c:pt idx="13">
                  <c:v>98</c:v>
                </c:pt>
                <c:pt idx="14">
                  <c:v>99</c:v>
                </c:pt>
                <c:pt idx="15">
                  <c:v>00</c:v>
                </c:pt>
                <c:pt idx="16">
                  <c:v>01</c:v>
                </c:pt>
                <c:pt idx="17">
                  <c:v>02</c:v>
                </c:pt>
                <c:pt idx="18">
                  <c:v>03</c:v>
                </c:pt>
                <c:pt idx="19">
                  <c:v>04</c:v>
                </c:pt>
                <c:pt idx="20">
                  <c:v>05</c:v>
                </c:pt>
                <c:pt idx="21">
                  <c:v>06</c:v>
                </c:pt>
                <c:pt idx="22">
                  <c:v>07</c:v>
                </c:pt>
                <c:pt idx="23">
                  <c:v>08</c:v>
                </c:pt>
                <c:pt idx="24">
                  <c:v>09</c:v>
                </c:pt>
                <c:pt idx="25">
                  <c:v>10</c:v>
                </c:pt>
                <c:pt idx="26">
                  <c:v>11</c:v>
                </c:pt>
                <c:pt idx="27">
                  <c:v>12</c:v>
                </c:pt>
                <c:pt idx="28">
                  <c:v>13</c:v>
                </c:pt>
                <c:pt idx="29">
                  <c:v>14</c:v>
                </c:pt>
              </c:strCache>
            </c:strRef>
          </c:cat>
          <c:val>
            <c:numRef>
              <c:f>Dole!$B$6:$AG$6</c:f>
              <c:numCache>
                <c:formatCode>_-* #,##0_-;\-* #,##0_-;_-* "-"??_-;_-@_-</c:formatCode>
                <c:ptCount val="30"/>
                <c:pt idx="0">
                  <c:v>12.73</c:v>
                </c:pt>
                <c:pt idx="1">
                  <c:v>7.68</c:v>
                </c:pt>
                <c:pt idx="2">
                  <c:v>6.8500000000000005</c:v>
                </c:pt>
                <c:pt idx="3">
                  <c:v>6.1400000000000006</c:v>
                </c:pt>
                <c:pt idx="4">
                  <c:v>6.03</c:v>
                </c:pt>
                <c:pt idx="6">
                  <c:v>7.91</c:v>
                </c:pt>
                <c:pt idx="7">
                  <c:v>8.02</c:v>
                </c:pt>
                <c:pt idx="8">
                  <c:v>7.39</c:v>
                </c:pt>
                <c:pt idx="10">
                  <c:v>11.17</c:v>
                </c:pt>
                <c:pt idx="11">
                  <c:v>13.74</c:v>
                </c:pt>
                <c:pt idx="12">
                  <c:v>15.21</c:v>
                </c:pt>
                <c:pt idx="13">
                  <c:v>17.130000000000003</c:v>
                </c:pt>
                <c:pt idx="14">
                  <c:v>17.75</c:v>
                </c:pt>
                <c:pt idx="15">
                  <c:v>14.510000000000002</c:v>
                </c:pt>
                <c:pt idx="16">
                  <c:v>16.439999999999998</c:v>
                </c:pt>
                <c:pt idx="17">
                  <c:v>16.580000000000002</c:v>
                </c:pt>
                <c:pt idx="18">
                  <c:v>16.919999999999998</c:v>
                </c:pt>
                <c:pt idx="19">
                  <c:v>15.790000000000001</c:v>
                </c:pt>
                <c:pt idx="20">
                  <c:v>15.75</c:v>
                </c:pt>
                <c:pt idx="21">
                  <c:v>16.39</c:v>
                </c:pt>
                <c:pt idx="22">
                  <c:v>13.56</c:v>
                </c:pt>
                <c:pt idx="23">
                  <c:v>13.170000000000002</c:v>
                </c:pt>
                <c:pt idx="24">
                  <c:v>12.46</c:v>
                </c:pt>
                <c:pt idx="25">
                  <c:v>13.61</c:v>
                </c:pt>
                <c:pt idx="26" formatCode="####">
                  <c:v>14.023690799650652</c:v>
                </c:pt>
                <c:pt idx="27" formatCode="####">
                  <c:v>17.496772756790584</c:v>
                </c:pt>
                <c:pt idx="28" formatCode="####">
                  <c:v>14.781579586995546</c:v>
                </c:pt>
                <c:pt idx="29" formatCode="####">
                  <c:v>14.562349736207027</c:v>
                </c:pt>
              </c:numCache>
            </c:numRef>
          </c:val>
          <c:smooth val="0"/>
        </c:ser>
        <c:ser>
          <c:idx val="3"/>
          <c:order val="3"/>
          <c:tx>
            <c:strRef>
              <c:f>Dole!$A$7</c:f>
              <c:strCache>
                <c:ptCount val="1"/>
                <c:pt idx="0">
                  <c:v>% workless households in poverty</c:v>
                </c:pt>
              </c:strCache>
            </c:strRef>
          </c:tx>
          <c:spPr>
            <a:ln w="25400">
              <a:solidFill>
                <a:srgbClr val="000000"/>
              </a:solidFill>
              <a:prstDash val="sysDash"/>
            </a:ln>
          </c:spPr>
          <c:marker>
            <c:symbol val="none"/>
          </c:marker>
          <c:val>
            <c:numRef>
              <c:f>Dole!$B$7:$AG$7</c:f>
              <c:numCache>
                <c:formatCode>General</c:formatCode>
                <c:ptCount val="30"/>
                <c:pt idx="11" formatCode="_-* #,##0_-;\-* #,##0_-;_-* &quot;-&quot;??_-;_-@_-">
                  <c:v>74.214604000262284</c:v>
                </c:pt>
                <c:pt idx="12" formatCode="_-* #,##0_-;\-* #,##0_-;_-* &quot;-&quot;??_-;_-@_-">
                  <c:v>72.716913895029094</c:v>
                </c:pt>
                <c:pt idx="13" formatCode="_-* #,##0_-;\-* #,##0_-;_-* &quot;-&quot;??_-;_-@_-">
                  <c:v>73.718186433997431</c:v>
                </c:pt>
                <c:pt idx="14" formatCode="_-* #,##0_-;\-* #,##0_-;_-* &quot;-&quot;??_-;_-@_-">
                  <c:v>73.342777195927297</c:v>
                </c:pt>
                <c:pt idx="15" formatCode="_-* #,##0_-;\-* #,##0_-;_-* &quot;-&quot;??_-;_-@_-">
                  <c:v>73.065089551032003</c:v>
                </c:pt>
                <c:pt idx="16" formatCode="_-* #,##0_-;\-* #,##0_-;_-* &quot;-&quot;??_-;_-@_-">
                  <c:v>70.077598989677639</c:v>
                </c:pt>
                <c:pt idx="17" formatCode="_-* #,##0_-;\-* #,##0_-;_-* &quot;-&quot;??_-;_-@_-">
                  <c:v>69.715947362778024</c:v>
                </c:pt>
                <c:pt idx="18" formatCode="_-* #,##0_-;\-* #,##0_-;_-* &quot;-&quot;??_-;_-@_-">
                  <c:v>71.583767239570548</c:v>
                </c:pt>
                <c:pt idx="19" formatCode="_-* #,##0_-;\-* #,##0_-;_-* &quot;-&quot;??_-;_-@_-">
                  <c:v>67.969785806731636</c:v>
                </c:pt>
                <c:pt idx="20" formatCode="_-* #,##0_-;\-* #,##0_-;_-* &quot;-&quot;??_-;_-@_-">
                  <c:v>69.419455915542201</c:v>
                </c:pt>
                <c:pt idx="21" formatCode="_-* #,##0_-;\-* #,##0_-;_-* &quot;-&quot;??_-;_-@_-">
                  <c:v>67.286334031145032</c:v>
                </c:pt>
                <c:pt idx="22" formatCode="_-* #,##0_-;\-* #,##0_-;_-* &quot;-&quot;??_-;_-@_-">
                  <c:v>72.356464727185596</c:v>
                </c:pt>
                <c:pt idx="23" formatCode="_-* #,##0_-;\-* #,##0_-;_-* &quot;-&quot;??_-;_-@_-">
                  <c:v>66.902576654457988</c:v>
                </c:pt>
                <c:pt idx="24" formatCode="_-* #,##0_-;\-* #,##0_-;_-* &quot;-&quot;??_-;_-@_-">
                  <c:v>70.247803009813623</c:v>
                </c:pt>
                <c:pt idx="25" formatCode="_-* #,##0_-;\-* #,##0_-;_-* &quot;-&quot;??_-;_-@_-">
                  <c:v>66.253746648035857</c:v>
                </c:pt>
                <c:pt idx="26" formatCode="####">
                  <c:v>68.63219840986423</c:v>
                </c:pt>
                <c:pt idx="27" formatCode="####">
                  <c:v>69.299688581455172</c:v>
                </c:pt>
              </c:numCache>
            </c:numRef>
          </c:val>
          <c:smooth val="0"/>
        </c:ser>
        <c:dLbls>
          <c:showLegendKey val="0"/>
          <c:showVal val="0"/>
          <c:showCatName val="0"/>
          <c:showSerName val="0"/>
          <c:showPercent val="0"/>
          <c:showBubbleSize val="0"/>
        </c:dLbls>
        <c:marker val="1"/>
        <c:smooth val="0"/>
        <c:axId val="134247168"/>
        <c:axId val="134248704"/>
      </c:lineChart>
      <c:catAx>
        <c:axId val="134247168"/>
        <c:scaling>
          <c:orientation val="minMax"/>
        </c:scaling>
        <c:delete val="0"/>
        <c:axPos val="b"/>
        <c:numFmt formatCode="@" sourceLinked="1"/>
        <c:majorTickMark val="none"/>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134248704"/>
        <c:crosses val="autoZero"/>
        <c:auto val="1"/>
        <c:lblAlgn val="ctr"/>
        <c:lblOffset val="100"/>
        <c:tickLblSkip val="1"/>
        <c:tickMarkSkip val="1"/>
        <c:noMultiLvlLbl val="0"/>
      </c:catAx>
      <c:valAx>
        <c:axId val="134248704"/>
        <c:scaling>
          <c:orientation val="minMax"/>
          <c:max val="80"/>
        </c:scaling>
        <c:delete val="0"/>
        <c:axPos val="l"/>
        <c:majorGridlines>
          <c:spPr>
            <a:ln w="3175">
              <a:solidFill>
                <a:srgbClr val="C0C0C0"/>
              </a:solidFill>
              <a:prstDash val="solid"/>
            </a:ln>
          </c:spPr>
        </c:majorGridlines>
        <c:numFmt formatCode="_-* #,##0_-;\-* #,##0_-;_-* &quot;-&quot;??_-;_-@_-" sourceLinked="1"/>
        <c:majorTickMark val="out"/>
        <c:minorTickMark val="none"/>
        <c:tickLblPos val="nextTo"/>
        <c:spPr>
          <a:ln w="9525">
            <a:noFill/>
          </a:ln>
        </c:spPr>
        <c:txPr>
          <a:bodyPr rot="0" vert="horz"/>
          <a:lstStyle/>
          <a:p>
            <a:pPr>
              <a:defRPr sz="1025" b="0" i="0" u="none" strike="noStrike" baseline="0">
                <a:solidFill>
                  <a:srgbClr val="000000"/>
                </a:solidFill>
                <a:latin typeface="Arial"/>
                <a:ea typeface="Arial"/>
                <a:cs typeface="Arial"/>
              </a:defRPr>
            </a:pPr>
            <a:endParaRPr lang="en-US"/>
          </a:p>
        </c:txPr>
        <c:crossAx val="134247168"/>
        <c:crosses val="autoZero"/>
        <c:crossBetween val="between"/>
      </c:valAx>
      <c:spPr>
        <a:noFill/>
        <a:ln w="25400">
          <a:noFill/>
        </a:ln>
      </c:spPr>
    </c:plotArea>
    <c:legend>
      <c:legendPos val="b"/>
      <c:layout>
        <c:manualLayout>
          <c:xMode val="edge"/>
          <c:yMode val="edge"/>
          <c:x val="8.6553323029366303E-2"/>
          <c:y val="0.89638554216867472"/>
          <c:w val="0.86398763523956723"/>
          <c:h val="9.6385542168674704E-2"/>
        </c:manualLayout>
      </c:layout>
      <c:overlay val="0"/>
      <c:spPr>
        <a:solidFill>
          <a:srgbClr val="FFFFFF"/>
        </a:solidFill>
        <a:ln w="25400">
          <a:noFill/>
        </a:ln>
      </c:spPr>
      <c:txPr>
        <a:bodyPr/>
        <a:lstStyle/>
        <a:p>
          <a:pPr>
            <a:defRPr sz="940" b="0" i="0" u="none" strike="noStrike" baseline="0">
              <a:solidFill>
                <a:srgbClr val="000000"/>
              </a:solidFill>
              <a:latin typeface="Arial"/>
              <a:ea typeface="Arial"/>
              <a:cs typeface="Arial"/>
            </a:defRPr>
          </a:pPr>
          <a:endParaRPr lang="en-US"/>
        </a:p>
      </c:txPr>
    </c:legend>
    <c:plotVisOnly val="1"/>
    <c:dispBlanksAs val="span"/>
    <c:showDLblsOverMax val="0"/>
  </c:chart>
  <c:spPr>
    <a:solidFill>
      <a:srgbClr val="FFFFFF"/>
    </a:solidFill>
    <a:ln w="9525">
      <a:noFill/>
    </a:ln>
  </c:spPr>
  <c:txPr>
    <a:bodyPr/>
    <a:lstStyle/>
    <a:p>
      <a:pPr>
        <a:defRPr sz="1025" b="0" i="0" u="none" strike="noStrike" baseline="0">
          <a:solidFill>
            <a:srgbClr val="000000"/>
          </a:solidFill>
          <a:latin typeface="Arial"/>
          <a:ea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5C84A56-6BE7-4F0F-86E6-FDD720B33F11}" type="datetimeFigureOut">
              <a:rPr lang="en-GB" smtClean="0"/>
              <a:t>02/09/2015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913C8E9-ADB0-4ADE-8C20-A0D87FB3FBDE}" type="slidenum">
              <a:rPr lang="en-GB" smtClean="0"/>
              <a:t>‹#›</a:t>
            </a:fld>
            <a:endParaRPr lang="en-GB"/>
          </a:p>
        </p:txBody>
      </p:sp>
    </p:spTree>
    <p:extLst>
      <p:ext uri="{BB962C8B-B14F-4D97-AF65-F5344CB8AC3E}">
        <p14:creationId xmlns:p14="http://schemas.microsoft.com/office/powerpoint/2010/main" val="194776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93A006E-97CA-4899-8930-1F075594FEEA}" type="datetimeFigureOut">
              <a:rPr lang="en-GB" smtClean="0"/>
              <a:t>02/09/2015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AFB195E-0B7C-4E0C-BA3C-84AD37E7E76A}" type="slidenum">
              <a:rPr lang="en-GB" smtClean="0"/>
              <a:t>‹#›</a:t>
            </a:fld>
            <a:endParaRPr lang="en-GB"/>
          </a:p>
        </p:txBody>
      </p:sp>
    </p:spTree>
    <p:extLst>
      <p:ext uri="{BB962C8B-B14F-4D97-AF65-F5344CB8AC3E}">
        <p14:creationId xmlns:p14="http://schemas.microsoft.com/office/powerpoint/2010/main" val="4215058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1</a:t>
            </a:fld>
            <a:endParaRPr lang="en-GB"/>
          </a:p>
        </p:txBody>
      </p:sp>
    </p:spTree>
    <p:extLst>
      <p:ext uri="{BB962C8B-B14F-4D97-AF65-F5344CB8AC3E}">
        <p14:creationId xmlns:p14="http://schemas.microsoft.com/office/powerpoint/2010/main" val="550843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10</a:t>
            </a:fld>
            <a:endParaRPr lang="en-GB"/>
          </a:p>
        </p:txBody>
      </p:sp>
    </p:spTree>
    <p:extLst>
      <p:ext uri="{BB962C8B-B14F-4D97-AF65-F5344CB8AC3E}">
        <p14:creationId xmlns:p14="http://schemas.microsoft.com/office/powerpoint/2010/main" val="1414784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Welfare cuts totalling £12 billion (just over ten per cent of budget for working age welfare) were introduced. The maximum amount any household could claim was reduced from £26,000 to £20,000. A Citizens’ Advice Impact Assessment of the draft legislation confirms a leaked Department for Work and Pensions memo showing that this measure will penalise about 400,000 children and 150,000 adults (Citizens’ Advice 2015).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Other measures include limiting child tax credit to two children, a four year benefits freeze, a commitment to train a further three million apprentices and the abolition of Employment and Support Allowance Work-Related Activity Component.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party also sought to gain welfare chauvinist support through plans to limit the welfare available to non-EU immigrants and to negotiate with Brussels on restricting EU immigration.</a:t>
            </a:r>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11</a:t>
            </a:fld>
            <a:endParaRPr lang="en-GB"/>
          </a:p>
        </p:txBody>
      </p:sp>
    </p:spTree>
    <p:extLst>
      <p:ext uri="{BB962C8B-B14F-4D97-AF65-F5344CB8AC3E}">
        <p14:creationId xmlns:p14="http://schemas.microsoft.com/office/powerpoint/2010/main" val="1970523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12</a:t>
            </a:fld>
            <a:endParaRPr lang="en-GB"/>
          </a:p>
        </p:txBody>
      </p:sp>
    </p:spTree>
    <p:extLst>
      <p:ext uri="{BB962C8B-B14F-4D97-AF65-F5344CB8AC3E}">
        <p14:creationId xmlns:p14="http://schemas.microsoft.com/office/powerpoint/2010/main" val="3054957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13</a:t>
            </a:fld>
            <a:endParaRPr lang="en-GB"/>
          </a:p>
        </p:txBody>
      </p:sp>
    </p:spTree>
    <p:extLst>
      <p:ext uri="{BB962C8B-B14F-4D97-AF65-F5344CB8AC3E}">
        <p14:creationId xmlns:p14="http://schemas.microsoft.com/office/powerpoint/2010/main" val="1608352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14</a:t>
            </a:fld>
            <a:endParaRPr lang="en-GB"/>
          </a:p>
        </p:txBody>
      </p:sp>
    </p:spTree>
    <p:extLst>
      <p:ext uri="{BB962C8B-B14F-4D97-AF65-F5344CB8AC3E}">
        <p14:creationId xmlns:p14="http://schemas.microsoft.com/office/powerpoint/2010/main" val="3385506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suggest that UK welfare futures will be located somewhere between two scenarios: a contracting welfare state equilibrium, in which the political capacity to resist pressures towards greater inequality and declining provision for the working age population is weakened by the politics of inequality and by the fact that low productivity reinforces a low return to much of the working class; and a more broadly-based equilibrium, in which price, rent, wage and labour market regulation sustain living standards at the bottom and in which human, social and physical capital investment reinforce higher skill and a more equal spread of productivity.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would strengthen the interests supporting working age welfare state and contain but not reverse pressures towards greater individualism and towards inequality. The risk for the first model is that welfare provision is caught in a downward spiral that eventually destroys solidarity and weakens even the capacity to provide for older groups. The risk for the second is that higher labour costs undermine competitiveness making the system unsustainable.</a:t>
            </a:r>
          </a:p>
          <a:p>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15</a:t>
            </a:fld>
            <a:endParaRPr lang="en-GB"/>
          </a:p>
        </p:txBody>
      </p:sp>
    </p:spTree>
    <p:extLst>
      <p:ext uri="{BB962C8B-B14F-4D97-AF65-F5344CB8AC3E}">
        <p14:creationId xmlns:p14="http://schemas.microsoft.com/office/powerpoint/2010/main" val="324891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2</a:t>
            </a:fld>
            <a:endParaRPr lang="en-GB"/>
          </a:p>
        </p:txBody>
      </p:sp>
    </p:spTree>
    <p:extLst>
      <p:ext uri="{BB962C8B-B14F-4D97-AF65-F5344CB8AC3E}">
        <p14:creationId xmlns:p14="http://schemas.microsoft.com/office/powerpoint/2010/main" val="366690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3</a:t>
            </a:fld>
            <a:endParaRPr lang="en-GB"/>
          </a:p>
        </p:txBody>
      </p:sp>
    </p:spTree>
    <p:extLst>
      <p:ext uri="{BB962C8B-B14F-4D97-AF65-F5344CB8AC3E}">
        <p14:creationId xmlns:p14="http://schemas.microsoft.com/office/powerpoint/2010/main" val="274794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4</a:t>
            </a:fld>
            <a:endParaRPr lang="en-GB"/>
          </a:p>
        </p:txBody>
      </p:sp>
    </p:spTree>
    <p:extLst>
      <p:ext uri="{BB962C8B-B14F-4D97-AF65-F5344CB8AC3E}">
        <p14:creationId xmlns:p14="http://schemas.microsoft.com/office/powerpoint/2010/main" val="3239580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While the paper extensively discusses past issues and the evolution of the British welfare state from</a:t>
            </a:r>
            <a:r>
              <a:rPr lang="en-GB" baseline="0" dirty="0" smtClean="0"/>
              <a:t> the 1970s to the Great Recession, </a:t>
            </a:r>
            <a:r>
              <a:rPr lang="en-US" baseline="0" dirty="0" smtClean="0"/>
              <a:t>this presentation mostly focuses on</a:t>
            </a:r>
            <a:r>
              <a:rPr lang="en-GB" baseline="0" dirty="0" smtClean="0"/>
              <a:t> the outcome of the 2015 General Election and future scenarios, due to time constraints.</a:t>
            </a:r>
            <a:endParaRPr lang="en-GB" dirty="0" smtClean="0"/>
          </a:p>
          <a:p>
            <a:endParaRPr lang="en-GB" dirty="0" smtClean="0"/>
          </a:p>
          <a:p>
            <a:r>
              <a:rPr lang="en-GB" u="sng" dirty="0" smtClean="0"/>
              <a:t>Convergence</a:t>
            </a:r>
            <a:r>
              <a:rPr lang="en-GB" dirty="0" smtClean="0"/>
              <a:t>: Similarities</a:t>
            </a:r>
            <a:r>
              <a:rPr lang="en-GB" baseline="0" dirty="0" smtClean="0"/>
              <a:t> in context and structure between European Welfare States will lead them to develop towards a common model, such as neo-liberalism or social investment;</a:t>
            </a:r>
          </a:p>
          <a:p>
            <a:r>
              <a:rPr lang="en-GB" u="sng" baseline="0" dirty="0" smtClean="0"/>
              <a:t>Structured Diversity</a:t>
            </a:r>
            <a:r>
              <a:rPr lang="en-GB" baseline="0" dirty="0" smtClean="0"/>
              <a:t>: Real differences will be sustained over time, enabling us to group welfare states as in regime theory (or varieties of capitalism)</a:t>
            </a:r>
          </a:p>
          <a:p>
            <a:r>
              <a:rPr lang="en-GB" u="sng" baseline="0" dirty="0" smtClean="0"/>
              <a:t>‘Beyond Continuity’</a:t>
            </a:r>
            <a:r>
              <a:rPr lang="en-GB" baseline="0" dirty="0" smtClean="0"/>
              <a:t>: National Policy directions may diverge as policy reforms cumulate in difference ways in different contexts, and as resistance to/support for changes develop. </a:t>
            </a:r>
          </a:p>
          <a:p>
            <a:endParaRPr lang="en-GB" baseline="0" dirty="0" smtClean="0"/>
          </a:p>
          <a:p>
            <a:r>
              <a:rPr lang="en-US" baseline="0" dirty="0" smtClean="0"/>
              <a:t>This leads us to focus attention on national processes of welfare state politics, their outcomes and their future directions.</a:t>
            </a:r>
          </a:p>
        </p:txBody>
      </p:sp>
      <p:sp>
        <p:nvSpPr>
          <p:cNvPr id="4" name="Slide Number Placeholder 3"/>
          <p:cNvSpPr>
            <a:spLocks noGrp="1"/>
          </p:cNvSpPr>
          <p:nvPr>
            <p:ph type="sldNum" sz="quarter" idx="10"/>
          </p:nvPr>
        </p:nvSpPr>
        <p:spPr/>
        <p:txBody>
          <a:bodyPr/>
          <a:lstStyle/>
          <a:p>
            <a:fld id="{5AFB195E-0B7C-4E0C-BA3C-84AD37E7E76A}" type="slidenum">
              <a:rPr lang="en-GB" smtClean="0"/>
              <a:t>5</a:t>
            </a:fld>
            <a:endParaRPr lang="en-GB"/>
          </a:p>
        </p:txBody>
      </p:sp>
    </p:spTree>
    <p:extLst>
      <p:ext uri="{BB962C8B-B14F-4D97-AF65-F5344CB8AC3E}">
        <p14:creationId xmlns:p14="http://schemas.microsoft.com/office/powerpoint/2010/main" val="2220055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Across Europe,</a:t>
            </a:r>
            <a:r>
              <a:rPr lang="en-GB" baseline="0" dirty="0" smtClean="0"/>
              <a:t> six policy responses to austerity predominate. Two of them imply a retreat from interventionism, while four provide new forms of interventionism. We argue that such policy responses tend to undermine existing solidarities and create new social cleavages. </a:t>
            </a:r>
          </a:p>
          <a:p>
            <a:endParaRPr lang="en-GB" baseline="0" dirty="0" smtClean="0"/>
          </a:p>
          <a:p>
            <a:r>
              <a:rPr lang="en-GB" sz="1200" b="1" kern="1200" dirty="0" smtClean="0">
                <a:solidFill>
                  <a:schemeClr val="tx1"/>
                </a:solidFill>
                <a:effectLst/>
                <a:latin typeface="+mn-lt"/>
                <a:ea typeface="+mn-ea"/>
                <a:cs typeface="+mn-cs"/>
              </a:rPr>
              <a:t>Neo-liberalism</a:t>
            </a:r>
            <a:r>
              <a:rPr lang="en-GB" sz="1200" kern="1200" dirty="0" smtClean="0">
                <a:solidFill>
                  <a:schemeClr val="tx1"/>
                </a:solidFill>
                <a:effectLst/>
                <a:latin typeface="+mn-lt"/>
                <a:ea typeface="+mn-ea"/>
                <a:cs typeface="+mn-cs"/>
              </a:rPr>
              <a:t> promotes a politics of limited and targeted welfare spending, privatisation and incentive-based work-centred benefit systems. It is reinforced with an </a:t>
            </a:r>
            <a:r>
              <a:rPr lang="en-GB" sz="1200" b="1" kern="1200" dirty="0" smtClean="0">
                <a:solidFill>
                  <a:schemeClr val="tx1"/>
                </a:solidFill>
                <a:effectLst/>
                <a:latin typeface="+mn-lt"/>
                <a:ea typeface="+mn-ea"/>
                <a:cs typeface="+mn-cs"/>
              </a:rPr>
              <a:t>individualism</a:t>
            </a:r>
            <a:r>
              <a:rPr lang="en-GB" sz="1200" kern="1200" dirty="0" smtClean="0">
                <a:solidFill>
                  <a:schemeClr val="tx1"/>
                </a:solidFill>
                <a:effectLst/>
                <a:latin typeface="+mn-lt"/>
                <a:ea typeface="+mn-ea"/>
                <a:cs typeface="+mn-cs"/>
              </a:rPr>
              <a:t> in politics which centres on the interests of the individual citizens and ignores possible solidarities.</a:t>
            </a:r>
            <a:r>
              <a:rPr lang="en-GB" baseline="0" dirty="0" smtClean="0"/>
              <a:t> </a:t>
            </a:r>
          </a:p>
          <a:p>
            <a:endParaRPr lang="en-GB" baseline="0" dirty="0" smtClean="0"/>
          </a:p>
          <a:p>
            <a:r>
              <a:rPr lang="en-GB" sz="1200" b="1" kern="1200" dirty="0" smtClean="0">
                <a:solidFill>
                  <a:schemeClr val="tx1"/>
                </a:solidFill>
                <a:effectLst/>
                <a:latin typeface="+mn-lt"/>
                <a:ea typeface="+mn-ea"/>
                <a:cs typeface="+mn-cs"/>
              </a:rPr>
              <a:t>Neo-Keynesianism</a:t>
            </a:r>
            <a:r>
              <a:rPr lang="en-GB" sz="1200" b="0" kern="1200" baseline="0" dirty="0" smtClean="0">
                <a:solidFill>
                  <a:schemeClr val="tx1"/>
                </a:solidFill>
                <a:effectLst/>
                <a:latin typeface="+mn-lt"/>
                <a:ea typeface="+mn-ea"/>
                <a:cs typeface="+mn-cs"/>
              </a:rPr>
              <a:t> focuses </a:t>
            </a:r>
            <a:r>
              <a:rPr lang="en-US" sz="1200" kern="1200" dirty="0" smtClean="0">
                <a:solidFill>
                  <a:schemeClr val="tx1"/>
                </a:solidFill>
                <a:effectLst/>
                <a:latin typeface="+mn-lt"/>
                <a:ea typeface="+mn-ea"/>
                <a:cs typeface="+mn-cs"/>
              </a:rPr>
              <a:t>on counter-cyclical state investment and spending on benefits to promote economic activity, since the poor are least likely to save any money they have.</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Social Investment</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makes a case for welfare state activity that can be shown to help promote economic growth, either by mobilising labour (for example, subsidised child care) or by improving the quality of labour (for example, training, public health). </a:t>
            </a:r>
            <a:endParaRPr lang="en-GB" sz="1200" kern="1200" baseline="0" dirty="0" smtClean="0">
              <a:solidFill>
                <a:schemeClr val="tx1"/>
              </a:solidFill>
              <a:effectLst/>
              <a:latin typeface="+mn-lt"/>
              <a:ea typeface="+mn-ea"/>
              <a:cs typeface="+mn-cs"/>
            </a:endParaRP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err="1" smtClean="0"/>
              <a:t>Predistribution</a:t>
            </a:r>
            <a:r>
              <a:rPr lang="en-GB" baseline="0" dirty="0" smtClean="0"/>
              <a:t> </a:t>
            </a:r>
            <a:r>
              <a:rPr lang="en-GB" sz="1200" kern="1200" dirty="0" smtClean="0">
                <a:solidFill>
                  <a:schemeClr val="tx1"/>
                </a:solidFill>
                <a:effectLst/>
                <a:latin typeface="+mn-lt"/>
                <a:ea typeface="+mn-ea"/>
                <a:cs typeface="+mn-cs"/>
              </a:rPr>
              <a:t>acknowledges the constraints on tax and spend welfare but seeks to pursue welfare ends by regulation, for example, high minimum wage, rent and utility price controls, requirements for employers to provide child care, parental benefits, sick pay and so on. This subverts the logic of the market.</a:t>
            </a:r>
          </a:p>
          <a:p>
            <a:endParaRPr lang="en-GB" baseline="0" dirty="0" smtClean="0"/>
          </a:p>
          <a:p>
            <a:r>
              <a:rPr lang="en-GB" b="1" dirty="0" smtClean="0"/>
              <a:t>Fightback</a:t>
            </a:r>
            <a:r>
              <a:rPr lang="en-GB" baseline="0" dirty="0" smtClean="0"/>
              <a:t> </a:t>
            </a:r>
            <a:r>
              <a:rPr lang="en-GB" sz="1200" kern="1200" dirty="0" smtClean="0">
                <a:solidFill>
                  <a:schemeClr val="tx1"/>
                </a:solidFill>
                <a:effectLst/>
                <a:latin typeface="+mn-lt"/>
                <a:ea typeface="+mn-ea"/>
                <a:cs typeface="+mn-cs"/>
              </a:rPr>
              <a:t>includes straightforward returns to a traditional universalist redistributive framework, abandoning the neo-liberal commitment to budgetary restraint have been promoted.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Finally, </a:t>
            </a:r>
            <a:r>
              <a:rPr lang="en-GB" sz="1200" b="1" kern="1200" dirty="0" smtClean="0">
                <a:solidFill>
                  <a:schemeClr val="tx1"/>
                </a:solidFill>
                <a:effectLst/>
                <a:latin typeface="+mn-lt"/>
                <a:ea typeface="+mn-ea"/>
                <a:cs typeface="+mn-cs"/>
              </a:rPr>
              <a:t>Welfare Chauvinism</a:t>
            </a:r>
            <a:r>
              <a:rPr lang="en-GB" sz="1200" kern="1200" dirty="0" smtClean="0">
                <a:solidFill>
                  <a:schemeClr val="tx1"/>
                </a:solidFill>
                <a:effectLst/>
                <a:latin typeface="+mn-lt"/>
                <a:ea typeface="+mn-ea"/>
                <a:cs typeface="+mn-cs"/>
              </a:rPr>
              <a:t> argues for the restriction of access to welfare state</a:t>
            </a:r>
            <a:r>
              <a:rPr lang="en-GB" sz="1200" kern="1200" baseline="0" dirty="0" smtClean="0">
                <a:solidFill>
                  <a:schemeClr val="tx1"/>
                </a:solidFill>
                <a:effectLst/>
                <a:latin typeface="+mn-lt"/>
                <a:ea typeface="+mn-ea"/>
                <a:cs typeface="+mn-cs"/>
              </a:rPr>
              <a:t> provisions to the native population, and is mostly advocated by right-wing parties. We may distinguish two forms of chauvinism: </a:t>
            </a:r>
            <a:r>
              <a:rPr lang="en-GB" sz="1200" kern="1200" dirty="0" smtClean="0">
                <a:solidFill>
                  <a:schemeClr val="tx1"/>
                </a:solidFill>
                <a:effectLst/>
                <a:latin typeface="+mn-lt"/>
                <a:ea typeface="+mn-ea"/>
                <a:cs typeface="+mn-cs"/>
              </a:rPr>
              <a:t>some political parties have adopted a ‘hard’ chauvinism, which requires the exclusion of would-be immigrants. Others have pursued a softer approach, calling for temporary restrictions on access to welfare provision for immigrants. </a:t>
            </a:r>
            <a:r>
              <a:rPr lang="en-GB" sz="1200" kern="1200" baseline="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6</a:t>
            </a:fld>
            <a:endParaRPr lang="en-GB"/>
          </a:p>
        </p:txBody>
      </p:sp>
    </p:spTree>
    <p:extLst>
      <p:ext uri="{BB962C8B-B14F-4D97-AF65-F5344CB8AC3E}">
        <p14:creationId xmlns:p14="http://schemas.microsoft.com/office/powerpoint/2010/main" val="2562825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7</a:t>
            </a:fld>
            <a:endParaRPr lang="en-GB"/>
          </a:p>
        </p:txBody>
      </p:sp>
    </p:spTree>
    <p:extLst>
      <p:ext uri="{BB962C8B-B14F-4D97-AF65-F5344CB8AC3E}">
        <p14:creationId xmlns:p14="http://schemas.microsoft.com/office/powerpoint/2010/main" val="187713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numbers of over 65s receiving local authority social care services fell from 1.22 million in 2008-9 to 1.06 million by 2010-11 and to 0.85 million by 2013-14</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considerable concern that the weakness of social care leads to bed-blocking in the NHS as hospitals are unable to discharge frail older people. The numbers on waiting lists for more than 18 weeks rose from about 2.5 to about 3 million between 2010 and 2015 </a:t>
            </a:r>
            <a:endParaRPr lang="en-GB" dirty="0" smtClean="0"/>
          </a:p>
          <a:p>
            <a:endParaRPr lang="en-GB" dirty="0"/>
          </a:p>
        </p:txBody>
      </p:sp>
      <p:sp>
        <p:nvSpPr>
          <p:cNvPr id="4" name="Slide Number Placeholder 3"/>
          <p:cNvSpPr>
            <a:spLocks noGrp="1"/>
          </p:cNvSpPr>
          <p:nvPr>
            <p:ph type="sldNum" sz="quarter" idx="10"/>
          </p:nvPr>
        </p:nvSpPr>
        <p:spPr/>
        <p:txBody>
          <a:bodyPr/>
          <a:lstStyle/>
          <a:p>
            <a:fld id="{5AFB195E-0B7C-4E0C-BA3C-84AD37E7E76A}" type="slidenum">
              <a:rPr lang="en-GB" smtClean="0"/>
              <a:t>8</a:t>
            </a:fld>
            <a:endParaRPr lang="en-GB"/>
          </a:p>
        </p:txBody>
      </p:sp>
    </p:spTree>
    <p:extLst>
      <p:ext uri="{BB962C8B-B14F-4D97-AF65-F5344CB8AC3E}">
        <p14:creationId xmlns:p14="http://schemas.microsoft.com/office/powerpoint/2010/main" val="291165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AFB195E-0B7C-4E0C-BA3C-84AD37E7E76A}" type="slidenum">
              <a:rPr lang="en-GB" smtClean="0"/>
              <a:t>9</a:t>
            </a:fld>
            <a:endParaRPr lang="en-GB"/>
          </a:p>
        </p:txBody>
      </p:sp>
    </p:spTree>
    <p:extLst>
      <p:ext uri="{BB962C8B-B14F-4D97-AF65-F5344CB8AC3E}">
        <p14:creationId xmlns:p14="http://schemas.microsoft.com/office/powerpoint/2010/main" val="1625546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4B4CE33-B76B-40C8-9224-565D0B9A92AB}" type="datetimeFigureOut">
              <a:rPr lang="en-GB" smtClean="0"/>
              <a:t>02/09/2015</a:t>
            </a:fld>
            <a:endParaRPr lang="en-GB"/>
          </a:p>
        </p:txBody>
      </p:sp>
      <p:sp>
        <p:nvSpPr>
          <p:cNvPr id="17" name="Footer Placeholder 16"/>
          <p:cNvSpPr>
            <a:spLocks noGrp="1"/>
          </p:cNvSpPr>
          <p:nvPr>
            <p:ph type="ftr" sz="quarter" idx="11"/>
          </p:nvPr>
        </p:nvSpPr>
        <p:spPr>
          <a:xfrm>
            <a:off x="2898648" y="6355080"/>
            <a:ext cx="3474720" cy="365760"/>
          </a:xfr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9A19FA97-B3A7-4C67-8007-4792E3A7F9B1}" type="slidenum">
              <a:rPr lang="en-GB" smtClean="0"/>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4CE33-B76B-40C8-9224-565D0B9A92AB}"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19FA97-B3A7-4C67-8007-4792E3A7F9B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4CE33-B76B-40C8-9224-565D0B9A92AB}"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19FA97-B3A7-4C67-8007-4792E3A7F9B1}" type="slidenum">
              <a:rPr lang="en-GB" smtClean="0"/>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B4CE33-B76B-40C8-9224-565D0B9A92AB}" type="datetimeFigureOut">
              <a:rPr lang="en-GB" smtClean="0"/>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19FA97-B3A7-4C67-8007-4792E3A7F9B1}" type="slidenum">
              <a:rPr lang="en-GB" smtClean="0"/>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4B4CE33-B76B-40C8-9224-565D0B9A92AB}" type="datetimeFigureOut">
              <a:rPr lang="en-GB" smtClean="0"/>
              <a:t>02/09/2015</a:t>
            </a:fld>
            <a:endParaRPr lang="en-GB"/>
          </a:p>
        </p:txBody>
      </p:sp>
      <p:sp>
        <p:nvSpPr>
          <p:cNvPr id="5" name="Footer Placeholder 4"/>
          <p:cNvSpPr>
            <a:spLocks noGrp="1"/>
          </p:cNvSpPr>
          <p:nvPr>
            <p:ph type="ftr" sz="quarter" idx="11"/>
          </p:nvPr>
        </p:nvSpPr>
        <p:spPr>
          <a:xfrm>
            <a:off x="2898648" y="6355080"/>
            <a:ext cx="3474720" cy="365760"/>
          </a:xfrm>
        </p:spPr>
        <p:txBody>
          <a:bodyPr/>
          <a:lstStyle/>
          <a:p>
            <a:endParaRPr lang="en-GB"/>
          </a:p>
        </p:txBody>
      </p:sp>
      <p:sp>
        <p:nvSpPr>
          <p:cNvPr id="6" name="Slide Number Placeholder 5"/>
          <p:cNvSpPr>
            <a:spLocks noGrp="1"/>
          </p:cNvSpPr>
          <p:nvPr>
            <p:ph type="sldNum" sz="quarter" idx="12"/>
          </p:nvPr>
        </p:nvSpPr>
        <p:spPr>
          <a:xfrm>
            <a:off x="1069848" y="6355080"/>
            <a:ext cx="1520952" cy="365760"/>
          </a:xfrm>
        </p:spPr>
        <p:txBody>
          <a:bodyPr/>
          <a:lstStyle/>
          <a:p>
            <a:fld id="{9A19FA97-B3A7-4C67-8007-4792E3A7F9B1}" type="slidenum">
              <a:rPr lang="en-GB" smtClean="0"/>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4B4CE33-B76B-40C8-9224-565D0B9A92AB}"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19FA97-B3A7-4C67-8007-4792E3A7F9B1}" type="slidenum">
              <a:rPr lang="en-GB" smtClean="0"/>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4B4CE33-B76B-40C8-9224-565D0B9A92AB}" type="datetimeFigureOut">
              <a:rPr lang="en-GB" smtClean="0"/>
              <a:t>02/09/2015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19FA97-B3A7-4C67-8007-4792E3A7F9B1}" type="slidenum">
              <a:rPr lang="en-GB" smtClean="0"/>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B4CE33-B76B-40C8-9224-565D0B9A92AB}" type="datetimeFigureOut">
              <a:rPr lang="en-GB" smtClean="0"/>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19FA97-B3A7-4C67-8007-4792E3A7F9B1}" type="slidenum">
              <a:rPr lang="en-GB" smtClean="0"/>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4CE33-B76B-40C8-9224-565D0B9A92AB}" type="datetimeFigureOut">
              <a:rPr lang="en-GB" smtClean="0"/>
              <a:t>02/09/2015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19FA97-B3A7-4C67-8007-4792E3A7F9B1}" type="slidenum">
              <a:rPr lang="en-GB" smtClean="0"/>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B4CE33-B76B-40C8-9224-565D0B9A92AB}"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19FA97-B3A7-4C67-8007-4792E3A7F9B1}"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B4CE33-B76B-40C8-9224-565D0B9A92AB}" type="datetimeFigureOut">
              <a:rPr lang="en-GB" smtClean="0"/>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19FA97-B3A7-4C67-8007-4792E3A7F9B1}" type="slidenum">
              <a:rPr lang="en-GB" smtClean="0"/>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4B4CE33-B76B-40C8-9224-565D0B9A92AB}" type="datetimeFigureOut">
              <a:rPr lang="en-GB" smtClean="0"/>
              <a:t>02/09/2015</a:t>
            </a:fld>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A19FA97-B3A7-4C67-8007-4792E3A7F9B1}" type="slidenum">
              <a:rPr lang="en-GB" smtClean="0"/>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Where next for the UK Welfare State?</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Peter Taylor-Gooby, Benjamin </a:t>
            </a:r>
            <a:r>
              <a:rPr lang="en-GB" dirty="0" err="1" smtClean="0"/>
              <a:t>Leruth</a:t>
            </a:r>
            <a:r>
              <a:rPr lang="en-GB" dirty="0" smtClean="0"/>
              <a:t> and Heejung Chung</a:t>
            </a:r>
          </a:p>
          <a:p>
            <a:r>
              <a:rPr lang="en-GB" dirty="0" smtClean="0"/>
              <a:t>University of Kent</a:t>
            </a:r>
            <a:endParaRPr lang="en-GB" dirty="0"/>
          </a:p>
        </p:txBody>
      </p:sp>
      <p:pic>
        <p:nvPicPr>
          <p:cNvPr id="1026" name="Picture 2" descr="http://www.ceu.edu/sites/default/files/main_image/event/12434/welfare-500x500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908720"/>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kent.ac.uk/brand/images/Uok_Logo_RGB29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5780270"/>
            <a:ext cx="1424758" cy="9613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norface.net/upload/images/logos/logo_erane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5936" y="5994472"/>
            <a:ext cx="1006624" cy="5329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scontent.xx.fbcdn.net/hphotos-xpf1/t31.0-8/11874988_10204905208133226_520953342310033687_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6216" y="5976527"/>
            <a:ext cx="1819037" cy="568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311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44064003"/>
              </p:ext>
            </p:extLst>
          </p:nvPr>
        </p:nvGraphicFramePr>
        <p:xfrm>
          <a:off x="323528" y="116632"/>
          <a:ext cx="8435280" cy="6578856"/>
        </p:xfrm>
        <a:graphic>
          <a:graphicData uri="http://schemas.openxmlformats.org/drawingml/2006/table">
            <a:tbl>
              <a:tblPr firstRow="1" firstCol="1" bandRow="1">
                <a:tableStyleId>{5C22544A-7EE6-4342-B048-85BDC9FD1C3A}</a:tableStyleId>
              </a:tblPr>
              <a:tblGrid>
                <a:gridCol w="1080120"/>
                <a:gridCol w="1032063"/>
                <a:gridCol w="1070125"/>
                <a:gridCol w="1151993"/>
                <a:gridCol w="982996"/>
                <a:gridCol w="1067786"/>
                <a:gridCol w="988258"/>
                <a:gridCol w="1061939"/>
              </a:tblGrid>
              <a:tr h="346186">
                <a:tc>
                  <a:txBody>
                    <a:bodyPr/>
                    <a:lstStyle/>
                    <a:p>
                      <a:pPr algn="l">
                        <a:lnSpc>
                          <a:spcPct val="115000"/>
                        </a:lnSpc>
                        <a:spcAft>
                          <a:spcPts val="0"/>
                        </a:spcAft>
                      </a:pPr>
                      <a:r>
                        <a:rPr lang="en-GB" sz="1050">
                          <a:effectLst/>
                        </a:rPr>
                        <a:t> </a:t>
                      </a:r>
                      <a:endParaRPr lang="en-GB" sz="1200">
                        <a:effectLst/>
                      </a:endParaRPr>
                    </a:p>
                    <a:p>
                      <a:pPr algn="l">
                        <a:lnSpc>
                          <a:spcPct val="115000"/>
                        </a:lnSpc>
                        <a:spcAft>
                          <a:spcPts val="0"/>
                        </a:spcAft>
                      </a:pPr>
                      <a:r>
                        <a:rPr lang="en-GB" sz="1050">
                          <a:effectLst/>
                        </a:rPr>
                        <a:t> </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Conservative</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Labour</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Lib Dems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SNP</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Plaid Cymru</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UKIP</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Green Party</a:t>
                      </a:r>
                      <a:endParaRPr lang="en-GB" sz="1200">
                        <a:effectLst/>
                        <a:latin typeface="Calibri"/>
                        <a:ea typeface="Times New Roman"/>
                        <a:cs typeface="Times New Roman"/>
                      </a:endParaRPr>
                    </a:p>
                  </a:txBody>
                  <a:tcPr marL="61615" marR="61615" marT="0" marB="0"/>
                </a:tc>
              </a:tr>
              <a:tr h="1211652">
                <a:tc>
                  <a:txBody>
                    <a:bodyPr/>
                    <a:lstStyle/>
                    <a:p>
                      <a:pPr algn="l">
                        <a:lnSpc>
                          <a:spcPct val="115000"/>
                        </a:lnSpc>
                        <a:spcAft>
                          <a:spcPts val="0"/>
                        </a:spcAft>
                      </a:pPr>
                      <a:r>
                        <a:rPr lang="en-GB" sz="1050" dirty="0" err="1">
                          <a:effectLst/>
                        </a:rPr>
                        <a:t>Predistribution</a:t>
                      </a:r>
                      <a:endParaRPr lang="en-GB" sz="12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Increase minimum wage</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Increase minimum wage;</a:t>
                      </a:r>
                      <a:endParaRPr lang="en-GB" sz="1200">
                        <a:effectLst/>
                      </a:endParaRPr>
                    </a:p>
                    <a:p>
                      <a:pPr algn="l">
                        <a:lnSpc>
                          <a:spcPct val="115000"/>
                        </a:lnSpc>
                        <a:spcAft>
                          <a:spcPts val="0"/>
                        </a:spcAft>
                      </a:pPr>
                      <a:r>
                        <a:rPr lang="en-GB" sz="1050">
                          <a:effectLst/>
                        </a:rPr>
                        <a:t>Retain the triple lock on pensions;</a:t>
                      </a:r>
                      <a:endParaRPr lang="en-GB" sz="1200">
                        <a:effectLst/>
                      </a:endParaRPr>
                    </a:p>
                    <a:p>
                      <a:pPr algn="l">
                        <a:lnSpc>
                          <a:spcPct val="115000"/>
                        </a:lnSpc>
                        <a:spcAft>
                          <a:spcPts val="0"/>
                        </a:spcAft>
                      </a:pPr>
                      <a:r>
                        <a:rPr lang="en-GB" sz="1050">
                          <a:effectLst/>
                        </a:rPr>
                        <a:t>Control on rent and utility prices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Retain the triple lock on pensions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Increase minimum wage;</a:t>
                      </a:r>
                      <a:endParaRPr lang="en-GB" sz="1200">
                        <a:effectLst/>
                      </a:endParaRPr>
                    </a:p>
                    <a:p>
                      <a:pPr algn="l">
                        <a:lnSpc>
                          <a:spcPct val="115000"/>
                        </a:lnSpc>
                        <a:spcAft>
                          <a:spcPts val="0"/>
                        </a:spcAft>
                      </a:pPr>
                      <a:r>
                        <a:rPr lang="en-GB" sz="1050">
                          <a:effectLst/>
                        </a:rPr>
                        <a:t>Retain the triple lock on pensions and protect the winter fuel allowance</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Living wage for all employees by 2020</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No tax on minimum wage</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Create jobs that pay at least a living wage;</a:t>
                      </a:r>
                      <a:endParaRPr lang="en-GB" sz="1200">
                        <a:effectLst/>
                      </a:endParaRPr>
                    </a:p>
                    <a:p>
                      <a:pPr algn="l">
                        <a:lnSpc>
                          <a:spcPct val="115000"/>
                        </a:lnSpc>
                        <a:spcAft>
                          <a:spcPts val="0"/>
                        </a:spcAft>
                      </a:pPr>
                      <a:r>
                        <a:rPr lang="en-GB" sz="1050">
                          <a:effectLst/>
                        </a:rPr>
                        <a:t>Provide 500,000 social homes for rent by 2020 and control rent levels</a:t>
                      </a:r>
                      <a:endParaRPr lang="en-GB" sz="1200">
                        <a:effectLst/>
                        <a:latin typeface="Calibri"/>
                        <a:ea typeface="Times New Roman"/>
                        <a:cs typeface="Times New Roman"/>
                      </a:endParaRPr>
                    </a:p>
                  </a:txBody>
                  <a:tcPr marL="61615" marR="61615" marT="0" marB="0"/>
                </a:tc>
              </a:tr>
              <a:tr h="1384745">
                <a:tc>
                  <a:txBody>
                    <a:bodyPr/>
                    <a:lstStyle/>
                    <a:p>
                      <a:pPr algn="l">
                        <a:lnSpc>
                          <a:spcPct val="115000"/>
                        </a:lnSpc>
                        <a:spcAft>
                          <a:spcPts val="0"/>
                        </a:spcAft>
                      </a:pPr>
                      <a:r>
                        <a:rPr lang="en-GB" sz="1050">
                          <a:effectLst/>
                        </a:rPr>
                        <a:t>Fightback</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dirty="0">
                          <a:effectLst/>
                        </a:rPr>
                        <a:t>Tax on bankers’ bonuses;</a:t>
                      </a:r>
                      <a:endParaRPr lang="en-GB" sz="1200" dirty="0">
                        <a:effectLst/>
                      </a:endParaRPr>
                    </a:p>
                    <a:p>
                      <a:pPr algn="l">
                        <a:lnSpc>
                          <a:spcPct val="115000"/>
                        </a:lnSpc>
                        <a:spcAft>
                          <a:spcPts val="0"/>
                        </a:spcAft>
                      </a:pPr>
                      <a:r>
                        <a:rPr lang="en-GB" sz="1050" dirty="0">
                          <a:effectLst/>
                        </a:rPr>
                        <a:t>Mansion tax</a:t>
                      </a:r>
                      <a:endParaRPr lang="en-GB" sz="12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Extra corporation tax on banking sector</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Oppose austerity and increase spending;</a:t>
                      </a:r>
                      <a:endParaRPr lang="en-GB" sz="1200">
                        <a:effectLst/>
                      </a:endParaRPr>
                    </a:p>
                    <a:p>
                      <a:pPr algn="l">
                        <a:lnSpc>
                          <a:spcPct val="115000"/>
                        </a:lnSpc>
                        <a:spcAft>
                          <a:spcPts val="0"/>
                        </a:spcAft>
                      </a:pPr>
                      <a:r>
                        <a:rPr lang="en-GB" sz="1050">
                          <a:effectLst/>
                        </a:rPr>
                        <a:t>Tax on bankers' bonuses; </a:t>
                      </a:r>
                      <a:endParaRPr lang="en-GB" sz="1200">
                        <a:effectLst/>
                      </a:endParaRPr>
                    </a:p>
                    <a:p>
                      <a:pPr algn="l">
                        <a:lnSpc>
                          <a:spcPct val="115000"/>
                        </a:lnSpc>
                        <a:spcAft>
                          <a:spcPts val="0"/>
                        </a:spcAft>
                      </a:pPr>
                      <a:r>
                        <a:rPr lang="en-GB" sz="1050">
                          <a:effectLst/>
                        </a:rPr>
                        <a:t>Mansion tax and crackdown on tax avoidance</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Oppose austerity and spend on infrastructure;</a:t>
                      </a:r>
                      <a:endParaRPr lang="en-GB" sz="1200">
                        <a:effectLst/>
                      </a:endParaRPr>
                    </a:p>
                    <a:p>
                      <a:pPr algn="l">
                        <a:lnSpc>
                          <a:spcPct val="115000"/>
                        </a:lnSpc>
                        <a:spcAft>
                          <a:spcPts val="0"/>
                        </a:spcAft>
                      </a:pPr>
                      <a:r>
                        <a:rPr lang="en-GB" sz="1050">
                          <a:effectLst/>
                        </a:rPr>
                        <a:t>Oppose a ‘welfare cap’;</a:t>
                      </a:r>
                      <a:endParaRPr lang="en-GB" sz="1200">
                        <a:effectLst/>
                      </a:endParaRPr>
                    </a:p>
                    <a:p>
                      <a:pPr algn="l">
                        <a:lnSpc>
                          <a:spcPct val="115000"/>
                        </a:lnSpc>
                        <a:spcAft>
                          <a:spcPts val="0"/>
                        </a:spcAft>
                      </a:pPr>
                      <a:r>
                        <a:rPr lang="en-GB" sz="1050">
                          <a:effectLst/>
                        </a:rPr>
                        <a:t>Oppose NHS privatisation</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End austerity by leaving the European Union</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End austerity and restore the public sector</a:t>
                      </a:r>
                      <a:endParaRPr lang="en-GB" sz="1200">
                        <a:effectLst/>
                        <a:latin typeface="Calibri"/>
                        <a:ea typeface="Times New Roman"/>
                        <a:cs typeface="Times New Roman"/>
                      </a:endParaRPr>
                    </a:p>
                  </a:txBody>
                  <a:tcPr marL="61615" marR="61615" marT="0" marB="0"/>
                </a:tc>
              </a:tr>
              <a:tr h="2250210">
                <a:tc>
                  <a:txBody>
                    <a:bodyPr/>
                    <a:lstStyle/>
                    <a:p>
                      <a:pPr algn="l">
                        <a:lnSpc>
                          <a:spcPct val="115000"/>
                        </a:lnSpc>
                        <a:spcAft>
                          <a:spcPts val="0"/>
                        </a:spcAft>
                      </a:pPr>
                      <a:r>
                        <a:rPr lang="en-GB" sz="1050">
                          <a:effectLst/>
                        </a:rPr>
                        <a:t>Welfare chauvinism</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Four-year wait before EU migrants can claim benefits;</a:t>
                      </a:r>
                      <a:endParaRPr lang="en-GB" sz="1200">
                        <a:effectLst/>
                      </a:endParaRPr>
                    </a:p>
                    <a:p>
                      <a:pPr algn="l">
                        <a:lnSpc>
                          <a:spcPct val="115000"/>
                        </a:lnSpc>
                        <a:spcAft>
                          <a:spcPts val="0"/>
                        </a:spcAft>
                      </a:pPr>
                      <a:r>
                        <a:rPr lang="en-GB" sz="1050">
                          <a:effectLst/>
                        </a:rPr>
                        <a:t>Lower immigration;</a:t>
                      </a:r>
                      <a:endParaRPr lang="en-GB" sz="1200">
                        <a:effectLst/>
                      </a:endParaRPr>
                    </a:p>
                    <a:p>
                      <a:pPr algn="l">
                        <a:lnSpc>
                          <a:spcPct val="115000"/>
                        </a:lnSpc>
                        <a:spcAft>
                          <a:spcPts val="0"/>
                        </a:spcAft>
                      </a:pPr>
                      <a:r>
                        <a:rPr lang="en-GB" sz="1050">
                          <a:effectLst/>
                        </a:rPr>
                        <a:t>EU referendum</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Two-year wait before EU migrants can claim unemployment benefits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Phase out child benefit for children living outside the UK;</a:t>
                      </a:r>
                      <a:endParaRPr lang="en-GB" sz="1200">
                        <a:effectLst/>
                      </a:endParaRPr>
                    </a:p>
                    <a:p>
                      <a:pPr algn="l">
                        <a:lnSpc>
                          <a:spcPct val="115000"/>
                        </a:lnSpc>
                        <a:spcAft>
                          <a:spcPts val="0"/>
                        </a:spcAft>
                      </a:pPr>
                      <a:r>
                        <a:rPr lang="en-GB" sz="1050">
                          <a:effectLst/>
                        </a:rPr>
                        <a:t>Language tests for benefit claimants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Five-year wait before </a:t>
                      </a:r>
                      <a:endParaRPr lang="en-GB" sz="1200">
                        <a:effectLst/>
                      </a:endParaRPr>
                    </a:p>
                    <a:p>
                      <a:pPr algn="l">
                        <a:lnSpc>
                          <a:spcPct val="115000"/>
                        </a:lnSpc>
                        <a:spcAft>
                          <a:spcPts val="0"/>
                        </a:spcAft>
                      </a:pPr>
                      <a:r>
                        <a:rPr lang="en-GB" sz="1050">
                          <a:effectLst/>
                        </a:rPr>
                        <a:t>migrants can claim benefits</a:t>
                      </a:r>
                      <a:endParaRPr lang="en-GB" sz="1200">
                        <a:effectLst/>
                      </a:endParaRPr>
                    </a:p>
                    <a:p>
                      <a:pPr algn="l">
                        <a:lnSpc>
                          <a:spcPct val="115000"/>
                        </a:lnSpc>
                        <a:spcAft>
                          <a:spcPts val="0"/>
                        </a:spcAft>
                      </a:pPr>
                      <a:r>
                        <a:rPr lang="en-GB" sz="1050">
                          <a:effectLst/>
                        </a:rPr>
                        <a:t>Point-based system capped at 50,000 skilled migrants/year;</a:t>
                      </a:r>
                      <a:endParaRPr lang="en-GB" sz="1200">
                        <a:effectLst/>
                      </a:endParaRPr>
                    </a:p>
                    <a:p>
                      <a:pPr algn="l">
                        <a:lnSpc>
                          <a:spcPct val="115000"/>
                        </a:lnSpc>
                        <a:spcAft>
                          <a:spcPts val="0"/>
                        </a:spcAft>
                      </a:pPr>
                      <a:r>
                        <a:rPr lang="en-GB" sz="1050">
                          <a:effectLst/>
                        </a:rPr>
                        <a:t>EU referendum;</a:t>
                      </a:r>
                      <a:endParaRPr lang="en-GB" sz="1200">
                        <a:effectLst/>
                      </a:endParaRPr>
                    </a:p>
                    <a:p>
                      <a:pPr algn="l">
                        <a:lnSpc>
                          <a:spcPct val="115000"/>
                        </a:lnSpc>
                        <a:spcAft>
                          <a:spcPts val="0"/>
                        </a:spcAft>
                      </a:pPr>
                      <a:r>
                        <a:rPr lang="en-GB" sz="1050">
                          <a:effectLst/>
                        </a:rPr>
                        <a:t>Prioritise social housing for people with local connections</a:t>
                      </a:r>
                      <a:endParaRPr lang="en-GB" sz="120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dirty="0">
                          <a:effectLst/>
                        </a:rPr>
                        <a:t>N/A</a:t>
                      </a:r>
                      <a:endParaRPr lang="en-GB" sz="1200" dirty="0">
                        <a:effectLst/>
                        <a:latin typeface="Calibri"/>
                        <a:ea typeface="Times New Roman"/>
                        <a:cs typeface="Times New Roman"/>
                      </a:endParaRPr>
                    </a:p>
                  </a:txBody>
                  <a:tcPr marL="61615" marR="61615" marT="0" marB="0"/>
                </a:tc>
              </a:tr>
            </a:tbl>
          </a:graphicData>
        </a:graphic>
      </p:graphicFrame>
    </p:spTree>
    <p:extLst>
      <p:ext uri="{BB962C8B-B14F-4D97-AF65-F5344CB8AC3E}">
        <p14:creationId xmlns:p14="http://schemas.microsoft.com/office/powerpoint/2010/main" val="3169131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a:t>
            </a:r>
            <a:endParaRPr lang="en-GB" dirty="0"/>
          </a:p>
        </p:txBody>
      </p:sp>
      <p:sp>
        <p:nvSpPr>
          <p:cNvPr id="3" name="Content Placeholder 2"/>
          <p:cNvSpPr>
            <a:spLocks noGrp="1"/>
          </p:cNvSpPr>
          <p:nvPr>
            <p:ph sz="quarter" idx="1"/>
          </p:nvPr>
        </p:nvSpPr>
        <p:spPr/>
        <p:txBody>
          <a:bodyPr/>
          <a:lstStyle/>
          <a:p>
            <a:r>
              <a:rPr lang="en-GB" dirty="0" smtClean="0"/>
              <a:t>Against all odds: outright Conservative majority government </a:t>
            </a:r>
          </a:p>
          <a:p>
            <a:r>
              <a:rPr lang="en-GB" dirty="0" smtClean="0"/>
              <a:t>Welfare Work and Reform Bill</a:t>
            </a:r>
          </a:p>
          <a:p>
            <a:r>
              <a:rPr lang="en-GB" dirty="0" smtClean="0"/>
              <a:t>Measures to reduce immigration and benefits for migrants</a:t>
            </a:r>
          </a:p>
          <a:p>
            <a:r>
              <a:rPr lang="en-GB" dirty="0" smtClean="0"/>
              <a:t>EU Referendum</a:t>
            </a:r>
          </a:p>
          <a:p>
            <a:r>
              <a:rPr lang="en-GB" dirty="0" smtClean="0"/>
              <a:t>Privatisations (e.g. Royal Mail, Royal Bank of Scotland, </a:t>
            </a:r>
            <a:r>
              <a:rPr lang="en-GB" dirty="0" err="1" smtClean="0"/>
              <a:t>etc</a:t>
            </a:r>
            <a:r>
              <a:rPr lang="en-GB" dirty="0" smtClean="0"/>
              <a:t>)</a:t>
            </a:r>
          </a:p>
          <a:p>
            <a:endParaRPr lang="en-GB" dirty="0" smtClean="0"/>
          </a:p>
          <a:p>
            <a:endParaRPr lang="en-GB" dirty="0" smtClean="0"/>
          </a:p>
          <a:p>
            <a:endParaRPr lang="en-GB" dirty="0"/>
          </a:p>
        </p:txBody>
      </p:sp>
      <p:pic>
        <p:nvPicPr>
          <p:cNvPr id="7170" name="Picture 2" descr="http://news.images.itv.com/image/file/42481/image_update_7b991d4b861a554c_1339173099_9j-4aaqsk.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140640"/>
            <a:ext cx="3895372" cy="2191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149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future – public attitudes</a:t>
            </a:r>
            <a:endParaRPr lang="en-GB" dirty="0"/>
          </a:p>
        </p:txBody>
      </p:sp>
      <p:sp>
        <p:nvSpPr>
          <p:cNvPr id="3" name="Content Placeholder 2"/>
          <p:cNvSpPr>
            <a:spLocks noGrp="1"/>
          </p:cNvSpPr>
          <p:nvPr>
            <p:ph sz="quarter" idx="1"/>
          </p:nvPr>
        </p:nvSpPr>
        <p:spPr/>
        <p:txBody>
          <a:bodyPr/>
          <a:lstStyle/>
          <a:p>
            <a:r>
              <a:rPr lang="en-GB" sz="2000" dirty="0" smtClean="0"/>
              <a:t>Further </a:t>
            </a:r>
            <a:r>
              <a:rPr lang="en-GB" sz="2000" dirty="0"/>
              <a:t>intergenerational solidarity </a:t>
            </a:r>
            <a:r>
              <a:rPr lang="en-GB" sz="2000" dirty="0" smtClean="0"/>
              <a:t>issues</a:t>
            </a:r>
            <a:r>
              <a:rPr lang="en-GB" sz="2000" dirty="0" smtClean="0"/>
              <a:t>, </a:t>
            </a:r>
            <a:r>
              <a:rPr lang="en-GB" sz="2000" dirty="0" smtClean="0"/>
              <a:t>with welfare policies favouring older people</a:t>
            </a:r>
          </a:p>
          <a:p>
            <a:pPr marL="0" indent="0">
              <a:buNone/>
            </a:pPr>
            <a:endParaRPr lang="en-GB" dirty="0"/>
          </a:p>
        </p:txBody>
      </p:sp>
      <p:graphicFrame>
        <p:nvGraphicFramePr>
          <p:cNvPr id="4" name="Chart 3"/>
          <p:cNvGraphicFramePr/>
          <p:nvPr>
            <p:extLst>
              <p:ext uri="{D42A27DB-BD31-4B8C-83A1-F6EECF244321}">
                <p14:modId xmlns:p14="http://schemas.microsoft.com/office/powerpoint/2010/main" val="1781195494"/>
              </p:ext>
            </p:extLst>
          </p:nvPr>
        </p:nvGraphicFramePr>
        <p:xfrm>
          <a:off x="1763688" y="1988840"/>
          <a:ext cx="5613400" cy="38481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71600" y="6462047"/>
            <a:ext cx="8856984" cy="584775"/>
          </a:xfrm>
          <a:prstGeom prst="rect">
            <a:avLst/>
          </a:prstGeom>
          <a:noFill/>
        </p:spPr>
        <p:txBody>
          <a:bodyPr wrap="square" rtlCol="0">
            <a:spAutoFit/>
          </a:bodyPr>
          <a:lstStyle/>
          <a:p>
            <a:pPr algn="ctr"/>
            <a:r>
              <a:rPr lang="en-GB" sz="1400" b="1" i="1" dirty="0"/>
              <a:t>Priorities for Extra Spending on Social Benefits, 1983-2014 </a:t>
            </a:r>
            <a:r>
              <a:rPr lang="en-GB" sz="1400" b="1" i="1" dirty="0" smtClean="0"/>
              <a:t>(</a:t>
            </a:r>
            <a:r>
              <a:rPr lang="en-GB" sz="1400" b="1" i="1" dirty="0"/>
              <a:t>Source: BSA 1983-2014)</a:t>
            </a:r>
            <a:endParaRPr lang="en-GB" sz="1400" dirty="0"/>
          </a:p>
          <a:p>
            <a:endParaRPr lang="en-GB" dirty="0"/>
          </a:p>
        </p:txBody>
      </p:sp>
    </p:spTree>
    <p:extLst>
      <p:ext uri="{BB962C8B-B14F-4D97-AF65-F5344CB8AC3E}">
        <p14:creationId xmlns:p14="http://schemas.microsoft.com/office/powerpoint/2010/main" val="1219644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future – public attitudes</a:t>
            </a:r>
            <a:endParaRPr lang="en-GB" dirty="0"/>
          </a:p>
        </p:txBody>
      </p:sp>
      <p:sp>
        <p:nvSpPr>
          <p:cNvPr id="3" name="Content Placeholder 2"/>
          <p:cNvSpPr>
            <a:spLocks noGrp="1"/>
          </p:cNvSpPr>
          <p:nvPr>
            <p:ph sz="quarter" idx="1"/>
          </p:nvPr>
        </p:nvSpPr>
        <p:spPr/>
        <p:txBody>
          <a:bodyPr/>
          <a:lstStyle/>
          <a:p>
            <a:r>
              <a:rPr lang="en-GB" dirty="0" smtClean="0"/>
              <a:t>Attitudes have hardened against unemployed people</a:t>
            </a:r>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Chart 4"/>
          <p:cNvGraphicFramePr/>
          <p:nvPr>
            <p:extLst>
              <p:ext uri="{D42A27DB-BD31-4B8C-83A1-F6EECF244321}">
                <p14:modId xmlns:p14="http://schemas.microsoft.com/office/powerpoint/2010/main" val="4267394713"/>
              </p:ext>
            </p:extLst>
          </p:nvPr>
        </p:nvGraphicFramePr>
        <p:xfrm>
          <a:off x="1547664" y="1700808"/>
          <a:ext cx="5976664" cy="3915782"/>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3"/>
          <p:cNvSpPr>
            <a:spLocks noChangeArrowheads="1"/>
          </p:cNvSpPr>
          <p:nvPr/>
        </p:nvSpPr>
        <p:spPr bwMode="auto">
          <a:xfrm>
            <a:off x="899592" y="5877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Perception of level of benefits for unemployed people and workless poverty, 1983</a:t>
            </a:r>
            <a:r>
              <a:rPr kumimoji="0" lang="en-GB" altLang="en-US" sz="1200" b="1"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GB" altLang="en-US"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2014 (Source: BSA 1983-2014)</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61933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future – public attitudes</a:t>
            </a:r>
            <a:endParaRPr lang="en-GB" dirty="0"/>
          </a:p>
        </p:txBody>
      </p:sp>
      <p:sp>
        <p:nvSpPr>
          <p:cNvPr id="3" name="Content Placeholder 2"/>
          <p:cNvSpPr>
            <a:spLocks noGrp="1"/>
          </p:cNvSpPr>
          <p:nvPr>
            <p:ph sz="quarter" idx="1"/>
          </p:nvPr>
        </p:nvSpPr>
        <p:spPr/>
        <p:txBody>
          <a:bodyPr/>
          <a:lstStyle/>
          <a:p>
            <a:r>
              <a:rPr lang="en-GB" dirty="0" smtClean="0"/>
              <a:t>Restricting benefits for immigrants (i.e. welfare chauvinism)</a:t>
            </a:r>
          </a:p>
          <a:p>
            <a:pPr marL="0" indent="0">
              <a:buNone/>
            </a:pPr>
            <a:endParaRPr lang="en-GB" dirty="0"/>
          </a:p>
          <a:p>
            <a:pPr marL="0" indent="0">
              <a:buNone/>
            </a:pPr>
            <a:endParaRPr lang="en-GB" dirty="0" smtClean="0"/>
          </a:p>
          <a:p>
            <a:endParaRPr lang="en-GB" dirty="0"/>
          </a:p>
          <a:p>
            <a:pPr marL="0" indent="0">
              <a:buNone/>
            </a:pPr>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63462846"/>
              </p:ext>
            </p:extLst>
          </p:nvPr>
        </p:nvGraphicFramePr>
        <p:xfrm>
          <a:off x="179512" y="2440507"/>
          <a:ext cx="8507288" cy="2874499"/>
        </p:xfrm>
        <a:graphic>
          <a:graphicData uri="http://schemas.openxmlformats.org/drawingml/2006/table">
            <a:tbl>
              <a:tblPr firstRow="1" firstCol="1" bandRow="1">
                <a:tableStyleId>{0660B408-B3CF-4A94-85FC-2B1E0A45F4A2}</a:tableStyleId>
              </a:tblPr>
              <a:tblGrid>
                <a:gridCol w="936104"/>
                <a:gridCol w="864096"/>
                <a:gridCol w="1594636"/>
                <a:gridCol w="1565794"/>
                <a:gridCol w="2218697"/>
                <a:gridCol w="1327961"/>
              </a:tblGrid>
              <a:tr h="1392090">
                <a:tc>
                  <a:txBody>
                    <a:bodyPr/>
                    <a:lstStyle/>
                    <a:p>
                      <a:pPr algn="ctr">
                        <a:lnSpc>
                          <a:spcPct val="115000"/>
                        </a:lnSpc>
                        <a:spcAft>
                          <a:spcPts val="0"/>
                        </a:spcAft>
                      </a:pPr>
                      <a:r>
                        <a:rPr lang="en-GB" sz="1000" dirty="0">
                          <a:effectLst/>
                        </a:rPr>
                        <a:t>Immigrants are a strain on our welfare system (% agree)</a:t>
                      </a:r>
                      <a:endParaRPr lang="en-GB" sz="1100" dirty="0">
                        <a:effectLst/>
                        <a:latin typeface="Calibri"/>
                        <a:ea typeface="Times New Roman"/>
                        <a:cs typeface="Times New Roman"/>
                      </a:endParaRPr>
                    </a:p>
                  </a:txBody>
                  <a:tcPr marL="68091" marR="68091" marT="0" marB="0" anchor="ctr"/>
                </a:tc>
                <a:tc>
                  <a:txBody>
                    <a:bodyPr/>
                    <a:lstStyle/>
                    <a:p>
                      <a:pPr algn="ctr">
                        <a:lnSpc>
                          <a:spcPct val="115000"/>
                        </a:lnSpc>
                        <a:spcAft>
                          <a:spcPts val="0"/>
                        </a:spcAft>
                      </a:pPr>
                      <a:r>
                        <a:rPr lang="en-GB" sz="1000">
                          <a:effectLst/>
                        </a:rPr>
                        <a:t>Immigrants receive more than they contribute (% agree)</a:t>
                      </a:r>
                      <a:endParaRPr lang="en-GB" sz="1100">
                        <a:effectLst/>
                        <a:latin typeface="Calibri"/>
                        <a:ea typeface="Times New Roman"/>
                        <a:cs typeface="Times New Roman"/>
                      </a:endParaRPr>
                    </a:p>
                  </a:txBody>
                  <a:tcPr marL="68091" marR="68091" marT="0" marB="0" anchor="ctr"/>
                </a:tc>
                <a:tc>
                  <a:txBody>
                    <a:bodyPr/>
                    <a:lstStyle/>
                    <a:p>
                      <a:pPr algn="ctr">
                        <a:lnSpc>
                          <a:spcPct val="115000"/>
                        </a:lnSpc>
                        <a:spcAft>
                          <a:spcPts val="0"/>
                        </a:spcAft>
                      </a:pPr>
                      <a:r>
                        <a:rPr lang="en-GB" sz="1000" dirty="0">
                          <a:effectLst/>
                        </a:rPr>
                        <a:t>Immigrants should only obtain the same rights to social benefits and services as citizens already living here after working and paying taxes for at least a year, or once they have become a citizen (% agree)</a:t>
                      </a:r>
                      <a:endParaRPr lang="en-GB" sz="1100" dirty="0">
                        <a:effectLst/>
                        <a:latin typeface="Calibri"/>
                        <a:ea typeface="Times New Roman"/>
                        <a:cs typeface="Times New Roman"/>
                      </a:endParaRPr>
                    </a:p>
                  </a:txBody>
                  <a:tcPr marL="68091" marR="68091" marT="0" marB="0" anchor="ctr"/>
                </a:tc>
                <a:tc>
                  <a:txBody>
                    <a:bodyPr/>
                    <a:lstStyle/>
                    <a:p>
                      <a:pPr algn="ctr">
                        <a:lnSpc>
                          <a:spcPct val="115000"/>
                        </a:lnSpc>
                        <a:spcAft>
                          <a:spcPts val="0"/>
                        </a:spcAft>
                      </a:pPr>
                      <a:r>
                        <a:rPr lang="en-GB" sz="1000">
                          <a:effectLst/>
                        </a:rPr>
                        <a:t>Immigrants contribute less in taxes than they benefit from health and welfare services (% agree)</a:t>
                      </a:r>
                      <a:endParaRPr lang="en-GB" sz="1100">
                        <a:effectLst/>
                        <a:latin typeface="Calibri"/>
                        <a:ea typeface="Times New Roman"/>
                        <a:cs typeface="Times New Roman"/>
                      </a:endParaRPr>
                    </a:p>
                  </a:txBody>
                  <a:tcPr marL="68091" marR="68091" marT="0" marB="0" anchor="ctr"/>
                </a:tc>
                <a:tc>
                  <a:txBody>
                    <a:bodyPr/>
                    <a:lstStyle/>
                    <a:p>
                      <a:pPr algn="ctr">
                        <a:lnSpc>
                          <a:spcPct val="115000"/>
                        </a:lnSpc>
                        <a:spcAft>
                          <a:spcPts val="0"/>
                        </a:spcAft>
                      </a:pPr>
                      <a:r>
                        <a:rPr lang="en-GB" sz="1000" dirty="0">
                          <a:effectLst/>
                        </a:rPr>
                        <a:t>Social benefits/services encourage people other countries to come live here (% agree)</a:t>
                      </a:r>
                      <a:endParaRPr lang="en-GB" sz="1100" dirty="0">
                        <a:effectLst/>
                        <a:latin typeface="Calibri"/>
                        <a:ea typeface="Times New Roman"/>
                        <a:cs typeface="Times New Roman"/>
                      </a:endParaRPr>
                    </a:p>
                  </a:txBody>
                  <a:tcPr marL="68091" marR="68091" marT="0" marB="0" anchor="ctr"/>
                </a:tc>
                <a:tc>
                  <a:txBody>
                    <a:bodyPr/>
                    <a:lstStyle/>
                    <a:p>
                      <a:pPr algn="ctr">
                        <a:lnSpc>
                          <a:spcPct val="115000"/>
                        </a:lnSpc>
                        <a:spcAft>
                          <a:spcPts val="1000"/>
                        </a:spcAft>
                      </a:pPr>
                      <a:r>
                        <a:rPr lang="en-GB" sz="1000">
                          <a:effectLst/>
                        </a:rPr>
                        <a:t>Immigrants take jobs away from people who were born in Britain  (% agree)</a:t>
                      </a:r>
                      <a:endParaRPr lang="en-GB" sz="1100">
                        <a:effectLst/>
                      </a:endParaRPr>
                    </a:p>
                    <a:p>
                      <a:pPr algn="ctr">
                        <a:lnSpc>
                          <a:spcPct val="115000"/>
                        </a:lnSpc>
                        <a:spcAft>
                          <a:spcPts val="0"/>
                        </a:spcAft>
                      </a:pPr>
                      <a:r>
                        <a:rPr lang="en-GB" sz="1000">
                          <a:effectLst/>
                        </a:rPr>
                        <a:t> </a:t>
                      </a:r>
                      <a:endParaRPr lang="en-GB" sz="1100">
                        <a:effectLst/>
                        <a:latin typeface="Calibri"/>
                        <a:ea typeface="Times New Roman"/>
                        <a:cs typeface="Times New Roman"/>
                      </a:endParaRPr>
                    </a:p>
                  </a:txBody>
                  <a:tcPr marL="68091" marR="68091" marT="0" marB="0" anchor="ctr"/>
                </a:tc>
              </a:tr>
              <a:tr h="189143">
                <a:tc>
                  <a:txBody>
                    <a:bodyPr/>
                    <a:lstStyle/>
                    <a:p>
                      <a:pPr algn="ctr">
                        <a:lnSpc>
                          <a:spcPct val="115000"/>
                        </a:lnSpc>
                        <a:spcAft>
                          <a:spcPts val="0"/>
                        </a:spcAft>
                      </a:pPr>
                      <a:r>
                        <a:rPr lang="en-GB" sz="1600" b="1" dirty="0">
                          <a:effectLst/>
                        </a:rPr>
                        <a:t>51.8%</a:t>
                      </a:r>
                      <a:endParaRPr lang="en-GB" sz="1600" b="1"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600" b="1" dirty="0">
                          <a:effectLst/>
                        </a:rPr>
                        <a:t>56.7%</a:t>
                      </a:r>
                      <a:endParaRPr lang="en-GB" sz="1600" b="1"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600" b="1" dirty="0">
                          <a:effectLst/>
                        </a:rPr>
                        <a:t>79.9%</a:t>
                      </a:r>
                      <a:endParaRPr lang="en-GB" sz="1600" b="1"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600" b="1" dirty="0">
                          <a:effectLst/>
                        </a:rPr>
                        <a:t>51.0%</a:t>
                      </a:r>
                      <a:endParaRPr lang="en-GB" sz="1600" b="1"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600" b="1" dirty="0">
                          <a:effectLst/>
                        </a:rPr>
                        <a:t>76.0%</a:t>
                      </a:r>
                      <a:endParaRPr lang="en-GB" sz="1600" b="1"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600" b="1" dirty="0">
                          <a:effectLst/>
                        </a:rPr>
                        <a:t>50.6%</a:t>
                      </a:r>
                      <a:endParaRPr lang="en-GB" sz="1600" b="1" dirty="0">
                        <a:effectLst/>
                        <a:latin typeface="Calibri"/>
                        <a:ea typeface="Times New Roman"/>
                        <a:cs typeface="Times New Roman"/>
                      </a:endParaRPr>
                    </a:p>
                  </a:txBody>
                  <a:tcPr marL="68091" marR="68091" marT="0" marB="0"/>
                </a:tc>
              </a:tr>
              <a:tr h="870057">
                <a:tc>
                  <a:txBody>
                    <a:bodyPr/>
                    <a:lstStyle/>
                    <a:p>
                      <a:pPr algn="ctr">
                        <a:lnSpc>
                          <a:spcPct val="115000"/>
                        </a:lnSpc>
                        <a:spcAft>
                          <a:spcPts val="0"/>
                        </a:spcAft>
                      </a:pPr>
                      <a:r>
                        <a:rPr lang="en-GB" sz="1000" dirty="0">
                          <a:effectLst/>
                        </a:rPr>
                        <a:t>Source: European Quality of Life Survey 2011</a:t>
                      </a:r>
                      <a:endParaRPr lang="en-GB" sz="1100"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000" dirty="0">
                          <a:effectLst/>
                        </a:rPr>
                        <a:t>Source: European Social Survey 2008</a:t>
                      </a:r>
                      <a:endParaRPr lang="en-GB" sz="1100"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000" dirty="0">
                          <a:effectLst/>
                        </a:rPr>
                        <a:t>Source: European Social Survey 2008</a:t>
                      </a:r>
                      <a:endParaRPr lang="en-GB" sz="1100"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000" dirty="0">
                          <a:effectLst/>
                        </a:rPr>
                        <a:t>Source: Eurobarometer 71, 2009</a:t>
                      </a:r>
                      <a:endParaRPr lang="en-GB" sz="1100"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000" dirty="0">
                          <a:effectLst/>
                        </a:rPr>
                        <a:t>Source: European Social Survey 2008</a:t>
                      </a:r>
                      <a:endParaRPr lang="en-GB" sz="1100" dirty="0">
                        <a:effectLst/>
                        <a:latin typeface="Calibri"/>
                        <a:ea typeface="Times New Roman"/>
                        <a:cs typeface="Times New Roman"/>
                      </a:endParaRPr>
                    </a:p>
                  </a:txBody>
                  <a:tcPr marL="68091" marR="68091" marT="0" marB="0"/>
                </a:tc>
                <a:tc>
                  <a:txBody>
                    <a:bodyPr/>
                    <a:lstStyle/>
                    <a:p>
                      <a:pPr algn="ctr">
                        <a:lnSpc>
                          <a:spcPct val="115000"/>
                        </a:lnSpc>
                        <a:spcAft>
                          <a:spcPts val="0"/>
                        </a:spcAft>
                      </a:pPr>
                      <a:r>
                        <a:rPr lang="en-GB" sz="1000" dirty="0">
                          <a:effectLst/>
                        </a:rPr>
                        <a:t>Source: British Social Attitudes 2013</a:t>
                      </a:r>
                      <a:endParaRPr lang="en-GB" sz="1100" dirty="0">
                        <a:effectLst/>
                        <a:latin typeface="Calibri"/>
                        <a:ea typeface="Times New Roman"/>
                        <a:cs typeface="Times New Roman"/>
                      </a:endParaRPr>
                    </a:p>
                  </a:txBody>
                  <a:tcPr marL="68091" marR="68091" marT="0" marB="0"/>
                </a:tc>
              </a:tr>
            </a:tbl>
          </a:graphicData>
        </a:graphic>
      </p:graphicFrame>
      <p:sp>
        <p:nvSpPr>
          <p:cNvPr id="6" name="Rectangle 1"/>
          <p:cNvSpPr>
            <a:spLocks noChangeArrowheads="1"/>
          </p:cNvSpPr>
          <p:nvPr/>
        </p:nvSpPr>
        <p:spPr bwMode="auto">
          <a:xfrm>
            <a:off x="5292080" y="54452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Welfare chauvinism in the United Kingdom</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1319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sz="quarter" idx="1"/>
          </p:nvPr>
        </p:nvSpPr>
        <p:spPr/>
        <p:txBody>
          <a:bodyPr/>
          <a:lstStyle/>
          <a:p>
            <a:pPr algn="just"/>
            <a:r>
              <a:rPr lang="en-GB" dirty="0" smtClean="0"/>
              <a:t>Population </a:t>
            </a:r>
            <a:r>
              <a:rPr lang="en-GB" dirty="0"/>
              <a:t>ageing, growing inequality and more intense global competition have all tended to promote deeper divisions in policy objectives and </a:t>
            </a:r>
            <a:r>
              <a:rPr lang="en-GB" dirty="0" smtClean="0"/>
              <a:t>outcomes;</a:t>
            </a:r>
          </a:p>
          <a:p>
            <a:pPr algn="just"/>
            <a:r>
              <a:rPr lang="en-GB" dirty="0" smtClean="0"/>
              <a:t>Neo-liberal and chauvinist responses predominate;</a:t>
            </a:r>
          </a:p>
          <a:p>
            <a:pPr algn="just"/>
            <a:r>
              <a:rPr lang="en-GB" dirty="0" smtClean="0"/>
              <a:t>All parties </a:t>
            </a:r>
            <a:r>
              <a:rPr lang="en-GB" dirty="0"/>
              <a:t>prioritize benefits and services for older people, who constitute an important electoral </a:t>
            </a:r>
            <a:r>
              <a:rPr lang="en-GB" dirty="0" smtClean="0"/>
              <a:t>force;</a:t>
            </a:r>
          </a:p>
          <a:p>
            <a:pPr algn="just"/>
            <a:r>
              <a:rPr lang="en-GB" dirty="0" smtClean="0"/>
              <a:t>BUT </a:t>
            </a:r>
            <a:r>
              <a:rPr lang="en-GB" dirty="0"/>
              <a:t>entrenched division between right and left on the size of the state, the role of the private sector, the extent to which government should seek to ensure that the living standards of families on benefits fall below those of the lowest paid worker and the extent of inequality.</a:t>
            </a:r>
          </a:p>
        </p:txBody>
      </p:sp>
    </p:spTree>
    <p:extLst>
      <p:ext uri="{BB962C8B-B14F-4D97-AF65-F5344CB8AC3E}">
        <p14:creationId xmlns:p14="http://schemas.microsoft.com/office/powerpoint/2010/main" val="332563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Social Spending per capital in the United Kingdom, 1979-2013</a:t>
            </a:r>
            <a:endParaRPr lang="en-GB"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Chart 5"/>
          <p:cNvGraphicFramePr/>
          <p:nvPr>
            <p:extLst>
              <p:ext uri="{D42A27DB-BD31-4B8C-83A1-F6EECF244321}">
                <p14:modId xmlns:p14="http://schemas.microsoft.com/office/powerpoint/2010/main" val="2835847076"/>
              </p:ext>
            </p:extLst>
          </p:nvPr>
        </p:nvGraphicFramePr>
        <p:xfrm>
          <a:off x="659539" y="1412776"/>
          <a:ext cx="7824921"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660232" y="6453336"/>
            <a:ext cx="2208297" cy="276999"/>
          </a:xfrm>
          <a:prstGeom prst="rect">
            <a:avLst/>
          </a:prstGeom>
          <a:noFill/>
        </p:spPr>
        <p:txBody>
          <a:bodyPr wrap="none" rtlCol="0">
            <a:spAutoFit/>
          </a:bodyPr>
          <a:lstStyle/>
          <a:p>
            <a:r>
              <a:rPr lang="en-GB" sz="1200" i="1" dirty="0" smtClean="0"/>
              <a:t>Source: UK Public Spending (2015)</a:t>
            </a:r>
            <a:endParaRPr lang="en-GB" sz="1200" i="1" dirty="0"/>
          </a:p>
        </p:txBody>
      </p:sp>
    </p:spTree>
    <p:extLst>
      <p:ext uri="{BB962C8B-B14F-4D97-AF65-F5344CB8AC3E}">
        <p14:creationId xmlns:p14="http://schemas.microsoft.com/office/powerpoint/2010/main" val="181210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smtClean="0"/>
              <a:t>Percentage of people in low-income households in the United Kingdom, 1961-2012</a:t>
            </a:r>
            <a:endParaRPr lang="en-GB" sz="2400"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7" y="1844824"/>
            <a:ext cx="8568951" cy="3744416"/>
          </a:xfrm>
          <a:prstGeom prst="rect">
            <a:avLst/>
          </a:prstGeom>
          <a:noFill/>
          <a:ln>
            <a:noFill/>
          </a:ln>
        </p:spPr>
      </p:pic>
      <p:sp>
        <p:nvSpPr>
          <p:cNvPr id="5" name="TextBox 4"/>
          <p:cNvSpPr txBox="1"/>
          <p:nvPr/>
        </p:nvSpPr>
        <p:spPr>
          <a:xfrm>
            <a:off x="6176478" y="6453336"/>
            <a:ext cx="2716000" cy="276999"/>
          </a:xfrm>
          <a:prstGeom prst="rect">
            <a:avLst/>
          </a:prstGeom>
          <a:noFill/>
        </p:spPr>
        <p:txBody>
          <a:bodyPr wrap="none" rtlCol="0">
            <a:spAutoFit/>
          </a:bodyPr>
          <a:lstStyle/>
          <a:p>
            <a:r>
              <a:rPr lang="en-GB" sz="1200" i="1" dirty="0" smtClean="0"/>
              <a:t>Source: Joseph Rowntree Foundation (2015)</a:t>
            </a:r>
            <a:endParaRPr lang="en-GB" sz="1200" i="1" dirty="0"/>
          </a:p>
        </p:txBody>
      </p:sp>
    </p:spTree>
    <p:extLst>
      <p:ext uri="{BB962C8B-B14F-4D97-AF65-F5344CB8AC3E}">
        <p14:creationId xmlns:p14="http://schemas.microsoft.com/office/powerpoint/2010/main" val="33290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Percentage of people at risk of poverty or social </a:t>
            </a:r>
            <a:r>
              <a:rPr lang="en-US" dirty="0" smtClean="0"/>
              <a:t>exclusion in Europe, </a:t>
            </a:r>
            <a:r>
              <a:rPr lang="en-US" dirty="0"/>
              <a:t>2005-2013</a:t>
            </a:r>
            <a:endParaRPr lang="en-GB" dirty="0"/>
          </a:p>
        </p:txBody>
      </p:sp>
      <p:graphicFrame>
        <p:nvGraphicFramePr>
          <p:cNvPr id="4" name="Chart 3"/>
          <p:cNvGraphicFramePr/>
          <p:nvPr>
            <p:extLst>
              <p:ext uri="{D42A27DB-BD31-4B8C-83A1-F6EECF244321}">
                <p14:modId xmlns:p14="http://schemas.microsoft.com/office/powerpoint/2010/main" val="2981843378"/>
              </p:ext>
            </p:extLst>
          </p:nvPr>
        </p:nvGraphicFramePr>
        <p:xfrm>
          <a:off x="1259632" y="1484784"/>
          <a:ext cx="6833369" cy="40405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99067" y="5606394"/>
            <a:ext cx="8247771" cy="646331"/>
          </a:xfrm>
          <a:prstGeom prst="rect">
            <a:avLst/>
          </a:prstGeom>
          <a:noFill/>
        </p:spPr>
        <p:txBody>
          <a:bodyPr wrap="none" rtlCol="0">
            <a:spAutoFit/>
          </a:bodyPr>
          <a:lstStyle/>
          <a:p>
            <a:r>
              <a:rPr lang="en-GB" sz="1200" i="1" dirty="0"/>
              <a:t>Note: persons at risk of poverty are defined by the European Commission as ‘a process whereby certain individuals are pushed to the edge </a:t>
            </a:r>
            <a:endParaRPr lang="en-GB" sz="1200" i="1" dirty="0" smtClean="0"/>
          </a:p>
          <a:p>
            <a:r>
              <a:rPr lang="en-GB" sz="1200" i="1" dirty="0" smtClean="0"/>
              <a:t>of </a:t>
            </a:r>
            <a:r>
              <a:rPr lang="en-GB" sz="1200" i="1" dirty="0"/>
              <a:t>society and prevented from participating fully by virtue of their poverty, or lack of basic competencies and life-long learning </a:t>
            </a:r>
            <a:r>
              <a:rPr lang="en-GB" sz="1200" i="1" dirty="0" smtClean="0"/>
              <a:t>opportunities, </a:t>
            </a:r>
          </a:p>
          <a:p>
            <a:r>
              <a:rPr lang="en-GB" sz="1200" i="1" dirty="0" smtClean="0"/>
              <a:t>or </a:t>
            </a:r>
            <a:r>
              <a:rPr lang="en-GB" sz="1200" i="1" dirty="0"/>
              <a:t>as a result of discrimination’ </a:t>
            </a:r>
            <a:r>
              <a:rPr lang="en-GB" sz="1200" i="1" dirty="0" smtClean="0"/>
              <a:t>(source: Eurostat </a:t>
            </a:r>
            <a:r>
              <a:rPr lang="en-GB" sz="1200" i="1" dirty="0"/>
              <a:t>2015) </a:t>
            </a:r>
            <a:endParaRPr lang="en-GB" sz="1200" dirty="0"/>
          </a:p>
        </p:txBody>
      </p:sp>
    </p:spTree>
    <p:extLst>
      <p:ext uri="{BB962C8B-B14F-4D97-AF65-F5344CB8AC3E}">
        <p14:creationId xmlns:p14="http://schemas.microsoft.com/office/powerpoint/2010/main" val="852556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this paper</a:t>
            </a:r>
            <a:endParaRPr lang="en-GB" dirty="0"/>
          </a:p>
        </p:txBody>
      </p:sp>
      <p:sp>
        <p:nvSpPr>
          <p:cNvPr id="3" name="Content Placeholder 2"/>
          <p:cNvSpPr>
            <a:spLocks noGrp="1"/>
          </p:cNvSpPr>
          <p:nvPr>
            <p:ph sz="quarter" idx="1"/>
          </p:nvPr>
        </p:nvSpPr>
        <p:spPr/>
        <p:txBody>
          <a:bodyPr>
            <a:normAutofit/>
          </a:bodyPr>
          <a:lstStyle/>
          <a:p>
            <a:pPr algn="just"/>
            <a:r>
              <a:rPr lang="en-GB" dirty="0" smtClean="0"/>
              <a:t>Assess </a:t>
            </a:r>
            <a:r>
              <a:rPr lang="en-GB" dirty="0"/>
              <a:t>the evolution of the politics of the British welfare state over time, based on the country’s political characteristics, policy responses advocated by political parties, and public </a:t>
            </a:r>
            <a:r>
              <a:rPr lang="en-GB" dirty="0" smtClean="0"/>
              <a:t>attitudes;</a:t>
            </a:r>
          </a:p>
          <a:p>
            <a:r>
              <a:rPr lang="en-GB" dirty="0" smtClean="0"/>
              <a:t>Structure: past (1970s – 2008), </a:t>
            </a:r>
            <a:r>
              <a:rPr lang="en-GB" b="1" dirty="0" smtClean="0"/>
              <a:t>present (2008 – 2015), future (2015 –)</a:t>
            </a:r>
            <a:r>
              <a:rPr lang="en-GB" dirty="0" smtClean="0"/>
              <a:t>;</a:t>
            </a:r>
          </a:p>
          <a:p>
            <a:r>
              <a:rPr lang="en-GB" dirty="0" smtClean="0"/>
              <a:t>Theorising the new welfare directions (based on </a:t>
            </a:r>
            <a:r>
              <a:rPr lang="en-GB" dirty="0" err="1" smtClean="0"/>
              <a:t>Streeck</a:t>
            </a:r>
            <a:r>
              <a:rPr lang="en-GB" dirty="0" smtClean="0"/>
              <a:t> and </a:t>
            </a:r>
            <a:r>
              <a:rPr lang="en-GB" dirty="0" err="1" smtClean="0"/>
              <a:t>Thelen</a:t>
            </a:r>
            <a:r>
              <a:rPr lang="en-GB" dirty="0" smtClean="0"/>
              <a:t>) </a:t>
            </a:r>
            <a:br>
              <a:rPr lang="en-GB" dirty="0" smtClean="0"/>
            </a:br>
            <a:r>
              <a:rPr lang="en-GB" dirty="0" smtClean="0"/>
              <a:t>Convergence</a:t>
            </a:r>
            <a:br>
              <a:rPr lang="en-GB" dirty="0" smtClean="0"/>
            </a:br>
            <a:r>
              <a:rPr lang="en-GB" dirty="0" smtClean="0"/>
              <a:t>Structured Diversity </a:t>
            </a:r>
            <a:br>
              <a:rPr lang="en-GB" dirty="0" smtClean="0"/>
            </a:br>
            <a:r>
              <a:rPr lang="en-GB" u="sng" dirty="0" smtClean="0"/>
              <a:t>‘Beyond Continuity’</a:t>
            </a:r>
            <a:endParaRPr lang="en-GB" u="sng" dirty="0"/>
          </a:p>
        </p:txBody>
      </p:sp>
    </p:spTree>
    <p:extLst>
      <p:ext uri="{BB962C8B-B14F-4D97-AF65-F5344CB8AC3E}">
        <p14:creationId xmlns:p14="http://schemas.microsoft.com/office/powerpoint/2010/main" val="4029062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92041522"/>
              </p:ext>
            </p:extLst>
          </p:nvPr>
        </p:nvGraphicFramePr>
        <p:xfrm>
          <a:off x="0" y="548680"/>
          <a:ext cx="9144001" cy="5950078"/>
        </p:xfrm>
        <a:graphic>
          <a:graphicData uri="http://schemas.openxmlformats.org/drawingml/2006/table">
            <a:tbl>
              <a:tblPr firstRow="1" firstCol="1" bandRow="1">
                <a:tableStyleId>{5C22544A-7EE6-4342-B048-85BDC9FD1C3A}</a:tableStyleId>
              </a:tblPr>
              <a:tblGrid>
                <a:gridCol w="2724299"/>
                <a:gridCol w="2423765"/>
                <a:gridCol w="2422374"/>
                <a:gridCol w="1573563"/>
              </a:tblGrid>
              <a:tr h="182970">
                <a:tc>
                  <a:txBody>
                    <a:bodyPr/>
                    <a:lstStyle/>
                    <a:p>
                      <a:pPr algn="just">
                        <a:lnSpc>
                          <a:spcPct val="115000"/>
                        </a:lnSpc>
                        <a:spcAft>
                          <a:spcPts val="0"/>
                        </a:spcAft>
                      </a:pPr>
                      <a:r>
                        <a:rPr lang="en-GB" sz="1000" dirty="0">
                          <a:effectLst/>
                        </a:rPr>
                        <a:t>Policy response</a:t>
                      </a:r>
                      <a:endParaRPr lang="en-GB" sz="10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000" dirty="0">
                          <a:effectLst/>
                        </a:rPr>
                        <a:t>Policies</a:t>
                      </a:r>
                      <a:endParaRPr lang="en-GB" sz="10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000" dirty="0">
                          <a:effectLst/>
                        </a:rPr>
                        <a:t>Cleavages</a:t>
                      </a:r>
                      <a:endParaRPr lang="en-GB" sz="10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000" dirty="0">
                          <a:effectLst/>
                        </a:rPr>
                        <a:t>Solidarities</a:t>
                      </a:r>
                      <a:endParaRPr lang="en-GB" sz="1000" dirty="0">
                        <a:effectLst/>
                        <a:latin typeface="Calibri"/>
                        <a:ea typeface="Calibri"/>
                        <a:cs typeface="Times New Roman"/>
                      </a:endParaRPr>
                    </a:p>
                  </a:txBody>
                  <a:tcPr marL="5780" marR="5780" marT="0" marB="0"/>
                </a:tc>
              </a:tr>
              <a:tr h="182970">
                <a:tc gridSpan="4">
                  <a:txBody>
                    <a:bodyPr/>
                    <a:lstStyle/>
                    <a:p>
                      <a:pPr algn="just">
                        <a:lnSpc>
                          <a:spcPct val="115000"/>
                        </a:lnSpc>
                        <a:spcAft>
                          <a:spcPts val="0"/>
                        </a:spcAft>
                      </a:pPr>
                      <a:r>
                        <a:rPr lang="en-GB" sz="1000" dirty="0">
                          <a:effectLst/>
                        </a:rPr>
                        <a:t>Retreat from Interventionist State</a:t>
                      </a:r>
                      <a:endParaRPr lang="en-GB" sz="1000" dirty="0">
                        <a:effectLst/>
                        <a:latin typeface="Calibri"/>
                        <a:ea typeface="Calibri"/>
                        <a:cs typeface="Times New Roman"/>
                      </a:endParaRPr>
                    </a:p>
                  </a:txBody>
                  <a:tcPr marL="5780" marR="5780" marT="0" marB="0"/>
                </a:tc>
                <a:tc hMerge="1">
                  <a:txBody>
                    <a:bodyPr/>
                    <a:lstStyle/>
                    <a:p>
                      <a:endParaRPr lang="en-GB"/>
                    </a:p>
                  </a:txBody>
                  <a:tcPr/>
                </a:tc>
                <a:tc hMerge="1">
                  <a:txBody>
                    <a:bodyPr/>
                    <a:lstStyle/>
                    <a:p>
                      <a:endParaRPr lang="en-GB"/>
                    </a:p>
                  </a:txBody>
                  <a:tcPr/>
                </a:tc>
                <a:tc hMerge="1">
                  <a:txBody>
                    <a:bodyPr/>
                    <a:lstStyle/>
                    <a:p>
                      <a:endParaRPr lang="en-GB"/>
                    </a:p>
                  </a:txBody>
                  <a:tcPr/>
                </a:tc>
              </a:tr>
              <a:tr h="351612">
                <a:tc rowSpan="4">
                  <a:txBody>
                    <a:bodyPr/>
                    <a:lstStyle/>
                    <a:p>
                      <a:pPr algn="ctr">
                        <a:lnSpc>
                          <a:spcPct val="115000"/>
                        </a:lnSpc>
                        <a:spcAft>
                          <a:spcPts val="0"/>
                        </a:spcAft>
                      </a:pPr>
                      <a:r>
                        <a:rPr lang="en-GB" sz="1800" dirty="0">
                          <a:effectLst/>
                        </a:rPr>
                        <a:t>Neo-liberalism</a:t>
                      </a:r>
                      <a:endParaRPr lang="en-GB" sz="1800" dirty="0">
                        <a:effectLst/>
                        <a:latin typeface="Calibri"/>
                        <a:ea typeface="Calibri"/>
                        <a:cs typeface="Times New Roman"/>
                      </a:endParaRPr>
                    </a:p>
                  </a:txBody>
                  <a:tcPr marL="5780" marR="5780" marT="0" marB="0" anchor="ctr"/>
                </a:tc>
                <a:tc>
                  <a:txBody>
                    <a:bodyPr/>
                    <a:lstStyle/>
                    <a:p>
                      <a:pPr algn="just">
                        <a:lnSpc>
                          <a:spcPct val="115000"/>
                        </a:lnSpc>
                        <a:spcAft>
                          <a:spcPts val="0"/>
                        </a:spcAft>
                      </a:pPr>
                      <a:r>
                        <a:rPr lang="en-GB" sz="1200" dirty="0">
                          <a:effectLst/>
                        </a:rPr>
                        <a:t>Cutbacks, privatisation</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Advantaged groups vs. disadvantaged</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None</a:t>
                      </a:r>
                      <a:endParaRPr lang="en-GB" sz="1200">
                        <a:effectLst/>
                        <a:latin typeface="Calibri"/>
                        <a:ea typeface="Calibri"/>
                        <a:cs typeface="Times New Roman"/>
                      </a:endParaRPr>
                    </a:p>
                  </a:txBody>
                  <a:tcPr marL="5780" marR="5780" marT="0" marB="0"/>
                </a:tc>
              </a:tr>
              <a:tr h="370119">
                <a:tc vMerge="1">
                  <a:txBody>
                    <a:bodyPr/>
                    <a:lstStyle/>
                    <a:p>
                      <a:endParaRPr lang="en-GB"/>
                    </a:p>
                  </a:txBody>
                  <a:tcPr/>
                </a:tc>
                <a:tc>
                  <a:txBody>
                    <a:bodyPr/>
                    <a:lstStyle/>
                    <a:p>
                      <a:pPr algn="just">
                        <a:lnSpc>
                          <a:spcPct val="115000"/>
                        </a:lnSpc>
                        <a:spcAft>
                          <a:spcPts val="0"/>
                        </a:spcAft>
                      </a:pPr>
                      <a:r>
                        <a:rPr lang="en-GB" sz="1200" dirty="0">
                          <a:effectLst/>
                        </a:rPr>
                        <a:t>Prioritise pensions, health care, not working age benefits</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Intergenerational</a:t>
                      </a:r>
                      <a:endParaRPr lang="en-GB" sz="120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None</a:t>
                      </a:r>
                      <a:endParaRPr lang="en-GB" sz="1200">
                        <a:effectLst/>
                        <a:latin typeface="Calibri"/>
                        <a:ea typeface="Calibri"/>
                        <a:cs typeface="Times New Roman"/>
                      </a:endParaRPr>
                    </a:p>
                  </a:txBody>
                  <a:tcPr marL="5780" marR="5780" marT="0" marB="0"/>
                </a:tc>
              </a:tr>
              <a:tr h="388625">
                <a:tc vMerge="1">
                  <a:txBody>
                    <a:bodyPr/>
                    <a:lstStyle/>
                    <a:p>
                      <a:endParaRPr lang="en-GB"/>
                    </a:p>
                  </a:txBody>
                  <a:tcPr/>
                </a:tc>
                <a:tc>
                  <a:txBody>
                    <a:bodyPr/>
                    <a:lstStyle/>
                    <a:p>
                      <a:pPr algn="just">
                        <a:lnSpc>
                          <a:spcPct val="115000"/>
                        </a:lnSpc>
                        <a:spcAft>
                          <a:spcPts val="0"/>
                        </a:spcAft>
                      </a:pPr>
                      <a:r>
                        <a:rPr lang="en-GB" sz="1200" dirty="0">
                          <a:effectLst/>
                        </a:rPr>
                        <a:t>Prioritise wage supplements and low income tax, not benefits</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Worker vs dependent</a:t>
                      </a:r>
                      <a:endParaRPr lang="en-GB" sz="120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None</a:t>
                      </a:r>
                      <a:endParaRPr lang="en-GB" sz="1200">
                        <a:effectLst/>
                        <a:latin typeface="Calibri"/>
                        <a:ea typeface="Calibri"/>
                        <a:cs typeface="Times New Roman"/>
                      </a:endParaRPr>
                    </a:p>
                  </a:txBody>
                  <a:tcPr marL="5780" marR="5780" marT="0" marB="0"/>
                </a:tc>
              </a:tr>
              <a:tr h="333107">
                <a:tc vMerge="1">
                  <a:txBody>
                    <a:bodyPr/>
                    <a:lstStyle/>
                    <a:p>
                      <a:endParaRPr lang="en-GB"/>
                    </a:p>
                  </a:txBody>
                  <a:tcPr/>
                </a:tc>
                <a:tc>
                  <a:txBody>
                    <a:bodyPr/>
                    <a:lstStyle/>
                    <a:p>
                      <a:pPr algn="just">
                        <a:lnSpc>
                          <a:spcPct val="115000"/>
                        </a:lnSpc>
                        <a:spcAft>
                          <a:spcPts val="0"/>
                        </a:spcAft>
                      </a:pPr>
                      <a:r>
                        <a:rPr lang="en-GB" sz="1200" dirty="0">
                          <a:effectLst/>
                        </a:rPr>
                        <a:t>Prioritise social insurance vs. means-tested welfare</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Secure vs precarious</a:t>
                      </a:r>
                      <a:endParaRPr lang="en-GB" sz="120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None</a:t>
                      </a:r>
                      <a:endParaRPr lang="en-GB" sz="1200" dirty="0">
                        <a:effectLst/>
                        <a:latin typeface="Calibri"/>
                        <a:ea typeface="Calibri"/>
                        <a:cs typeface="Times New Roman"/>
                      </a:endParaRPr>
                    </a:p>
                  </a:txBody>
                  <a:tcPr marL="5780" marR="5780" marT="0" marB="0"/>
                </a:tc>
              </a:tr>
              <a:tr h="365939">
                <a:tc>
                  <a:txBody>
                    <a:bodyPr/>
                    <a:lstStyle/>
                    <a:p>
                      <a:pPr algn="ctr">
                        <a:lnSpc>
                          <a:spcPct val="115000"/>
                        </a:lnSpc>
                        <a:spcAft>
                          <a:spcPts val="0"/>
                        </a:spcAft>
                      </a:pPr>
                      <a:r>
                        <a:rPr lang="en-GB" sz="1800" dirty="0">
                          <a:effectLst/>
                        </a:rPr>
                        <a:t>Individualism</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Privatisation</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Middle-class vs people at risk of poverty</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a:effectLst/>
                        </a:rPr>
                        <a:t>None</a:t>
                      </a:r>
                      <a:endParaRPr lang="en-GB" sz="1200">
                        <a:effectLst/>
                        <a:latin typeface="Calibri"/>
                        <a:ea typeface="Calibri"/>
                        <a:cs typeface="Times New Roman"/>
                      </a:endParaRPr>
                    </a:p>
                  </a:txBody>
                  <a:tcPr marL="5780" marR="5780" marT="0" marB="0"/>
                </a:tc>
              </a:tr>
              <a:tr h="182970">
                <a:tc gridSpan="4">
                  <a:txBody>
                    <a:bodyPr/>
                    <a:lstStyle/>
                    <a:p>
                      <a:pPr algn="just">
                        <a:lnSpc>
                          <a:spcPct val="115000"/>
                        </a:lnSpc>
                        <a:spcAft>
                          <a:spcPts val="0"/>
                        </a:spcAft>
                      </a:pPr>
                      <a:r>
                        <a:rPr lang="en-GB" sz="1200" dirty="0">
                          <a:effectLst/>
                        </a:rPr>
                        <a:t>New Forms of Interventionism</a:t>
                      </a:r>
                      <a:endParaRPr lang="en-GB" sz="1200" dirty="0">
                        <a:effectLst/>
                        <a:latin typeface="Calibri"/>
                        <a:ea typeface="Calibri"/>
                        <a:cs typeface="Times New Roman"/>
                      </a:endParaRPr>
                    </a:p>
                  </a:txBody>
                  <a:tcPr marL="5780" marR="5780" marT="0" marB="0"/>
                </a:tc>
                <a:tc hMerge="1">
                  <a:txBody>
                    <a:bodyPr/>
                    <a:lstStyle/>
                    <a:p>
                      <a:endParaRPr lang="en-GB"/>
                    </a:p>
                  </a:txBody>
                  <a:tcPr/>
                </a:tc>
                <a:tc hMerge="1">
                  <a:txBody>
                    <a:bodyPr/>
                    <a:lstStyle/>
                    <a:p>
                      <a:endParaRPr lang="en-GB"/>
                    </a:p>
                  </a:txBody>
                  <a:tcPr/>
                </a:tc>
                <a:tc hMerge="1">
                  <a:txBody>
                    <a:bodyPr/>
                    <a:lstStyle/>
                    <a:p>
                      <a:endParaRPr lang="en-GB"/>
                    </a:p>
                  </a:txBody>
                  <a:tcPr/>
                </a:tc>
              </a:tr>
              <a:tr h="740237">
                <a:tc>
                  <a:txBody>
                    <a:bodyPr/>
                    <a:lstStyle/>
                    <a:p>
                      <a:pPr algn="ctr">
                        <a:lnSpc>
                          <a:spcPct val="115000"/>
                        </a:lnSpc>
                        <a:spcAft>
                          <a:spcPts val="0"/>
                        </a:spcAft>
                      </a:pPr>
                      <a:r>
                        <a:rPr lang="en-GB" sz="1800" dirty="0">
                          <a:effectLst/>
                        </a:rPr>
                        <a:t>Neo-Keynesianism</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Welfare spending to maintain demand from the poor</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 </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Class alliance between working class and middle-class groups</a:t>
                      </a:r>
                      <a:endParaRPr lang="en-GB" sz="1200" dirty="0">
                        <a:effectLst/>
                        <a:latin typeface="Calibri"/>
                        <a:ea typeface="Calibri"/>
                        <a:cs typeface="Times New Roman"/>
                      </a:endParaRPr>
                    </a:p>
                  </a:txBody>
                  <a:tcPr marL="5780" marR="5780" marT="0" marB="0"/>
                </a:tc>
              </a:tr>
              <a:tr h="425636">
                <a:tc>
                  <a:txBody>
                    <a:bodyPr/>
                    <a:lstStyle/>
                    <a:p>
                      <a:pPr algn="ctr">
                        <a:lnSpc>
                          <a:spcPct val="115000"/>
                        </a:lnSpc>
                        <a:spcAft>
                          <a:spcPts val="0"/>
                        </a:spcAft>
                      </a:pPr>
                      <a:r>
                        <a:rPr lang="en-GB" sz="1800" dirty="0">
                          <a:effectLst/>
                        </a:rPr>
                        <a:t>Social Investment</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Prioritise training and family support</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Groups whose engagement in work or skill level can be enhanced vs. others</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Groups marginal to the labour market</a:t>
                      </a:r>
                      <a:endParaRPr lang="en-GB" sz="1200" dirty="0">
                        <a:effectLst/>
                        <a:latin typeface="Calibri"/>
                        <a:ea typeface="Calibri"/>
                        <a:cs typeface="Times New Roman"/>
                      </a:endParaRPr>
                    </a:p>
                  </a:txBody>
                  <a:tcPr marL="5780" marR="5780" marT="0" marB="0"/>
                </a:tc>
              </a:tr>
              <a:tr h="365939">
                <a:tc>
                  <a:txBody>
                    <a:bodyPr/>
                    <a:lstStyle/>
                    <a:p>
                      <a:pPr algn="ctr">
                        <a:lnSpc>
                          <a:spcPct val="115000"/>
                        </a:lnSpc>
                        <a:spcAft>
                          <a:spcPts val="0"/>
                        </a:spcAft>
                      </a:pPr>
                      <a:r>
                        <a:rPr lang="en-GB" sz="1800" dirty="0" err="1">
                          <a:effectLst/>
                        </a:rPr>
                        <a:t>Predistribution</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High minimum wage, rent and utility price control, better job opportunities</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Low-waged vs. high-waged</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Across lower-wage groups</a:t>
                      </a:r>
                      <a:endParaRPr lang="en-GB" sz="1200" dirty="0">
                        <a:effectLst/>
                        <a:latin typeface="Calibri"/>
                        <a:ea typeface="Calibri"/>
                        <a:cs typeface="Times New Roman"/>
                      </a:endParaRPr>
                    </a:p>
                  </a:txBody>
                  <a:tcPr marL="5780" marR="5780" marT="0" marB="0"/>
                </a:tc>
              </a:tr>
              <a:tr h="481153">
                <a:tc>
                  <a:txBody>
                    <a:bodyPr/>
                    <a:lstStyle/>
                    <a:p>
                      <a:pPr algn="ctr">
                        <a:lnSpc>
                          <a:spcPct val="115000"/>
                        </a:lnSpc>
                        <a:spcAft>
                          <a:spcPts val="0"/>
                        </a:spcAft>
                      </a:pPr>
                      <a:r>
                        <a:rPr lang="en-GB" sz="1800" dirty="0">
                          <a:effectLst/>
                        </a:rPr>
                        <a:t>Fightback</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Anti-austerity measures, increasing benefits, corporate tax</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 </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Solidarity of disadvantaged</a:t>
                      </a:r>
                      <a:endParaRPr lang="en-GB" sz="1200" dirty="0">
                        <a:effectLst/>
                        <a:latin typeface="Calibri"/>
                        <a:ea typeface="Calibri"/>
                        <a:cs typeface="Times New Roman"/>
                      </a:endParaRPr>
                    </a:p>
                  </a:txBody>
                  <a:tcPr marL="5780" marR="5780" marT="0" marB="0"/>
                </a:tc>
              </a:tr>
              <a:tr h="1350932">
                <a:tc>
                  <a:txBody>
                    <a:bodyPr/>
                    <a:lstStyle/>
                    <a:p>
                      <a:pPr algn="ctr">
                        <a:lnSpc>
                          <a:spcPct val="115000"/>
                        </a:lnSpc>
                        <a:spcAft>
                          <a:spcPts val="0"/>
                        </a:spcAft>
                      </a:pPr>
                      <a:r>
                        <a:rPr lang="en-GB" sz="1800" dirty="0">
                          <a:effectLst/>
                        </a:rPr>
                        <a:t>Welfare Chauvinism</a:t>
                      </a:r>
                      <a:endParaRPr lang="en-GB" sz="18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Residence and citizenship tests; immigration control</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Denizens vs. immigrants</a:t>
                      </a:r>
                      <a:endParaRPr lang="en-GB" sz="1200" dirty="0">
                        <a:effectLst/>
                        <a:latin typeface="Calibri"/>
                        <a:ea typeface="Calibri"/>
                        <a:cs typeface="Times New Roman"/>
                      </a:endParaRPr>
                    </a:p>
                  </a:txBody>
                  <a:tcPr marL="5780" marR="5780" marT="0" marB="0"/>
                </a:tc>
                <a:tc>
                  <a:txBody>
                    <a:bodyPr/>
                    <a:lstStyle/>
                    <a:p>
                      <a:pPr algn="just">
                        <a:lnSpc>
                          <a:spcPct val="115000"/>
                        </a:lnSpc>
                        <a:spcAft>
                          <a:spcPts val="0"/>
                        </a:spcAft>
                      </a:pPr>
                      <a:r>
                        <a:rPr lang="en-GB" sz="1200" dirty="0">
                          <a:effectLst/>
                        </a:rPr>
                        <a:t>Nationalism</a:t>
                      </a:r>
                      <a:endParaRPr lang="en-GB" sz="1200" dirty="0">
                        <a:effectLst/>
                        <a:latin typeface="Calibri"/>
                        <a:ea typeface="Calibri"/>
                        <a:cs typeface="Times New Roman"/>
                      </a:endParaRPr>
                    </a:p>
                  </a:txBody>
                  <a:tcPr marL="5780" marR="5780" marT="0" marB="0"/>
                </a:tc>
              </a:tr>
            </a:tbl>
          </a:graphicData>
        </a:graphic>
      </p:graphicFrame>
    </p:spTree>
    <p:extLst>
      <p:ext uri="{BB962C8B-B14F-4D97-AF65-F5344CB8AC3E}">
        <p14:creationId xmlns:p14="http://schemas.microsoft.com/office/powerpoint/2010/main" val="207961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impact of the great recession and responses to it</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Under Gordon Brown’s government: </a:t>
            </a:r>
            <a:r>
              <a:rPr lang="en-GB" dirty="0"/>
              <a:t>increase in spending on unemployment and low pay </a:t>
            </a:r>
            <a:r>
              <a:rPr lang="en-GB" dirty="0" smtClean="0"/>
              <a:t>benefits (neo-Keynesian response)</a:t>
            </a:r>
          </a:p>
          <a:p>
            <a:r>
              <a:rPr lang="en-GB" dirty="0" smtClean="0"/>
              <a:t>2010-2015: Coalition between Conservatives and Liberal Democrats (led by David Cameron), and neo-liberal response to the Recession</a:t>
            </a:r>
            <a:br>
              <a:rPr lang="en-GB" dirty="0" smtClean="0"/>
            </a:br>
            <a:r>
              <a:rPr lang="en-GB" dirty="0" smtClean="0"/>
              <a:t>- Main objective: eliminate the budget deficit through major reforms (4/5 cuts, 1/5 taxation);</a:t>
            </a:r>
            <a:br>
              <a:rPr lang="en-GB" dirty="0" smtClean="0"/>
            </a:br>
            <a:r>
              <a:rPr lang="en-GB" dirty="0" smtClean="0"/>
              <a:t>- </a:t>
            </a:r>
            <a:r>
              <a:rPr lang="en-GB" dirty="0"/>
              <a:t>Welfare benefits were cut sharply despite rising </a:t>
            </a:r>
            <a:r>
              <a:rPr lang="en-GB" dirty="0" smtClean="0"/>
              <a:t>demand;</a:t>
            </a:r>
            <a:br>
              <a:rPr lang="en-GB" dirty="0" smtClean="0"/>
            </a:br>
            <a:r>
              <a:rPr lang="en-GB" dirty="0" smtClean="0"/>
              <a:t>- Reduce immigration (soft chauvinism);</a:t>
            </a:r>
            <a:br>
              <a:rPr lang="en-GB" dirty="0" smtClean="0"/>
            </a:br>
            <a:r>
              <a:rPr lang="en-GB" dirty="0" smtClean="0"/>
              <a:t>- Increase VAT from 17.5 to 20%</a:t>
            </a:r>
            <a:br>
              <a:rPr lang="en-GB" dirty="0" smtClean="0"/>
            </a:br>
            <a:r>
              <a:rPr lang="en-GB" dirty="0" smtClean="0"/>
              <a:t>- Focus on pensions, but serious cuts in local government spending, health care and education</a:t>
            </a:r>
            <a:endParaRPr lang="en-GB" dirty="0"/>
          </a:p>
        </p:txBody>
      </p:sp>
    </p:spTree>
    <p:extLst>
      <p:ext uri="{BB962C8B-B14F-4D97-AF65-F5344CB8AC3E}">
        <p14:creationId xmlns:p14="http://schemas.microsoft.com/office/powerpoint/2010/main" val="4223549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2015 General Election</a:t>
            </a:r>
            <a:endParaRPr lang="en-GB" dirty="0"/>
          </a:p>
        </p:txBody>
      </p:sp>
      <p:sp>
        <p:nvSpPr>
          <p:cNvPr id="3" name="Content Placeholder 2"/>
          <p:cNvSpPr>
            <a:spLocks noGrp="1"/>
          </p:cNvSpPr>
          <p:nvPr>
            <p:ph sz="quarter" idx="1"/>
          </p:nvPr>
        </p:nvSpPr>
        <p:spPr/>
        <p:txBody>
          <a:bodyPr/>
          <a:lstStyle/>
          <a:p>
            <a:r>
              <a:rPr lang="en-GB" dirty="0" smtClean="0"/>
              <a:t>Campaign focused on deficit reduction, welfare, immigration, Europe, and coalition partnerships</a:t>
            </a:r>
          </a:p>
          <a:p>
            <a:r>
              <a:rPr lang="en-GB" dirty="0" smtClean="0"/>
              <a:t>High visibility for smaller parties (SNP, UKIP, Plaid </a:t>
            </a:r>
            <a:r>
              <a:rPr lang="en-GB" dirty="0" err="1" smtClean="0"/>
              <a:t>Cymru</a:t>
            </a:r>
            <a:r>
              <a:rPr lang="en-GB" dirty="0" smtClean="0"/>
              <a:t>, Greens) -&gt; moving away from bipartisanism favoured by a first-past-the-post electoral system? </a:t>
            </a:r>
          </a:p>
        </p:txBody>
      </p:sp>
      <p:pic>
        <p:nvPicPr>
          <p:cNvPr id="4098" name="Picture 2" descr="http://l1.yimg.com/bt/api/res/1.2/pPmTLwEtkOQ3x.wpK8shEQ--/YXBwaWQ9eW5ld3M7Zmk9ZmlsbDtoPTM3NztpbD1wbGFuZTtweG9mZj01MDtweW9mZj0wO3E9NzU7dz02NzA-/http:/media.zenfs.com/en_us/News/afp.com/Part-DV-DV1998998-1-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092" y="3573016"/>
            <a:ext cx="4067969" cy="2292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167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38991297"/>
              </p:ext>
            </p:extLst>
          </p:nvPr>
        </p:nvGraphicFramePr>
        <p:xfrm>
          <a:off x="179513" y="404664"/>
          <a:ext cx="8517631" cy="5390101"/>
        </p:xfrm>
        <a:graphic>
          <a:graphicData uri="http://schemas.openxmlformats.org/drawingml/2006/table">
            <a:tbl>
              <a:tblPr firstRow="1" firstCol="1" bandRow="1">
                <a:tableStyleId>{5C22544A-7EE6-4342-B048-85BDC9FD1C3A}</a:tableStyleId>
              </a:tblPr>
              <a:tblGrid>
                <a:gridCol w="1008111"/>
                <a:gridCol w="1124692"/>
                <a:gridCol w="1080573"/>
                <a:gridCol w="1163240"/>
                <a:gridCol w="992592"/>
                <a:gridCol w="1078211"/>
                <a:gridCol w="1113420"/>
                <a:gridCol w="956792"/>
              </a:tblGrid>
              <a:tr h="283429">
                <a:tc>
                  <a:txBody>
                    <a:bodyPr/>
                    <a:lstStyle/>
                    <a:p>
                      <a:pPr algn="l">
                        <a:lnSpc>
                          <a:spcPct val="115000"/>
                        </a:lnSpc>
                        <a:spcAft>
                          <a:spcPts val="0"/>
                        </a:spcAft>
                      </a:pPr>
                      <a:r>
                        <a:rPr lang="en-GB" sz="800" dirty="0">
                          <a:effectLst/>
                        </a:rPr>
                        <a:t> </a:t>
                      </a:r>
                      <a:endParaRPr lang="en-GB" sz="1000" dirty="0">
                        <a:effectLst/>
                      </a:endParaRPr>
                    </a:p>
                    <a:p>
                      <a:pPr algn="l">
                        <a:lnSpc>
                          <a:spcPct val="115000"/>
                        </a:lnSpc>
                        <a:spcAft>
                          <a:spcPts val="0"/>
                        </a:spcAft>
                      </a:pPr>
                      <a:r>
                        <a:rPr lang="en-GB" sz="800" dirty="0">
                          <a:effectLst/>
                        </a:rPr>
                        <a:t> </a:t>
                      </a:r>
                      <a:endParaRPr lang="en-GB" sz="10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Conservative</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Labour</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Lib Dems</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SNP</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Plaid </a:t>
                      </a:r>
                      <a:r>
                        <a:rPr lang="en-GB" sz="1100" dirty="0" err="1">
                          <a:effectLst/>
                        </a:rPr>
                        <a:t>Cymru</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UKIP</a:t>
                      </a:r>
                      <a:endParaRPr lang="en-GB" sz="110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100" dirty="0">
                          <a:effectLst/>
                        </a:rPr>
                        <a:t>Green Party</a:t>
                      </a:r>
                      <a:endParaRPr lang="en-GB" sz="1100" dirty="0">
                        <a:effectLst/>
                        <a:latin typeface="Calibri"/>
                        <a:ea typeface="Times New Roman"/>
                        <a:cs typeface="Times New Roman"/>
                      </a:endParaRPr>
                    </a:p>
                  </a:txBody>
                  <a:tcPr marL="61615" marR="61615" marT="0" marB="0"/>
                </a:tc>
              </a:tr>
              <a:tr h="1133717">
                <a:tc>
                  <a:txBody>
                    <a:bodyPr/>
                    <a:lstStyle/>
                    <a:p>
                      <a:pPr algn="l">
                        <a:lnSpc>
                          <a:spcPct val="115000"/>
                        </a:lnSpc>
                        <a:spcAft>
                          <a:spcPts val="0"/>
                        </a:spcAft>
                      </a:pPr>
                      <a:r>
                        <a:rPr lang="en-GB" sz="1050">
                          <a:effectLst/>
                        </a:rPr>
                        <a:t>Neo-liberalism</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Balance the budget;</a:t>
                      </a:r>
                    </a:p>
                    <a:p>
                      <a:pPr algn="l">
                        <a:lnSpc>
                          <a:spcPct val="115000"/>
                        </a:lnSpc>
                        <a:spcAft>
                          <a:spcPts val="0"/>
                        </a:spcAft>
                      </a:pPr>
                      <a:r>
                        <a:rPr lang="en-GB" sz="1050">
                          <a:effectLst/>
                        </a:rPr>
                        <a:t>£12 billion welfare cuts;</a:t>
                      </a:r>
                    </a:p>
                    <a:p>
                      <a:pPr algn="l">
                        <a:lnSpc>
                          <a:spcPct val="115000"/>
                        </a:lnSpc>
                        <a:spcAft>
                          <a:spcPts val="0"/>
                        </a:spcAft>
                      </a:pPr>
                      <a:r>
                        <a:rPr lang="en-GB" sz="1050">
                          <a:effectLst/>
                        </a:rPr>
                        <a:t>Cut household benefit caps;</a:t>
                      </a:r>
                    </a:p>
                    <a:p>
                      <a:pPr algn="l">
                        <a:lnSpc>
                          <a:spcPct val="115000"/>
                        </a:lnSpc>
                        <a:spcAft>
                          <a:spcPts val="0"/>
                        </a:spcAft>
                      </a:pPr>
                      <a:r>
                        <a:rPr lang="en-GB" sz="1050">
                          <a:effectLst/>
                        </a:rPr>
                        <a:t>Increase tax credit;</a:t>
                      </a:r>
                    </a:p>
                    <a:p>
                      <a:pPr algn="l">
                        <a:lnSpc>
                          <a:spcPct val="115000"/>
                        </a:lnSpc>
                        <a:spcAft>
                          <a:spcPts val="0"/>
                        </a:spcAft>
                      </a:pPr>
                      <a:r>
                        <a:rPr lang="en-GB" sz="1050">
                          <a:effectLst/>
                        </a:rPr>
                        <a:t>Prioritise benefits for the elderly</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Balance the budget;</a:t>
                      </a:r>
                    </a:p>
                    <a:p>
                      <a:pPr algn="l">
                        <a:lnSpc>
                          <a:spcPct val="115000"/>
                        </a:lnSpc>
                        <a:spcAft>
                          <a:spcPts val="0"/>
                        </a:spcAft>
                      </a:pPr>
                      <a:r>
                        <a:rPr lang="en-GB" sz="1050">
                          <a:effectLst/>
                        </a:rPr>
                        <a:t>Cap structural welfare spending;</a:t>
                      </a:r>
                    </a:p>
                    <a:p>
                      <a:pPr algn="l">
                        <a:lnSpc>
                          <a:spcPct val="115000"/>
                        </a:lnSpc>
                        <a:spcAft>
                          <a:spcPts val="0"/>
                        </a:spcAft>
                      </a:pPr>
                      <a:r>
                        <a:rPr lang="en-GB" sz="1050">
                          <a:effectLst/>
                        </a:rPr>
                        <a:t>Prioritise benefits for the elderly;</a:t>
                      </a:r>
                    </a:p>
                    <a:p>
                      <a:pPr algn="l">
                        <a:lnSpc>
                          <a:spcPct val="115000"/>
                        </a:lnSpc>
                        <a:spcAft>
                          <a:spcPts val="0"/>
                        </a:spcAft>
                      </a:pPr>
                      <a:r>
                        <a:rPr lang="en-GB" sz="1050">
                          <a:effectLst/>
                        </a:rPr>
                        <a:t>Increase tax credit</a:t>
                      </a:r>
                    </a:p>
                    <a:p>
                      <a:pPr algn="l">
                        <a:lnSpc>
                          <a:spcPct val="115000"/>
                        </a:lnSpc>
                        <a:spcAft>
                          <a:spcPts val="0"/>
                        </a:spcAft>
                      </a:pPr>
                      <a:r>
                        <a:rPr lang="en-GB" sz="1050">
                          <a:effectLst/>
                        </a:rPr>
                        <a:t> </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Balance the budget;</a:t>
                      </a:r>
                    </a:p>
                    <a:p>
                      <a:pPr algn="l">
                        <a:lnSpc>
                          <a:spcPct val="115000"/>
                        </a:lnSpc>
                        <a:spcAft>
                          <a:spcPts val="0"/>
                        </a:spcAft>
                      </a:pPr>
                      <a:r>
                        <a:rPr lang="en-GB" sz="1050">
                          <a:effectLst/>
                        </a:rPr>
                        <a:t>Prioritise benefits for the elderly;</a:t>
                      </a:r>
                    </a:p>
                    <a:p>
                      <a:pPr algn="l">
                        <a:lnSpc>
                          <a:spcPct val="115000"/>
                        </a:lnSpc>
                        <a:spcAft>
                          <a:spcPts val="0"/>
                        </a:spcAft>
                      </a:pPr>
                      <a:r>
                        <a:rPr lang="en-GB" sz="1050">
                          <a:effectLst/>
                        </a:rPr>
                        <a:t>Increase tax credit</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Prioritise benefits for the elderly</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Cut business rates for small and medium sized businesses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Balance the budget;</a:t>
                      </a:r>
                    </a:p>
                    <a:p>
                      <a:pPr algn="l">
                        <a:lnSpc>
                          <a:spcPct val="115000"/>
                        </a:lnSpc>
                        <a:spcAft>
                          <a:spcPts val="0"/>
                        </a:spcAft>
                      </a:pPr>
                      <a:r>
                        <a:rPr lang="en-GB" sz="1050">
                          <a:effectLst/>
                        </a:rPr>
                        <a:t>Restrict child benefit to two children;</a:t>
                      </a:r>
                    </a:p>
                    <a:p>
                      <a:pPr algn="l">
                        <a:lnSpc>
                          <a:spcPct val="115000"/>
                        </a:lnSpc>
                        <a:spcAft>
                          <a:spcPts val="0"/>
                        </a:spcAft>
                      </a:pPr>
                      <a:r>
                        <a:rPr lang="en-GB" sz="1050">
                          <a:effectLst/>
                        </a:rPr>
                        <a:t>Cut benefit caps;</a:t>
                      </a:r>
                    </a:p>
                    <a:p>
                      <a:pPr algn="l">
                        <a:lnSpc>
                          <a:spcPct val="115000"/>
                        </a:lnSpc>
                        <a:spcAft>
                          <a:spcPts val="0"/>
                        </a:spcAft>
                      </a:pPr>
                      <a:r>
                        <a:rPr lang="en-GB" sz="1050">
                          <a:effectLst/>
                        </a:rPr>
                        <a:t>Increase tax credit;</a:t>
                      </a:r>
                    </a:p>
                    <a:p>
                      <a:pPr algn="l">
                        <a:lnSpc>
                          <a:spcPct val="115000"/>
                        </a:lnSpc>
                        <a:spcAft>
                          <a:spcPts val="0"/>
                        </a:spcAft>
                      </a:pPr>
                      <a:r>
                        <a:rPr lang="en-GB" sz="1050">
                          <a:effectLst/>
                        </a:rPr>
                        <a:t>Cut business rates for small businesses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r>
              <a:tr h="708573">
                <a:tc>
                  <a:txBody>
                    <a:bodyPr/>
                    <a:lstStyle/>
                    <a:p>
                      <a:pPr algn="l">
                        <a:lnSpc>
                          <a:spcPct val="115000"/>
                        </a:lnSpc>
                        <a:spcAft>
                          <a:spcPts val="0"/>
                        </a:spcAft>
                      </a:pPr>
                      <a:r>
                        <a:rPr lang="en-GB" sz="1050">
                          <a:effectLst/>
                        </a:rPr>
                        <a:t>Individualism</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dirty="0">
                          <a:effectLst/>
                        </a:rPr>
                        <a:t>Privatisation in various sectors</a:t>
                      </a:r>
                      <a:endParaRPr lang="en-GB" sz="105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Encourage further private sector investment in various sectors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Encourage the use of private health services;</a:t>
                      </a:r>
                    </a:p>
                    <a:p>
                      <a:pPr algn="l">
                        <a:lnSpc>
                          <a:spcPct val="115000"/>
                        </a:lnSpc>
                        <a:spcAft>
                          <a:spcPts val="0"/>
                        </a:spcAft>
                      </a:pPr>
                      <a:r>
                        <a:rPr lang="en-GB" sz="1050">
                          <a:effectLst/>
                        </a:rPr>
                        <a:t>Stimulate private energy investment </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r>
              <a:tr h="708573">
                <a:tc>
                  <a:txBody>
                    <a:bodyPr/>
                    <a:lstStyle/>
                    <a:p>
                      <a:pPr algn="l">
                        <a:lnSpc>
                          <a:spcPct val="115000"/>
                        </a:lnSpc>
                        <a:spcAft>
                          <a:spcPts val="0"/>
                        </a:spcAft>
                      </a:pPr>
                      <a:r>
                        <a:rPr lang="en-GB" sz="1050" dirty="0">
                          <a:effectLst/>
                        </a:rPr>
                        <a:t>Neo-Keynesianism</a:t>
                      </a:r>
                      <a:endParaRPr lang="en-GB" sz="1050" dirty="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Scrap the bedroom tax;</a:t>
                      </a:r>
                    </a:p>
                    <a:p>
                      <a:pPr algn="l">
                        <a:lnSpc>
                          <a:spcPct val="115000"/>
                        </a:lnSpc>
                        <a:spcAft>
                          <a:spcPts val="0"/>
                        </a:spcAft>
                      </a:pPr>
                      <a:r>
                        <a:rPr lang="en-GB" sz="1050">
                          <a:effectLst/>
                        </a:rPr>
                        <a:t> </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Increase benefit cap for two years;</a:t>
                      </a:r>
                    </a:p>
                    <a:p>
                      <a:pPr algn="l">
                        <a:lnSpc>
                          <a:spcPct val="115000"/>
                        </a:lnSpc>
                        <a:spcAft>
                          <a:spcPts val="0"/>
                        </a:spcAft>
                      </a:pPr>
                      <a:r>
                        <a:rPr lang="en-GB" sz="1050">
                          <a:effectLst/>
                        </a:rPr>
                        <a:t>Reform the bedroom tax</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Scrap the bedroom tax;</a:t>
                      </a:r>
                    </a:p>
                    <a:p>
                      <a:pPr algn="l">
                        <a:lnSpc>
                          <a:spcPct val="115000"/>
                        </a:lnSpc>
                        <a:spcAft>
                          <a:spcPts val="0"/>
                        </a:spcAft>
                      </a:pPr>
                      <a:r>
                        <a:rPr lang="en-GB" sz="1050">
                          <a:effectLst/>
                        </a:rPr>
                        <a:t>Back increase of at least the cost of living in benefits </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Scrap the bedroom tax</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Reform the bedroom tax</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Introduce a maximum 35-hour working week</a:t>
                      </a:r>
                      <a:endParaRPr lang="en-GB" sz="1050">
                        <a:effectLst/>
                        <a:latin typeface="Calibri"/>
                        <a:ea typeface="Times New Roman"/>
                        <a:cs typeface="Times New Roman"/>
                      </a:endParaRPr>
                    </a:p>
                  </a:txBody>
                  <a:tcPr marL="61615" marR="61615" marT="0" marB="0"/>
                </a:tc>
              </a:tr>
              <a:tr h="708573">
                <a:tc>
                  <a:txBody>
                    <a:bodyPr/>
                    <a:lstStyle/>
                    <a:p>
                      <a:pPr algn="l">
                        <a:lnSpc>
                          <a:spcPct val="115000"/>
                        </a:lnSpc>
                        <a:spcAft>
                          <a:spcPts val="0"/>
                        </a:spcAft>
                      </a:pPr>
                      <a:r>
                        <a:rPr lang="en-GB" sz="1050">
                          <a:effectLst/>
                        </a:rPr>
                        <a:t>Social Investment</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Create 3 million apprenticeships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Increase access to childcare;</a:t>
                      </a:r>
                    </a:p>
                    <a:p>
                      <a:pPr algn="l">
                        <a:lnSpc>
                          <a:spcPct val="115000"/>
                        </a:lnSpc>
                        <a:spcAft>
                          <a:spcPts val="0"/>
                        </a:spcAft>
                      </a:pPr>
                      <a:r>
                        <a:rPr lang="en-GB" sz="1050">
                          <a:effectLst/>
                        </a:rPr>
                        <a:t>Apprenticeship for every school leaver who gets the grades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Expand apprenticeships;</a:t>
                      </a:r>
                    </a:p>
                    <a:p>
                      <a:pPr algn="l">
                        <a:lnSpc>
                          <a:spcPct val="115000"/>
                        </a:lnSpc>
                        <a:spcAft>
                          <a:spcPts val="0"/>
                        </a:spcAft>
                      </a:pPr>
                      <a:r>
                        <a:rPr lang="en-GB" sz="1050">
                          <a:effectLst/>
                        </a:rPr>
                        <a:t>Develop national colleges for vocational skills</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Continue free university education in Scotland</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a:effectLst/>
                        </a:rPr>
                        <a:t>N/A</a:t>
                      </a:r>
                      <a:endParaRPr lang="en-GB" sz="1050">
                        <a:effectLst/>
                        <a:latin typeface="Calibri"/>
                        <a:ea typeface="Times New Roman"/>
                        <a:cs typeface="Times New Roman"/>
                      </a:endParaRPr>
                    </a:p>
                  </a:txBody>
                  <a:tcPr marL="61615" marR="61615" marT="0" marB="0"/>
                </a:tc>
                <a:tc>
                  <a:txBody>
                    <a:bodyPr/>
                    <a:lstStyle/>
                    <a:p>
                      <a:pPr algn="l">
                        <a:lnSpc>
                          <a:spcPct val="115000"/>
                        </a:lnSpc>
                        <a:spcAft>
                          <a:spcPts val="0"/>
                        </a:spcAft>
                      </a:pPr>
                      <a:r>
                        <a:rPr lang="en-GB" sz="1050" dirty="0">
                          <a:effectLst/>
                        </a:rPr>
                        <a:t>Scrap university tuition fees</a:t>
                      </a:r>
                      <a:endParaRPr lang="en-GB" sz="1050" dirty="0">
                        <a:effectLst/>
                        <a:latin typeface="Calibri"/>
                        <a:ea typeface="Times New Roman"/>
                        <a:cs typeface="Times New Roman"/>
                      </a:endParaRPr>
                    </a:p>
                  </a:txBody>
                  <a:tcPr marL="61615" marR="61615" marT="0" marB="0"/>
                </a:tc>
              </a:tr>
            </a:tbl>
          </a:graphicData>
        </a:graphic>
      </p:graphicFrame>
    </p:spTree>
    <p:extLst>
      <p:ext uri="{BB962C8B-B14F-4D97-AF65-F5344CB8AC3E}">
        <p14:creationId xmlns:p14="http://schemas.microsoft.com/office/powerpoint/2010/main" val="656201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424</TotalTime>
  <Words>2139</Words>
  <Application>Microsoft Office PowerPoint</Application>
  <PresentationFormat>On-screen Show (4:3)</PresentationFormat>
  <Paragraphs>264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Where next for the UK Welfare State?</vt:lpstr>
      <vt:lpstr>Social Spending per capital in the United Kingdom, 1979-2013</vt:lpstr>
      <vt:lpstr>Percentage of people in low-income households in the United Kingdom, 1961-2012</vt:lpstr>
      <vt:lpstr>Percentage of people at risk of poverty or social exclusion in Europe, 2005-2013</vt:lpstr>
      <vt:lpstr>Objectives of this paper</vt:lpstr>
      <vt:lpstr>PowerPoint Presentation</vt:lpstr>
      <vt:lpstr>The impact of the great recession and responses to it</vt:lpstr>
      <vt:lpstr>The 2015 General Election</vt:lpstr>
      <vt:lpstr>PowerPoint Presentation</vt:lpstr>
      <vt:lpstr>PowerPoint Presentation</vt:lpstr>
      <vt:lpstr>Outcome</vt:lpstr>
      <vt:lpstr>The future – public attitudes</vt:lpstr>
      <vt:lpstr>The future – public attitudes</vt:lpstr>
      <vt:lpstr>The future – public attitudes</vt:lpstr>
      <vt:lpstr>Conclusion</vt:lpstr>
    </vt:vector>
  </TitlesOfParts>
  <Company>University of Kent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next for the UK Welfare State?</dc:title>
  <dc:creator>Benjamin Leruth</dc:creator>
  <cp:lastModifiedBy>Benjamin Leruth</cp:lastModifiedBy>
  <cp:revision>14</cp:revision>
  <cp:lastPrinted>2015-09-02T13:44:46Z</cp:lastPrinted>
  <dcterms:created xsi:type="dcterms:W3CDTF">2015-08-18T09:55:44Z</dcterms:created>
  <dcterms:modified xsi:type="dcterms:W3CDTF">2015-09-02T13:50:57Z</dcterms:modified>
</cp:coreProperties>
</file>