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handoutMasterIdLst>
    <p:handoutMasterId r:id="rId21"/>
  </p:handoutMasterIdLst>
  <p:sldIdLst>
    <p:sldId id="256" r:id="rId2"/>
    <p:sldId id="276" r:id="rId3"/>
    <p:sldId id="279" r:id="rId4"/>
    <p:sldId id="280" r:id="rId5"/>
    <p:sldId id="294" r:id="rId6"/>
    <p:sldId id="295" r:id="rId7"/>
    <p:sldId id="296" r:id="rId8"/>
    <p:sldId id="297" r:id="rId9"/>
    <p:sldId id="284" r:id="rId10"/>
    <p:sldId id="285" r:id="rId11"/>
    <p:sldId id="283" r:id="rId12"/>
    <p:sldId id="287" r:id="rId13"/>
    <p:sldId id="286" r:id="rId14"/>
    <p:sldId id="288" r:id="rId15"/>
    <p:sldId id="289" r:id="rId16"/>
    <p:sldId id="290" r:id="rId17"/>
    <p:sldId id="291" r:id="rId18"/>
    <p:sldId id="293" r:id="rId19"/>
  </p:sldIdLst>
  <p:sldSz cx="9144000" cy="6858000" type="screen4x3"/>
  <p:notesSz cx="6797675" cy="9926638"/>
  <p:defaultTextStyle>
    <a:defPPr>
      <a:defRPr lang="en-GB"/>
    </a:defPPr>
    <a:lvl1pPr algn="l" rtl="0" fontAlgn="b">
      <a:spcBef>
        <a:spcPct val="30000"/>
      </a:spcBef>
      <a:spcAft>
        <a:spcPct val="0"/>
      </a:spcAft>
      <a:defRPr sz="2400" kern="1200">
        <a:solidFill>
          <a:schemeClr val="tx1"/>
        </a:solidFill>
        <a:latin typeface="Arial" charset="0"/>
        <a:ea typeface="+mn-ea"/>
        <a:cs typeface="Arial" charset="0"/>
      </a:defRPr>
    </a:lvl1pPr>
    <a:lvl2pPr marL="457200" algn="l" rtl="0" fontAlgn="b">
      <a:spcBef>
        <a:spcPct val="30000"/>
      </a:spcBef>
      <a:spcAft>
        <a:spcPct val="0"/>
      </a:spcAft>
      <a:defRPr sz="2400" kern="1200">
        <a:solidFill>
          <a:schemeClr val="tx1"/>
        </a:solidFill>
        <a:latin typeface="Arial" charset="0"/>
        <a:ea typeface="+mn-ea"/>
        <a:cs typeface="Arial" charset="0"/>
      </a:defRPr>
    </a:lvl2pPr>
    <a:lvl3pPr marL="914400" algn="l" rtl="0" fontAlgn="b">
      <a:spcBef>
        <a:spcPct val="30000"/>
      </a:spcBef>
      <a:spcAft>
        <a:spcPct val="0"/>
      </a:spcAft>
      <a:defRPr sz="2400" kern="1200">
        <a:solidFill>
          <a:schemeClr val="tx1"/>
        </a:solidFill>
        <a:latin typeface="Arial" charset="0"/>
        <a:ea typeface="+mn-ea"/>
        <a:cs typeface="Arial" charset="0"/>
      </a:defRPr>
    </a:lvl3pPr>
    <a:lvl4pPr marL="1371600" algn="l" rtl="0" fontAlgn="b">
      <a:spcBef>
        <a:spcPct val="30000"/>
      </a:spcBef>
      <a:spcAft>
        <a:spcPct val="0"/>
      </a:spcAft>
      <a:defRPr sz="2400" kern="1200">
        <a:solidFill>
          <a:schemeClr val="tx1"/>
        </a:solidFill>
        <a:latin typeface="Arial" charset="0"/>
        <a:ea typeface="+mn-ea"/>
        <a:cs typeface="Arial" charset="0"/>
      </a:defRPr>
    </a:lvl4pPr>
    <a:lvl5pPr marL="1828800" algn="l" rtl="0" fontAlgn="b">
      <a:spcBef>
        <a:spcPct val="3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BAC"/>
    <a:srgbClr val="FCD852"/>
    <a:srgbClr val="FABE00"/>
    <a:srgbClr val="D6A300"/>
    <a:srgbClr val="A47D00"/>
    <a:srgbClr val="A8034F"/>
    <a:srgbClr val="FFFFFF"/>
    <a:srgbClr val="A8B50A"/>
    <a:srgbClr val="007A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44" autoAdjust="0"/>
    <p:restoredTop sz="95250" autoAdjust="0"/>
  </p:normalViewPr>
  <p:slideViewPr>
    <p:cSldViewPr snapToGrid="0">
      <p:cViewPr varScale="1">
        <p:scale>
          <a:sx n="82" d="100"/>
          <a:sy n="82" d="100"/>
        </p:scale>
        <p:origin x="1810"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36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368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3686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3686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44AF512D-E224-4E93-B1D1-FE2471EDF047}" type="slidenum">
              <a:rPr lang="en-GB"/>
              <a:pPr/>
              <a:t>‹#›</a:t>
            </a:fld>
            <a:endParaRPr lang="en-GB"/>
          </a:p>
        </p:txBody>
      </p:sp>
    </p:spTree>
    <p:extLst>
      <p:ext uri="{BB962C8B-B14F-4D97-AF65-F5344CB8AC3E}">
        <p14:creationId xmlns:p14="http://schemas.microsoft.com/office/powerpoint/2010/main" val="130538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1638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1638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638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39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1639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164B663F-FE7E-487F-B07F-3A770B0BE146}" type="slidenum">
              <a:rPr lang="en-GB"/>
              <a:pPr/>
              <a:t>‹#›</a:t>
            </a:fld>
            <a:endParaRPr lang="en-GB"/>
          </a:p>
        </p:txBody>
      </p:sp>
    </p:spTree>
    <p:extLst>
      <p:ext uri="{BB962C8B-B14F-4D97-AF65-F5344CB8AC3E}">
        <p14:creationId xmlns:p14="http://schemas.microsoft.com/office/powerpoint/2010/main" val="123106373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a:t>
            </a:fld>
            <a:endParaRPr lang="en-GB"/>
          </a:p>
        </p:txBody>
      </p:sp>
    </p:spTree>
    <p:extLst>
      <p:ext uri="{BB962C8B-B14F-4D97-AF65-F5344CB8AC3E}">
        <p14:creationId xmlns:p14="http://schemas.microsoft.com/office/powerpoint/2010/main" val="10902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17</a:t>
            </a:fld>
            <a:endParaRPr lang="en-GB"/>
          </a:p>
        </p:txBody>
      </p:sp>
    </p:spTree>
    <p:extLst>
      <p:ext uri="{BB962C8B-B14F-4D97-AF65-F5344CB8AC3E}">
        <p14:creationId xmlns:p14="http://schemas.microsoft.com/office/powerpoint/2010/main" val="1960897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algn="l"/>
            <a:r>
              <a:rPr lang="en-GB" sz="1200" dirty="0">
                <a:solidFill>
                  <a:srgbClr val="002060"/>
                </a:solidFill>
              </a:rPr>
              <a:t>The UK’s European university</a:t>
            </a:r>
          </a:p>
        </p:txBody>
      </p:sp>
      <p:sp>
        <p:nvSpPr>
          <p:cNvPr id="10" name="Text Placeholder 7"/>
          <p:cNvSpPr>
            <a:spLocks noGrp="1"/>
          </p:cNvSpPr>
          <p:nvPr>
            <p:ph type="body" sz="quarter" idx="12" hasCustomPrompt="1"/>
          </p:nvPr>
        </p:nvSpPr>
        <p:spPr>
          <a:xfrm>
            <a:off x="467544" y="989117"/>
            <a:ext cx="4176464"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a:t>TYPE YOUR HEADING HERE 2014</a:t>
            </a:r>
          </a:p>
        </p:txBody>
      </p:sp>
      <p:sp>
        <p:nvSpPr>
          <p:cNvPr id="2" name="TextBox 1"/>
          <p:cNvSpPr txBox="1"/>
          <p:nvPr userDrawn="1"/>
        </p:nvSpPr>
        <p:spPr>
          <a:xfrm>
            <a:off x="6273800" y="1447800"/>
            <a:ext cx="184666" cy="461665"/>
          </a:xfrm>
          <a:prstGeom prst="rect">
            <a:avLst/>
          </a:prstGeom>
          <a:noFill/>
        </p:spPr>
        <p:txBody>
          <a:bodyPr wrap="none" rtlCol="0">
            <a:spAutoFit/>
          </a:bodyPr>
          <a:lstStyle/>
          <a:p>
            <a:endParaRPr lang="en-US" dirty="0"/>
          </a:p>
        </p:txBody>
      </p:sp>
      <p:sp>
        <p:nvSpPr>
          <p:cNvPr id="11" name="Text Placeholder 10"/>
          <p:cNvSpPr>
            <a:spLocks noGrp="1"/>
          </p:cNvSpPr>
          <p:nvPr>
            <p:ph type="body" sz="quarter" idx="13" hasCustomPrompt="1"/>
          </p:nvPr>
        </p:nvSpPr>
        <p:spPr>
          <a:xfrm>
            <a:off x="467545" y="2488937"/>
            <a:ext cx="4176464"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chemeClr val="bg1"/>
                </a:solidFill>
                <a:latin typeface="Century Schoolbook"/>
                <a:cs typeface="Century Schoolbook"/>
              </a:defRPr>
            </a:lvl1pPr>
          </a:lstStyle>
          <a:p>
            <a:pPr lvl="0"/>
            <a:r>
              <a:rPr lang="en-US" dirty="0"/>
              <a:t>Sub heading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a:p>
        </p:txBody>
      </p:sp>
    </p:spTree>
    <p:extLst>
      <p:ext uri="{BB962C8B-B14F-4D97-AF65-F5344CB8AC3E}">
        <p14:creationId xmlns:p14="http://schemas.microsoft.com/office/powerpoint/2010/main" val="319569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nl-NL"/>
              <a:t>Footer text</a:t>
            </a:r>
            <a:endParaRPr lang="en-GB"/>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4280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nl-NL"/>
              <a:t>Footer text</a:t>
            </a:r>
            <a:endParaRPr lang="en-GB" dirty="0"/>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49521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nl-NL"/>
              <a:t>Footer text</a:t>
            </a:r>
            <a:endParaRPr lang="en-GB"/>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76195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5" name="TextBox 4"/>
          <p:cNvSpPr txBox="1"/>
          <p:nvPr userDrawn="1"/>
        </p:nvSpPr>
        <p:spPr>
          <a:xfrm>
            <a:off x="-1860" y="0"/>
            <a:ext cx="9143999" cy="6858000"/>
          </a:xfrm>
          <a:prstGeom prst="rect">
            <a:avLst/>
          </a:prstGeom>
          <a:solidFill>
            <a:schemeClr val="tx2">
              <a:lumMod val="75000"/>
            </a:schemeClr>
          </a:solidFill>
        </p:spPr>
        <p:txBody>
          <a:bodyPr wrap="square" rtlCol="0">
            <a:spAutoFit/>
          </a:bodyPr>
          <a:lstStyle/>
          <a:p>
            <a:endParaRPr lang="en-US" dirty="0"/>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728BA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519493"/>
          </a:xfrm>
          <a:prstGeom prst="rect">
            <a:avLst/>
          </a:prstGeom>
          <a:noFill/>
        </p:spPr>
        <p:txBody>
          <a:bodyPr wrap="square" lIns="0" tIns="0" rIns="0" bIns="0" rtlCol="0">
            <a:spAutoFit/>
          </a:bodyPr>
          <a:lstStyle/>
          <a:p>
            <a:pPr marL="0" marR="0" lvl="0" indent="0" algn="l" defTabSz="914400" rtl="0" eaLnBrk="1" fontAlgn="b" latinLnBrk="0" hangingPunct="1">
              <a:lnSpc>
                <a:spcPts val="5000"/>
              </a:lnSpc>
              <a:spcBef>
                <a:spcPts val="0"/>
              </a:spcBef>
              <a:spcAft>
                <a:spcPct val="0"/>
              </a:spcAft>
              <a:buClrTx/>
              <a:buSzTx/>
              <a:buFontTx/>
              <a:buNone/>
              <a:tabLst/>
              <a:defRPr/>
            </a:pPr>
            <a:r>
              <a:rPr lang="en-US" sz="4800" spc="-100" dirty="0">
                <a:solidFill>
                  <a:srgbClr val="728BAC"/>
                </a:solidFill>
                <a:latin typeface="Century Schoolbook"/>
                <a:cs typeface="Century Schoolbook"/>
              </a:rPr>
              <a:t>THE UK’S EUROPEAN UNIVERSITY</a:t>
            </a:r>
          </a:p>
          <a:p>
            <a:endParaRPr lang="en-US" dirty="0"/>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r>
              <a:rPr lang="en-US" sz="2000" kern="1400" spc="-100" dirty="0" err="1">
                <a:solidFill>
                  <a:schemeClr val="bg1"/>
                </a:solidFill>
                <a:latin typeface="Century Schoolbook"/>
                <a:cs typeface="Century Schoolbook"/>
              </a:rPr>
              <a:t>www.kent.ac.uk</a:t>
            </a:r>
            <a:endParaRPr lang="en-US" sz="2000" kern="1400" spc="-100" dirty="0">
              <a:solidFill>
                <a:schemeClr val="bg1"/>
              </a:solidFill>
              <a:latin typeface="Century Schoolbook"/>
              <a:cs typeface="Century Schoolbook"/>
            </a:endParaRP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73697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r>
              <a:rPr lang="nl-NL"/>
              <a:t>Footer text</a:t>
            </a:r>
            <a:endParaRPr lang="en-GB" dirty="0"/>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98663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r>
              <a:rPr lang="nl-NL"/>
              <a:t>Footer text</a:t>
            </a:r>
            <a:endParaRPr lang="en-GB" dirty="0"/>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20000" tIns="273600" rIns="360000"/>
          <a:lstStyle>
            <a:lvl1pPr marL="0" indent="0">
              <a:lnSpc>
                <a:spcPts val="2600"/>
              </a:lnSpc>
              <a:buNone/>
              <a:defRPr sz="2400" spc="-100">
                <a:solidFill>
                  <a:srgbClr val="728BAC"/>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499993" y="2276872"/>
            <a:ext cx="4176464"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728BA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8208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a:t>Click icon to add picture</a:t>
            </a:r>
            <a:endParaRPr lang="en-GB"/>
          </a:p>
        </p:txBody>
      </p:sp>
      <p:sp>
        <p:nvSpPr>
          <p:cNvPr id="4" name="Footer Placeholder 3"/>
          <p:cNvSpPr>
            <a:spLocks noGrp="1"/>
          </p:cNvSpPr>
          <p:nvPr>
            <p:ph type="ftr" sz="quarter" idx="10"/>
          </p:nvPr>
        </p:nvSpPr>
        <p:spPr/>
        <p:txBody>
          <a:bodyPr/>
          <a:lstStyle>
            <a:lvl1pPr>
              <a:defRPr/>
            </a:lvl1pPr>
          </a:lstStyle>
          <a:p>
            <a:r>
              <a:rPr lang="nl-NL"/>
              <a:t>Footer text</a:t>
            </a:r>
            <a:endParaRPr lang="en-GB" dirty="0"/>
          </a:p>
        </p:txBody>
      </p:sp>
      <p:sp>
        <p:nvSpPr>
          <p:cNvPr id="8" name="Text Placeholder 7"/>
          <p:cNvSpPr>
            <a:spLocks noGrp="1"/>
          </p:cNvSpPr>
          <p:nvPr>
            <p:ph type="body" sz="quarter" idx="12" hasCustomPrompt="1"/>
          </p:nvPr>
        </p:nvSpPr>
        <p:spPr>
          <a:xfrm>
            <a:off x="467544" y="764704"/>
            <a:ext cx="4176464" cy="1584176"/>
          </a:xfrm>
          <a:solidFill>
            <a:schemeClr val="tx2">
              <a:lumMod val="75000"/>
            </a:schemeClr>
          </a:solidFill>
        </p:spPr>
        <p:txBody>
          <a:bodyPr lIns="720000" tIns="273600" rIns="360000"/>
          <a:lstStyle>
            <a:lvl1pPr marL="0" indent="0">
              <a:lnSpc>
                <a:spcPts val="2600"/>
              </a:lnSpc>
              <a:buNone/>
              <a:defRPr sz="2400" spc="-100">
                <a:solidFill>
                  <a:srgbClr val="728BAC"/>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67545" y="2348880"/>
            <a:ext cx="4176464"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728BA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88503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nl-NL"/>
              <a:t>Footer text</a:t>
            </a:r>
            <a:endParaRPr lang="en-GB" dirty="0"/>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r>
              <a:rPr lang="en-GB" sz="1600" dirty="0"/>
              <a:t>Caption</a:t>
            </a:r>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2368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nl-NL"/>
              <a:t>Footer text</a:t>
            </a:r>
            <a:endParaRPr lang="en-GB"/>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87246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nl-NL"/>
              <a:t>Footer text</a:t>
            </a:r>
            <a:endParaRPr lang="en-GB"/>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91534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nl-NL"/>
              <a:t>Footer text</a:t>
            </a:r>
            <a:endParaRPr lang="en-GB"/>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04210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a:t>
            </a:r>
          </a:p>
          <a:p>
            <a:pPr lvl="1"/>
            <a:r>
              <a:rPr lang="en-GB" dirty="0"/>
              <a:t>Second level</a:t>
            </a:r>
          </a:p>
          <a:p>
            <a:pPr lvl="2"/>
            <a:r>
              <a:rPr lang="en-GB" dirty="0"/>
              <a:t>Third level</a:t>
            </a:r>
          </a:p>
          <a:p>
            <a:pPr lvl="3"/>
            <a:r>
              <a:rPr lang="en-GB" dirty="0"/>
              <a:t>Fourth level</a:t>
            </a:r>
          </a:p>
        </p:txBody>
      </p:sp>
      <p:sp>
        <p:nvSpPr>
          <p:cNvPr id="4100" name="Rectangle 4"/>
          <p:cNvSpPr>
            <a:spLocks noGrp="1" noChangeArrowheads="1"/>
          </p:cNvSpPr>
          <p:nvPr>
            <p:ph type="ftr" sz="quarter" idx="3"/>
          </p:nvPr>
        </p:nvSpPr>
        <p:spPr bwMode="auto">
          <a:xfrm>
            <a:off x="838200" y="6505575"/>
            <a:ext cx="605790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r>
              <a:rPr lang="en-GB" dirty="0"/>
              <a:t>Footer text</a:t>
            </a:r>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anchor="ctr"/>
          <a:lstStyle/>
          <a:p>
            <a:endParaRPr lang="en-GB"/>
          </a:p>
        </p:txBody>
      </p:sp>
      <p:pic>
        <p:nvPicPr>
          <p:cNvPr id="4105" name="Picture 9" descr="Uok_horiz_PMS29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63" r:id="rId2"/>
    <p:sldLayoutId id="2147483651" r:id="rId3"/>
    <p:sldLayoutId id="2147483660" r:id="rId4"/>
    <p:sldLayoutId id="2147483661" r:id="rId5"/>
    <p:sldLayoutId id="2147483659" r:id="rId6"/>
    <p:sldLayoutId id="2147483653" r:id="rId7"/>
    <p:sldLayoutId id="2147483654" r:id="rId8"/>
    <p:sldLayoutId id="2147483655" r:id="rId9"/>
    <p:sldLayoutId id="2147483656" r:id="rId10"/>
    <p:sldLayoutId id="2147483662" r:id="rId11"/>
    <p:sldLayoutId id="2147483657" r:id="rId12"/>
    <p:sldLayoutId id="2147483658" r:id="rId13"/>
  </p:sldLayoutIdLst>
  <p:hf hd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kent.ac.uk/secl/complit/undergradate/modules/cp516.html"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5049" b="15049"/>
          <a:stretch>
            <a:fillRect/>
          </a:stretch>
        </p:blipFill>
        <p:spPr>
          <a:xfrm>
            <a:off x="0" y="2715380"/>
            <a:ext cx="9144000" cy="4265910"/>
          </a:xfrm>
        </p:spPr>
      </p:pic>
      <p:sp>
        <p:nvSpPr>
          <p:cNvPr id="9" name="Text Placeholder 8"/>
          <p:cNvSpPr>
            <a:spLocks noGrp="1"/>
          </p:cNvSpPr>
          <p:nvPr>
            <p:ph type="body" sz="quarter" idx="12"/>
          </p:nvPr>
        </p:nvSpPr>
        <p:spPr>
          <a:xfrm>
            <a:off x="395536" y="1744897"/>
            <a:ext cx="4176464" cy="1512168"/>
          </a:xfrm>
        </p:spPr>
        <p:txBody>
          <a:bodyPr/>
          <a:lstStyle/>
          <a:p>
            <a:r>
              <a:rPr lang="en-US" dirty="0"/>
              <a:t>COMPARATIVE LITERATURE/ </a:t>
            </a:r>
            <a:r>
              <a:rPr lang="en-US" dirty="0">
                <a:solidFill>
                  <a:srgbClr val="728BAC"/>
                </a:solidFill>
              </a:rPr>
              <a:t>AT KENT</a:t>
            </a:r>
          </a:p>
        </p:txBody>
      </p:sp>
    </p:spTree>
    <p:extLst>
      <p:ext uri="{BB962C8B-B14F-4D97-AF65-F5344CB8AC3E}">
        <p14:creationId xmlns:p14="http://schemas.microsoft.com/office/powerpoint/2010/main" val="1066105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Developing your skills</a:t>
            </a:r>
          </a:p>
        </p:txBody>
      </p:sp>
      <p:sp>
        <p:nvSpPr>
          <p:cNvPr id="3" name="Content Placeholder 2"/>
          <p:cNvSpPr>
            <a:spLocks noGrp="1"/>
          </p:cNvSpPr>
          <p:nvPr>
            <p:ph idx="1"/>
          </p:nvPr>
        </p:nvSpPr>
        <p:spPr>
          <a:xfrm>
            <a:off x="2589086" y="1125539"/>
            <a:ext cx="6402513" cy="5630862"/>
          </a:xfrm>
        </p:spPr>
        <p:txBody>
          <a:bodyPr>
            <a:noAutofit/>
          </a:bodyPr>
          <a:lstStyle/>
          <a:p>
            <a:pPr marL="0" indent="0">
              <a:buNone/>
            </a:pPr>
            <a:r>
              <a:rPr lang="en-US" sz="1600" b="1" dirty="0"/>
              <a:t>In addition to learning about world literature, history and culture, you will also develop:</a:t>
            </a:r>
          </a:p>
          <a:p>
            <a:pPr marL="0" indent="0">
              <a:buNone/>
            </a:pPr>
            <a:endParaRPr lang="en-US" sz="1600" dirty="0"/>
          </a:p>
          <a:p>
            <a:pPr marL="0" indent="0">
              <a:buNone/>
            </a:pPr>
            <a:r>
              <a:rPr lang="en-US" sz="1600" b="1" dirty="0"/>
              <a:t>Generic skills:</a:t>
            </a:r>
          </a:p>
          <a:p>
            <a:r>
              <a:rPr lang="en-US" sz="1600" dirty="0"/>
              <a:t>Interpretative skills: close reading and comparative analysis</a:t>
            </a:r>
          </a:p>
          <a:p>
            <a:r>
              <a:rPr lang="en-US" sz="1600" dirty="0"/>
              <a:t>Engagement with the issues of translation and a general theory of literature</a:t>
            </a:r>
          </a:p>
          <a:p>
            <a:pPr marL="0" indent="0">
              <a:buNone/>
            </a:pPr>
            <a:endParaRPr lang="en-US" sz="1600" dirty="0"/>
          </a:p>
          <a:p>
            <a:pPr marL="0" indent="0">
              <a:buNone/>
            </a:pPr>
            <a:r>
              <a:rPr lang="en-US" sz="1600" b="1" dirty="0"/>
              <a:t>Transferable skills:</a:t>
            </a:r>
          </a:p>
          <a:p>
            <a:r>
              <a:rPr lang="en-US" sz="1600" dirty="0"/>
              <a:t>Writing skills</a:t>
            </a:r>
          </a:p>
          <a:p>
            <a:r>
              <a:rPr lang="en-US" sz="1600" dirty="0"/>
              <a:t>Presentation skills</a:t>
            </a:r>
          </a:p>
          <a:p>
            <a:r>
              <a:rPr lang="en-US" sz="1600" dirty="0"/>
              <a:t>Communication skills</a:t>
            </a:r>
          </a:p>
          <a:p>
            <a:r>
              <a:rPr lang="en-US" sz="1600" dirty="0" err="1"/>
              <a:t>Organisational</a:t>
            </a:r>
            <a:r>
              <a:rPr lang="en-US" sz="1600" dirty="0"/>
              <a:t> skills</a:t>
            </a:r>
          </a:p>
          <a:p>
            <a:r>
              <a:rPr lang="en-US" sz="1600" dirty="0"/>
              <a:t>Intercultural competence</a:t>
            </a:r>
          </a:p>
          <a:p>
            <a:pPr marL="0" indent="0">
              <a:buNone/>
            </a:pPr>
            <a:endParaRPr lang="en-US" sz="1600" dirty="0"/>
          </a:p>
          <a:p>
            <a:pPr marL="0" indent="0">
              <a:buNone/>
            </a:pPr>
            <a:r>
              <a:rPr lang="en-US" sz="1600" b="1" dirty="0"/>
              <a:t>You will also:</a:t>
            </a:r>
          </a:p>
          <a:p>
            <a:r>
              <a:rPr lang="en-US" sz="1600" dirty="0"/>
              <a:t>Hone your potential for critical thought and expression</a:t>
            </a:r>
          </a:p>
          <a:p>
            <a:r>
              <a:rPr lang="en-US" sz="1600" dirty="0"/>
              <a:t>Develop your self-confidence</a:t>
            </a:r>
          </a:p>
        </p:txBody>
      </p:sp>
      <p:sp>
        <p:nvSpPr>
          <p:cNvPr id="5" name="Slide Number Placeholder 4"/>
          <p:cNvSpPr>
            <a:spLocks noGrp="1"/>
          </p:cNvSpPr>
          <p:nvPr>
            <p:ph type="sldNum" sz="quarter" idx="4"/>
          </p:nvPr>
        </p:nvSpPr>
        <p:spPr/>
        <p:txBody>
          <a:bodyPr/>
          <a:lstStyle/>
          <a:p>
            <a:pPr algn="l"/>
            <a:r>
              <a:rPr lang="en-US"/>
              <a:t>Page </a:t>
            </a:r>
            <a:fld id="{BB9ACB3B-81A4-6247-87B5-FC3E0A04C89B}" type="slidenum">
              <a:rPr lang="en-US" smtClean="0"/>
              <a:pPr algn="l"/>
              <a:t>10</a:t>
            </a:fld>
            <a:endParaRPr lang="en-US" dirty="0"/>
          </a:p>
        </p:txBody>
      </p:sp>
      <p:pic>
        <p:nvPicPr>
          <p:cNvPr id="6" name="Picture 2" descr="http://www.kent.ac.uk/secl/complit/images/cp646-cover.jpg"/>
          <p:cNvPicPr>
            <a:picLocks noChangeAspect="1" noChangeArrowheads="1"/>
          </p:cNvPicPr>
          <p:nvPr/>
        </p:nvPicPr>
        <p:blipFill>
          <a:blip r:embed="rId2"/>
          <a:srcRect/>
          <a:stretch>
            <a:fillRect/>
          </a:stretch>
        </p:blipFill>
        <p:spPr bwMode="auto">
          <a:xfrm>
            <a:off x="457200" y="2203790"/>
            <a:ext cx="2017712" cy="2905125"/>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60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Your future</a:t>
            </a:r>
          </a:p>
        </p:txBody>
      </p:sp>
      <p:sp>
        <p:nvSpPr>
          <p:cNvPr id="3" name="Content Placeholder 2"/>
          <p:cNvSpPr>
            <a:spLocks noGrp="1"/>
          </p:cNvSpPr>
          <p:nvPr>
            <p:ph idx="1"/>
          </p:nvPr>
        </p:nvSpPr>
        <p:spPr>
          <a:xfrm>
            <a:off x="2589087" y="1366463"/>
            <a:ext cx="5404207" cy="5015287"/>
          </a:xfrm>
        </p:spPr>
        <p:txBody>
          <a:bodyPr>
            <a:normAutofit fontScale="70000" lnSpcReduction="20000"/>
          </a:bodyPr>
          <a:lstStyle/>
          <a:p>
            <a:pPr marL="0" indent="0">
              <a:buNone/>
            </a:pPr>
            <a:r>
              <a:rPr lang="en-US" dirty="0"/>
              <a:t>We offer opportunities to prepare you for possible future careers:</a:t>
            </a:r>
          </a:p>
          <a:p>
            <a:pPr marL="0" indent="0">
              <a:buNone/>
            </a:pPr>
            <a:endParaRPr lang="en-US" dirty="0"/>
          </a:p>
          <a:p>
            <a:r>
              <a:rPr lang="en-US" dirty="0"/>
              <a:t>Student Work in Progress Exposition (SWIPE) undergraduate conference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sz="2900" b="1" dirty="0"/>
              <a:t>And you can also take ‘Wild Modules’ from other Departments</a:t>
            </a:r>
          </a:p>
          <a:p>
            <a:pPr marL="0" indent="0">
              <a:buNone/>
            </a:pPr>
            <a:endParaRPr lang="en-US" dirty="0"/>
          </a:p>
          <a:p>
            <a:pPr marL="0" indent="0">
              <a:buNone/>
            </a:pPr>
            <a:endParaRPr lang="en-US" dirty="0"/>
          </a:p>
        </p:txBody>
      </p:sp>
      <p:sp>
        <p:nvSpPr>
          <p:cNvPr id="5" name="Slide Number Placeholder 4"/>
          <p:cNvSpPr>
            <a:spLocks noGrp="1"/>
          </p:cNvSpPr>
          <p:nvPr>
            <p:ph type="sldNum" sz="quarter" idx="4"/>
          </p:nvPr>
        </p:nvSpPr>
        <p:spPr/>
        <p:txBody>
          <a:bodyPr/>
          <a:lstStyle/>
          <a:p>
            <a:pPr algn="l"/>
            <a:r>
              <a:rPr lang="en-US"/>
              <a:t>Page </a:t>
            </a:r>
            <a:fld id="{BB9ACB3B-81A4-6247-87B5-FC3E0A04C89B}" type="slidenum">
              <a:rPr lang="en-US" smtClean="0"/>
              <a:pPr algn="l"/>
              <a:t>11</a:t>
            </a:fld>
            <a:endParaRPr lang="en-US" dirty="0"/>
          </a:p>
        </p:txBody>
      </p:sp>
      <p:pic>
        <p:nvPicPr>
          <p:cNvPr id="6" name="Picture 5"/>
          <p:cNvPicPr>
            <a:picLocks noChangeAspect="1"/>
          </p:cNvPicPr>
          <p:nvPr/>
        </p:nvPicPr>
        <p:blipFill>
          <a:blip r:embed="rId2"/>
          <a:srcRect/>
          <a:stretch>
            <a:fillRect/>
          </a:stretch>
        </p:blipFill>
        <p:spPr bwMode="auto">
          <a:xfrm>
            <a:off x="488950" y="2349500"/>
            <a:ext cx="1868488" cy="2697163"/>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srcRect/>
          <a:stretch>
            <a:fillRect/>
          </a:stretch>
        </p:blipFill>
        <p:spPr bwMode="auto">
          <a:xfrm>
            <a:off x="4654460" y="2973388"/>
            <a:ext cx="1404938" cy="2073275"/>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33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Opportunities: Spend a year abroad</a:t>
            </a:r>
          </a:p>
        </p:txBody>
      </p:sp>
      <p:sp>
        <p:nvSpPr>
          <p:cNvPr id="3" name="Content Placeholder 2"/>
          <p:cNvSpPr>
            <a:spLocks noGrp="1"/>
          </p:cNvSpPr>
          <p:nvPr>
            <p:ph idx="1"/>
          </p:nvPr>
        </p:nvSpPr>
        <p:spPr>
          <a:xfrm>
            <a:off x="2589087" y="1366463"/>
            <a:ext cx="5943353" cy="5015287"/>
          </a:xfrm>
        </p:spPr>
        <p:txBody>
          <a:bodyPr>
            <a:normAutofit fontScale="92500"/>
          </a:bodyPr>
          <a:lstStyle/>
          <a:p>
            <a:pPr marL="0" indent="0">
              <a:buNone/>
            </a:pPr>
            <a:r>
              <a:rPr lang="en-US" b="1" dirty="0"/>
              <a:t>A unique opportunity: </a:t>
            </a:r>
          </a:p>
          <a:p>
            <a:pPr marL="0" indent="0">
              <a:buNone/>
            </a:pPr>
            <a:r>
              <a:rPr lang="en-US" dirty="0"/>
              <a:t> To experience cultural diversity at first hand.</a:t>
            </a:r>
          </a:p>
          <a:p>
            <a:r>
              <a:rPr lang="en-US" dirty="0"/>
              <a:t>To develop intercultural competence.</a:t>
            </a:r>
          </a:p>
          <a:p>
            <a:r>
              <a:rPr lang="en-US" dirty="0"/>
              <a:t>To benefit from the exposure to different approaches to the study of Comparative Literature.</a:t>
            </a:r>
          </a:p>
          <a:p>
            <a:r>
              <a:rPr lang="en-US" dirty="0"/>
              <a:t>To acquire an extra dimension for your CV. </a:t>
            </a:r>
          </a:p>
          <a:p>
            <a:pPr marL="0" indent="0">
              <a:buNone/>
            </a:pPr>
            <a:endParaRPr lang="en-US" dirty="0"/>
          </a:p>
          <a:p>
            <a:pPr marL="0" indent="0">
              <a:buNone/>
            </a:pPr>
            <a:r>
              <a:rPr lang="en-US" dirty="0"/>
              <a:t>Languages:</a:t>
            </a:r>
          </a:p>
          <a:p>
            <a:r>
              <a:rPr lang="en-US" dirty="0"/>
              <a:t>A foreign language is not required as the teaching language is English.</a:t>
            </a:r>
          </a:p>
        </p:txBody>
      </p:sp>
      <p:sp>
        <p:nvSpPr>
          <p:cNvPr id="5" name="Slide Number Placeholder 4"/>
          <p:cNvSpPr>
            <a:spLocks noGrp="1"/>
          </p:cNvSpPr>
          <p:nvPr>
            <p:ph type="sldNum" sz="quarter" idx="4"/>
          </p:nvPr>
        </p:nvSpPr>
        <p:spPr/>
        <p:txBody>
          <a:bodyPr/>
          <a:lstStyle/>
          <a:p>
            <a:pPr algn="l"/>
            <a:r>
              <a:rPr lang="en-US"/>
              <a:t>Page </a:t>
            </a:r>
            <a:fld id="{BB9ACB3B-81A4-6247-87B5-FC3E0A04C89B}" type="slidenum">
              <a:rPr lang="en-US" smtClean="0"/>
              <a:pPr algn="l"/>
              <a:t>12</a:t>
            </a:fld>
            <a:endParaRPr lang="en-US" dirty="0"/>
          </a:p>
        </p:txBody>
      </p:sp>
      <p:pic>
        <p:nvPicPr>
          <p:cNvPr id="6" name="Picture 2" descr="http://www.kent.ac.uk/secl/complit/images/year_abroad.gif"/>
          <p:cNvPicPr>
            <a:picLocks noChangeAspect="1" noChangeArrowheads="1"/>
          </p:cNvPicPr>
          <p:nvPr/>
        </p:nvPicPr>
        <p:blipFill rotWithShape="1">
          <a:blip r:embed="rId2">
            <a:extLst>
              <a:ext uri="{28A0092B-C50C-407E-A947-70E740481C1C}">
                <a14:useLocalDpi xmlns:a14="http://schemas.microsoft.com/office/drawing/2010/main" val="0"/>
              </a:ext>
            </a:extLst>
          </a:blip>
          <a:srcRect l="4465" t="3939" r="3821" b="3704"/>
          <a:stretch/>
        </p:blipFill>
        <p:spPr bwMode="auto">
          <a:xfrm>
            <a:off x="611560" y="2564904"/>
            <a:ext cx="1866464" cy="1800200"/>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softEdge rad="1270000"/>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Tree>
    <p:extLst>
      <p:ext uri="{BB962C8B-B14F-4D97-AF65-F5344CB8AC3E}">
        <p14:creationId xmlns:p14="http://schemas.microsoft.com/office/powerpoint/2010/main" val="3994321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Opportunities: year abroad destinations</a:t>
            </a:r>
          </a:p>
        </p:txBody>
      </p:sp>
      <p:sp>
        <p:nvSpPr>
          <p:cNvPr id="3" name="Content Placeholder 2"/>
          <p:cNvSpPr>
            <a:spLocks noGrp="1"/>
          </p:cNvSpPr>
          <p:nvPr>
            <p:ph idx="1"/>
          </p:nvPr>
        </p:nvSpPr>
        <p:spPr>
          <a:xfrm>
            <a:off x="2589087" y="1366463"/>
            <a:ext cx="5404207" cy="5491537"/>
          </a:xfrm>
        </p:spPr>
        <p:txBody>
          <a:bodyPr>
            <a:normAutofit fontScale="62500" lnSpcReduction="20000"/>
          </a:bodyPr>
          <a:lstStyle/>
          <a:p>
            <a:pPr marL="0" indent="0">
              <a:buNone/>
            </a:pPr>
            <a:r>
              <a:rPr lang="en-US" dirty="0"/>
              <a:t>Destinations are in Europe, North America and Asia and include:</a:t>
            </a:r>
          </a:p>
          <a:p>
            <a:pPr marL="0" indent="0">
              <a:buNone/>
            </a:pPr>
            <a:endParaRPr lang="en-US" dirty="0"/>
          </a:p>
          <a:p>
            <a:r>
              <a:rPr lang="en-US" dirty="0"/>
              <a:t>America </a:t>
            </a:r>
          </a:p>
          <a:p>
            <a:r>
              <a:rPr lang="en-US" dirty="0"/>
              <a:t>Canada </a:t>
            </a:r>
          </a:p>
          <a:p>
            <a:r>
              <a:rPr lang="en-US" dirty="0"/>
              <a:t>Czech Republic </a:t>
            </a:r>
          </a:p>
          <a:p>
            <a:r>
              <a:rPr lang="en-US" dirty="0"/>
              <a:t>Denmark </a:t>
            </a:r>
          </a:p>
          <a:p>
            <a:r>
              <a:rPr lang="en-US" dirty="0"/>
              <a:t>France </a:t>
            </a:r>
          </a:p>
          <a:p>
            <a:r>
              <a:rPr lang="en-US" dirty="0"/>
              <a:t>Germany </a:t>
            </a:r>
          </a:p>
          <a:p>
            <a:r>
              <a:rPr lang="en-US" dirty="0"/>
              <a:t>Italy </a:t>
            </a:r>
          </a:p>
          <a:p>
            <a:r>
              <a:rPr lang="en-US" dirty="0"/>
              <a:t>Spain </a:t>
            </a:r>
          </a:p>
          <a:p>
            <a:r>
              <a:rPr lang="en-US" dirty="0"/>
              <a:t>Switzerland </a:t>
            </a:r>
          </a:p>
          <a:p>
            <a:r>
              <a:rPr lang="en-US" dirty="0"/>
              <a:t>Turkey </a:t>
            </a:r>
          </a:p>
          <a:p>
            <a:r>
              <a:rPr lang="en-US" dirty="0"/>
              <a:t>Hong Kong </a:t>
            </a:r>
          </a:p>
          <a:p>
            <a:r>
              <a:rPr lang="en-US" dirty="0"/>
              <a:t>Ireland</a:t>
            </a:r>
          </a:p>
          <a:p>
            <a:r>
              <a:rPr lang="en-US" dirty="0"/>
              <a:t>Portugal</a:t>
            </a:r>
          </a:p>
          <a:p>
            <a:r>
              <a:rPr lang="en-US" dirty="0"/>
              <a:t>Netherlands</a:t>
            </a:r>
          </a:p>
          <a:p>
            <a:r>
              <a:rPr lang="en-US" dirty="0"/>
              <a:t>Singapore</a:t>
            </a:r>
          </a:p>
          <a:p>
            <a:r>
              <a:rPr lang="en-US" dirty="0"/>
              <a:t>South Africa</a:t>
            </a:r>
          </a:p>
          <a:p>
            <a:r>
              <a:rPr lang="en-US" dirty="0"/>
              <a:t>Taiwan</a:t>
            </a:r>
          </a:p>
          <a:p>
            <a:pPr marL="0" indent="0">
              <a:buNone/>
            </a:pPr>
            <a:r>
              <a:rPr lang="en-US" dirty="0"/>
              <a:t>		</a:t>
            </a:r>
            <a:r>
              <a:rPr lang="en-US" sz="1900" dirty="0"/>
              <a:t>(These destinations are subject to change)</a:t>
            </a:r>
          </a:p>
        </p:txBody>
      </p:sp>
      <p:sp>
        <p:nvSpPr>
          <p:cNvPr id="5" name="Slide Number Placeholder 4"/>
          <p:cNvSpPr>
            <a:spLocks noGrp="1"/>
          </p:cNvSpPr>
          <p:nvPr>
            <p:ph type="sldNum" sz="quarter" idx="4"/>
          </p:nvPr>
        </p:nvSpPr>
        <p:spPr/>
        <p:txBody>
          <a:bodyPr/>
          <a:lstStyle/>
          <a:p>
            <a:pPr algn="l"/>
            <a:r>
              <a:rPr lang="en-US"/>
              <a:t>Page </a:t>
            </a:r>
            <a:fld id="{BB9ACB3B-81A4-6247-87B5-FC3E0A04C89B}" type="slidenum">
              <a:rPr lang="en-US" smtClean="0"/>
              <a:pPr algn="l"/>
              <a:t>13</a:t>
            </a:fld>
            <a:endParaRPr lang="en-US" dirty="0"/>
          </a:p>
        </p:txBody>
      </p:sp>
      <p:pic>
        <p:nvPicPr>
          <p:cNvPr id="7" name="Picture 2" descr="http://www.kent.ac.uk/secl/complit/images/year_abroad.gif"/>
          <p:cNvPicPr>
            <a:picLocks noChangeAspect="1" noChangeArrowheads="1"/>
          </p:cNvPicPr>
          <p:nvPr/>
        </p:nvPicPr>
        <p:blipFill rotWithShape="1">
          <a:blip r:embed="rId2">
            <a:extLst>
              <a:ext uri="{28A0092B-C50C-407E-A947-70E740481C1C}">
                <a14:useLocalDpi xmlns:a14="http://schemas.microsoft.com/office/drawing/2010/main" val="0"/>
              </a:ext>
            </a:extLst>
          </a:blip>
          <a:srcRect l="4465" t="3939" r="3821" b="3704"/>
          <a:stretch/>
        </p:blipFill>
        <p:spPr bwMode="auto">
          <a:xfrm>
            <a:off x="488950" y="2811484"/>
            <a:ext cx="1866464" cy="1800200"/>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softEdge rad="1270000"/>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Tree>
    <p:extLst>
      <p:ext uri="{BB962C8B-B14F-4D97-AF65-F5344CB8AC3E}">
        <p14:creationId xmlns:p14="http://schemas.microsoft.com/office/powerpoint/2010/main" val="149075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Joint honours programmes</a:t>
            </a:r>
          </a:p>
        </p:txBody>
      </p:sp>
      <p:sp>
        <p:nvSpPr>
          <p:cNvPr id="3" name="Content Placeholder 2"/>
          <p:cNvSpPr>
            <a:spLocks noGrp="1"/>
          </p:cNvSpPr>
          <p:nvPr>
            <p:ph idx="1"/>
          </p:nvPr>
        </p:nvSpPr>
        <p:spPr>
          <a:xfrm>
            <a:off x="3441843" y="1366462"/>
            <a:ext cx="5011692" cy="5389937"/>
          </a:xfrm>
        </p:spPr>
        <p:txBody>
          <a:bodyPr>
            <a:normAutofit fontScale="70000" lnSpcReduction="20000"/>
          </a:bodyPr>
          <a:lstStyle/>
          <a:p>
            <a:pPr marL="0" indent="0">
              <a:buNone/>
            </a:pPr>
            <a:r>
              <a:rPr lang="en-US" dirty="0"/>
              <a:t>In addition to our Comparative Literature Single </a:t>
            </a:r>
            <a:r>
              <a:rPr lang="en-US" dirty="0" err="1"/>
              <a:t>Honours</a:t>
            </a:r>
            <a:r>
              <a:rPr lang="en-US" dirty="0"/>
              <a:t> </a:t>
            </a:r>
            <a:r>
              <a:rPr lang="en-US" dirty="0" err="1"/>
              <a:t>programme</a:t>
            </a:r>
            <a:r>
              <a:rPr lang="en-US" dirty="0"/>
              <a:t>, we also offer </a:t>
            </a:r>
          </a:p>
          <a:p>
            <a:pPr marL="0" indent="0">
              <a:buNone/>
            </a:pPr>
            <a:endParaRPr lang="en-US" dirty="0"/>
          </a:p>
          <a:p>
            <a:pPr marL="0" indent="0">
              <a:buNone/>
            </a:pPr>
            <a:r>
              <a:rPr lang="en-US" b="1" dirty="0"/>
              <a:t>Joint </a:t>
            </a:r>
            <a:r>
              <a:rPr lang="en-US" b="1" dirty="0" err="1"/>
              <a:t>Honours</a:t>
            </a:r>
            <a:r>
              <a:rPr lang="en-US" b="1" dirty="0"/>
              <a:t> degrees in:</a:t>
            </a:r>
          </a:p>
          <a:p>
            <a:pPr marL="0" indent="0">
              <a:buNone/>
            </a:pPr>
            <a:endParaRPr lang="en-US" dirty="0"/>
          </a:p>
          <a:p>
            <a:pPr marL="0" indent="0">
              <a:buNone/>
            </a:pPr>
            <a:r>
              <a:rPr lang="en-US" b="1" dirty="0"/>
              <a:t>Comparative Literature and …</a:t>
            </a:r>
          </a:p>
          <a:p>
            <a:endParaRPr lang="en-US" dirty="0"/>
          </a:p>
          <a:p>
            <a:r>
              <a:rPr lang="en-US" dirty="0"/>
              <a:t>Asian Studies</a:t>
            </a:r>
          </a:p>
          <a:p>
            <a:r>
              <a:rPr lang="en-US" dirty="0"/>
              <a:t>Classical and Archaeological Studies</a:t>
            </a:r>
          </a:p>
          <a:p>
            <a:r>
              <a:rPr lang="en-US" dirty="0"/>
              <a:t>Drama</a:t>
            </a:r>
          </a:p>
          <a:p>
            <a:r>
              <a:rPr lang="en-US" dirty="0"/>
              <a:t>English Language and Linguistics </a:t>
            </a:r>
          </a:p>
          <a:p>
            <a:r>
              <a:rPr lang="en-US" dirty="0"/>
              <a:t>English Literature</a:t>
            </a:r>
          </a:p>
          <a:p>
            <a:r>
              <a:rPr lang="en-US" dirty="0"/>
              <a:t>Film</a:t>
            </a:r>
          </a:p>
          <a:p>
            <a:r>
              <a:rPr lang="en-US" dirty="0"/>
              <a:t>French</a:t>
            </a:r>
          </a:p>
          <a:p>
            <a:r>
              <a:rPr lang="en-US" dirty="0"/>
              <a:t>German (with a Year Abroad)</a:t>
            </a:r>
          </a:p>
          <a:p>
            <a:r>
              <a:rPr lang="en-US" dirty="0"/>
              <a:t>Hispanic Studies</a:t>
            </a:r>
          </a:p>
          <a:p>
            <a:r>
              <a:rPr lang="en-US" dirty="0"/>
              <a:t>Italian</a:t>
            </a:r>
          </a:p>
          <a:p>
            <a:r>
              <a:rPr lang="en-US" dirty="0"/>
              <a:t>Cultural Studies</a:t>
            </a:r>
          </a:p>
        </p:txBody>
      </p:sp>
      <p:sp>
        <p:nvSpPr>
          <p:cNvPr id="5" name="Slide Number Placeholder 4"/>
          <p:cNvSpPr>
            <a:spLocks noGrp="1"/>
          </p:cNvSpPr>
          <p:nvPr>
            <p:ph type="sldNum" sz="quarter" idx="4"/>
          </p:nvPr>
        </p:nvSpPr>
        <p:spPr/>
        <p:txBody>
          <a:bodyPr/>
          <a:lstStyle/>
          <a:p>
            <a:pPr algn="l"/>
            <a:r>
              <a:rPr lang="en-US" dirty="0"/>
              <a:t>Page </a:t>
            </a:r>
            <a:fld id="{BB9ACB3B-81A4-6247-87B5-FC3E0A04C89B}" type="slidenum">
              <a:rPr lang="en-US" smtClean="0"/>
              <a:pPr algn="l"/>
              <a:t>14</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543" y="3996647"/>
            <a:ext cx="2836529" cy="189194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543" y="1804694"/>
            <a:ext cx="2836529" cy="1891397"/>
          </a:xfrm>
          <a:prstGeom prst="rect">
            <a:avLst/>
          </a:prstGeom>
        </p:spPr>
      </p:pic>
    </p:spTree>
    <p:extLst>
      <p:ext uri="{BB962C8B-B14F-4D97-AF65-F5344CB8AC3E}">
        <p14:creationId xmlns:p14="http://schemas.microsoft.com/office/powerpoint/2010/main" val="1490395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Our academic staff</a:t>
            </a:r>
          </a:p>
        </p:txBody>
      </p:sp>
      <p:sp>
        <p:nvSpPr>
          <p:cNvPr id="3" name="Content Placeholder 2"/>
          <p:cNvSpPr>
            <a:spLocks noGrp="1"/>
          </p:cNvSpPr>
          <p:nvPr>
            <p:ph idx="1"/>
          </p:nvPr>
        </p:nvSpPr>
        <p:spPr>
          <a:xfrm>
            <a:off x="4798911" y="1494881"/>
            <a:ext cx="4120358" cy="4910831"/>
          </a:xfrm>
        </p:spPr>
        <p:txBody>
          <a:bodyPr>
            <a:normAutofit/>
          </a:bodyPr>
          <a:lstStyle/>
          <a:p>
            <a:r>
              <a:rPr lang="en-US" sz="2300" dirty="0"/>
              <a:t>You will be taught by academics with international reputations for the high quality of their research </a:t>
            </a:r>
          </a:p>
          <a:p>
            <a:r>
              <a:rPr lang="en-US" sz="2300" dirty="0"/>
              <a:t>They regularly publish major books and articles in their fields of expertise which feed directly into their research-led teaching</a:t>
            </a:r>
          </a:p>
          <a:p>
            <a:r>
              <a:rPr lang="en-US" sz="2300" dirty="0"/>
              <a:t>Our staff are also very friendly and supportive …</a:t>
            </a:r>
          </a:p>
        </p:txBody>
      </p:sp>
      <p:sp>
        <p:nvSpPr>
          <p:cNvPr id="5" name="Slide Number Placeholder 4"/>
          <p:cNvSpPr>
            <a:spLocks noGrp="1"/>
          </p:cNvSpPr>
          <p:nvPr>
            <p:ph type="sldNum" sz="quarter" idx="4"/>
          </p:nvPr>
        </p:nvSpPr>
        <p:spPr/>
        <p:txBody>
          <a:bodyPr/>
          <a:lstStyle/>
          <a:p>
            <a:pPr algn="l"/>
            <a:r>
              <a:rPr lang="en-US" dirty="0"/>
              <a:t>Page </a:t>
            </a:r>
            <a:fld id="{BB9ACB3B-81A4-6247-87B5-FC3E0A04C89B}" type="slidenum">
              <a:rPr lang="en-US" smtClean="0"/>
              <a:pPr algn="l"/>
              <a:t>15</a:t>
            </a:fld>
            <a:endParaRPr lang="en-US" dirty="0"/>
          </a:p>
        </p:txBody>
      </p:sp>
      <p:pic>
        <p:nvPicPr>
          <p:cNvPr id="7" name="Picture 6" descr="http://www.kent.ac.uk/secl/complit/images/haustein-proust.jpg"/>
          <p:cNvPicPr>
            <a:picLocks noChangeAspect="1" noChangeArrowheads="1"/>
          </p:cNvPicPr>
          <p:nvPr/>
        </p:nvPicPr>
        <p:blipFill>
          <a:blip r:embed="rId2"/>
          <a:srcRect/>
          <a:stretch>
            <a:fillRect/>
          </a:stretch>
        </p:blipFill>
        <p:spPr bwMode="auto">
          <a:xfrm>
            <a:off x="152400" y="1499355"/>
            <a:ext cx="952500" cy="1428750"/>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www.kent.ac.uk/secl/complit/images/eroticisms.jpg"/>
          <p:cNvPicPr>
            <a:picLocks noChangeAspect="1" noChangeArrowheads="1"/>
          </p:cNvPicPr>
          <p:nvPr/>
        </p:nvPicPr>
        <p:blipFill>
          <a:blip r:embed="rId3"/>
          <a:srcRect/>
          <a:stretch>
            <a:fillRect/>
          </a:stretch>
        </p:blipFill>
        <p:spPr bwMode="auto">
          <a:xfrm>
            <a:off x="1255551" y="1504611"/>
            <a:ext cx="950637" cy="1425955"/>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srcRect/>
          <a:stretch>
            <a:fillRect/>
          </a:stretch>
        </p:blipFill>
        <p:spPr bwMode="auto">
          <a:xfrm>
            <a:off x="169863" y="3207660"/>
            <a:ext cx="952500" cy="1428750"/>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www.kent.ac.uk/secl/complit/images/march-russell.jpg"/>
          <p:cNvPicPr>
            <a:picLocks noChangeAspect="1" noChangeArrowheads="1"/>
          </p:cNvPicPr>
          <p:nvPr/>
        </p:nvPicPr>
        <p:blipFill>
          <a:blip r:embed="rId5"/>
          <a:srcRect/>
          <a:stretch>
            <a:fillRect/>
          </a:stretch>
        </p:blipFill>
        <p:spPr bwMode="auto">
          <a:xfrm>
            <a:off x="1285641" y="3218906"/>
            <a:ext cx="920547" cy="1380821"/>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ttp://www.kent.ac.uk/secl/complit/images/corvalan-borges.jpg"/>
          <p:cNvPicPr>
            <a:picLocks noChangeAspect="1" noChangeArrowheads="1"/>
          </p:cNvPicPr>
          <p:nvPr/>
        </p:nvPicPr>
        <p:blipFill>
          <a:blip r:embed="rId6"/>
          <a:srcRect/>
          <a:stretch>
            <a:fillRect/>
          </a:stretch>
        </p:blipFill>
        <p:spPr bwMode="auto">
          <a:xfrm>
            <a:off x="169862" y="4848680"/>
            <a:ext cx="995847" cy="1493770"/>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http://www.kent.ac.uk/secl/complit/images/Weller-modernism.jpg"/>
          <p:cNvPicPr>
            <a:picLocks noChangeAspect="1" noChangeArrowheads="1"/>
          </p:cNvPicPr>
          <p:nvPr/>
        </p:nvPicPr>
        <p:blipFill>
          <a:blip r:embed="rId7"/>
          <a:srcRect/>
          <a:stretch>
            <a:fillRect/>
          </a:stretch>
        </p:blipFill>
        <p:spPr bwMode="auto">
          <a:xfrm>
            <a:off x="1285640" y="4865485"/>
            <a:ext cx="984643" cy="1476965"/>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8"/>
          <a:stretch>
            <a:fillRect/>
          </a:stretch>
        </p:blipFill>
        <p:spPr>
          <a:xfrm>
            <a:off x="3502125" y="1504611"/>
            <a:ext cx="1064429" cy="1425955"/>
          </a:xfrm>
          <a:prstGeom prst="rect">
            <a:avLst/>
          </a:prstGeom>
        </p:spPr>
      </p:pic>
      <p:pic>
        <p:nvPicPr>
          <p:cNvPr id="6" name="Picture 5"/>
          <p:cNvPicPr>
            <a:picLocks noChangeAspect="1"/>
          </p:cNvPicPr>
          <p:nvPr/>
        </p:nvPicPr>
        <p:blipFill>
          <a:blip r:embed="rId9"/>
          <a:stretch>
            <a:fillRect/>
          </a:stretch>
        </p:blipFill>
        <p:spPr>
          <a:xfrm>
            <a:off x="3492124" y="3207659"/>
            <a:ext cx="1074430" cy="1516843"/>
          </a:xfrm>
          <a:prstGeom prst="rect">
            <a:avLst/>
          </a:prstGeom>
        </p:spPr>
      </p:pic>
      <p:pic>
        <p:nvPicPr>
          <p:cNvPr id="8" name="Picture 7"/>
          <p:cNvPicPr>
            <a:picLocks noChangeAspect="1"/>
          </p:cNvPicPr>
          <p:nvPr/>
        </p:nvPicPr>
        <p:blipFill rotWithShape="1">
          <a:blip r:embed="rId10"/>
          <a:srcRect b="6428"/>
          <a:stretch/>
        </p:blipFill>
        <p:spPr>
          <a:xfrm>
            <a:off x="3492124" y="4875010"/>
            <a:ext cx="1074430" cy="1493770"/>
          </a:xfrm>
          <a:prstGeom prst="rect">
            <a:avLst/>
          </a:prstGeom>
        </p:spPr>
      </p:pic>
      <p:pic>
        <p:nvPicPr>
          <p:cNvPr id="14" name="Picture 10" descr="http://www.kent.ac.uk/secl/complit/images/AS_Book4.jpg">
            <a:extLst>
              <a:ext uri="{FF2B5EF4-FFF2-40B4-BE49-F238E27FC236}">
                <a16:creationId xmlns:a16="http://schemas.microsoft.com/office/drawing/2014/main" id="{04D00FF7-1944-4DF7-90F9-3F4FD6AFC12E}"/>
              </a:ext>
            </a:extLst>
          </p:cNvPr>
          <p:cNvPicPr>
            <a:picLocks noChangeAspect="1" noChangeArrowheads="1"/>
          </p:cNvPicPr>
          <p:nvPr/>
        </p:nvPicPr>
        <p:blipFill>
          <a:blip r:embed="rId11"/>
          <a:srcRect/>
          <a:stretch>
            <a:fillRect/>
          </a:stretch>
        </p:blipFill>
        <p:spPr bwMode="auto">
          <a:xfrm>
            <a:off x="2352806" y="1504611"/>
            <a:ext cx="1018867" cy="1416225"/>
          </a:xfrm>
          <a:prstGeom prst="rect">
            <a:avLst/>
          </a:prstGeom>
          <a:noFill/>
          <a:ln>
            <a:noFill/>
          </a:ln>
          <a:effectLst>
            <a:outerShdw blurRad="50800" dist="38100" dir="8100000" algn="tr" rotWithShape="0">
              <a:prstClr val="black">
                <a:alpha val="40000"/>
              </a:prstClr>
            </a:outerShdw>
          </a:effectLst>
        </p:spPr>
      </p:pic>
      <p:pic>
        <p:nvPicPr>
          <p:cNvPr id="15" name="Picture 14">
            <a:extLst>
              <a:ext uri="{FF2B5EF4-FFF2-40B4-BE49-F238E27FC236}">
                <a16:creationId xmlns:a16="http://schemas.microsoft.com/office/drawing/2014/main" id="{AEB4E91A-CC79-47C2-87BC-5FC2D1A596F6}"/>
              </a:ext>
            </a:extLst>
          </p:cNvPr>
          <p:cNvPicPr>
            <a:picLocks noChangeAspect="1"/>
          </p:cNvPicPr>
          <p:nvPr/>
        </p:nvPicPr>
        <p:blipFill>
          <a:blip r:embed="rId12"/>
          <a:stretch>
            <a:fillRect/>
          </a:stretch>
        </p:blipFill>
        <p:spPr>
          <a:xfrm>
            <a:off x="2357414" y="4855960"/>
            <a:ext cx="971550" cy="1466850"/>
          </a:xfrm>
          <a:prstGeom prst="rect">
            <a:avLst/>
          </a:prstGeom>
          <a:effectLst>
            <a:outerShdw blurRad="50800" dist="38100" dir="2700000" algn="tl" rotWithShape="0">
              <a:prstClr val="black">
                <a:alpha val="40000"/>
              </a:prstClr>
            </a:outerShdw>
          </a:effectLst>
        </p:spPr>
      </p:pic>
      <p:pic>
        <p:nvPicPr>
          <p:cNvPr id="16" name="Picture 14" descr="http://www.kent.ac.uk/secl/complit/images/Ana-modernismS.jpg">
            <a:extLst>
              <a:ext uri="{FF2B5EF4-FFF2-40B4-BE49-F238E27FC236}">
                <a16:creationId xmlns:a16="http://schemas.microsoft.com/office/drawing/2014/main" id="{B121C8E0-86B9-4519-B0F0-63A9809A924D}"/>
              </a:ext>
            </a:extLst>
          </p:cNvPr>
          <p:cNvPicPr>
            <a:picLocks noChangeAspect="1" noChangeArrowheads="1"/>
          </p:cNvPicPr>
          <p:nvPr/>
        </p:nvPicPr>
        <p:blipFill>
          <a:blip r:embed="rId13"/>
          <a:srcRect/>
          <a:stretch>
            <a:fillRect/>
          </a:stretch>
        </p:blipFill>
        <p:spPr bwMode="auto">
          <a:xfrm>
            <a:off x="2376463" y="3216360"/>
            <a:ext cx="978595" cy="1428749"/>
          </a:xfrm>
          <a:prstGeom prst="rect">
            <a:avLst/>
          </a:prstGeom>
          <a:noFill/>
          <a:ln>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36244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medal">
            <a:extLst>
              <a:ext uri="{FF2B5EF4-FFF2-40B4-BE49-F238E27FC236}">
                <a16:creationId xmlns:a16="http://schemas.microsoft.com/office/drawing/2014/main" id="{F2F7C0FE-EC49-4686-A6DB-11FA46B0F2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937"/>
          <a:stretch/>
        </p:blipFill>
        <p:spPr bwMode="auto">
          <a:xfrm rot="1249588">
            <a:off x="7315200" y="549275"/>
            <a:ext cx="1371600" cy="21167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dirty="0"/>
              <a:t>High quality teaching</a:t>
            </a:r>
          </a:p>
        </p:txBody>
      </p:sp>
      <p:sp>
        <p:nvSpPr>
          <p:cNvPr id="3" name="Content Placeholder 2"/>
          <p:cNvSpPr>
            <a:spLocks noGrp="1"/>
          </p:cNvSpPr>
          <p:nvPr>
            <p:ph idx="1"/>
          </p:nvPr>
        </p:nvSpPr>
        <p:spPr>
          <a:xfrm>
            <a:off x="3441843" y="2621902"/>
            <a:ext cx="5404207" cy="3759847"/>
          </a:xfrm>
        </p:spPr>
        <p:txBody>
          <a:bodyPr>
            <a:normAutofit fontScale="92500" lnSpcReduction="10000"/>
          </a:bodyPr>
          <a:lstStyle/>
          <a:p>
            <a:r>
              <a:rPr lang="en-US" sz="2300" dirty="0"/>
              <a:t>Comparative Literature at Kent has excelled in the National Student Survey, over 90% of our students have expressed satisfaction with the teaching on their course and 100% reported overall satisfaction with the quality of their course. </a:t>
            </a:r>
          </a:p>
          <a:p>
            <a:endParaRPr lang="en-US" sz="2300" dirty="0"/>
          </a:p>
          <a:p>
            <a:r>
              <a:rPr lang="en-US" sz="2300" dirty="0"/>
              <a:t>This is a higher level of satisfaction than can be found for Comparative Literature at any Russell Group university.</a:t>
            </a:r>
          </a:p>
        </p:txBody>
      </p:sp>
      <p:sp>
        <p:nvSpPr>
          <p:cNvPr id="5" name="Slide Number Placeholder 4"/>
          <p:cNvSpPr>
            <a:spLocks noGrp="1"/>
          </p:cNvSpPr>
          <p:nvPr>
            <p:ph type="sldNum" sz="quarter" idx="4"/>
          </p:nvPr>
        </p:nvSpPr>
        <p:spPr/>
        <p:txBody>
          <a:bodyPr/>
          <a:lstStyle/>
          <a:p>
            <a:pPr algn="l"/>
            <a:r>
              <a:rPr lang="en-US" dirty="0"/>
              <a:t>Page </a:t>
            </a:r>
            <a:fld id="{BB9ACB3B-81A4-6247-87B5-FC3E0A04C89B}" type="slidenum">
              <a:rPr lang="en-US" smtClean="0"/>
              <a:pPr algn="l"/>
              <a:t>16</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950" y="4117570"/>
            <a:ext cx="3061699" cy="20415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950" y="1823508"/>
            <a:ext cx="3061699" cy="2041541"/>
          </a:xfrm>
          <a:prstGeom prst="rect">
            <a:avLst/>
          </a:prstGeom>
        </p:spPr>
      </p:pic>
      <p:pic>
        <p:nvPicPr>
          <p:cNvPr id="1026" name="Picture 2" descr="Image result for nss scored 1st">
            <a:extLst>
              <a:ext uri="{FF2B5EF4-FFF2-40B4-BE49-F238E27FC236}">
                <a16:creationId xmlns:a16="http://schemas.microsoft.com/office/drawing/2014/main" id="{953D6E33-B6D6-49D6-812F-2C332656FD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5121" y="476251"/>
            <a:ext cx="2172615" cy="121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125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Graduate destinations</a:t>
            </a:r>
          </a:p>
        </p:txBody>
      </p:sp>
      <p:sp>
        <p:nvSpPr>
          <p:cNvPr id="3" name="Content Placeholder 2"/>
          <p:cNvSpPr>
            <a:spLocks noGrp="1"/>
          </p:cNvSpPr>
          <p:nvPr>
            <p:ph idx="1"/>
          </p:nvPr>
        </p:nvSpPr>
        <p:spPr>
          <a:xfrm>
            <a:off x="3565133" y="1366463"/>
            <a:ext cx="4916394" cy="5015287"/>
          </a:xfrm>
        </p:spPr>
        <p:txBody>
          <a:bodyPr>
            <a:normAutofit fontScale="92500" lnSpcReduction="10000"/>
          </a:bodyPr>
          <a:lstStyle/>
          <a:p>
            <a:pPr marL="0" indent="0">
              <a:buNone/>
            </a:pPr>
            <a:r>
              <a:rPr lang="en-US" b="1" dirty="0"/>
              <a:t>Our graduates go on to careers in:</a:t>
            </a:r>
            <a:r>
              <a:rPr lang="en-US" dirty="0"/>
              <a:t> </a:t>
            </a:r>
          </a:p>
          <a:p>
            <a:r>
              <a:rPr lang="en-US" dirty="0"/>
              <a:t>Teaching</a:t>
            </a:r>
          </a:p>
          <a:p>
            <a:r>
              <a:rPr lang="en-US" dirty="0"/>
              <a:t>Journalism and the media</a:t>
            </a:r>
          </a:p>
          <a:p>
            <a:r>
              <a:rPr lang="en-US" dirty="0"/>
              <a:t>The Civil Service</a:t>
            </a:r>
          </a:p>
          <a:p>
            <a:r>
              <a:rPr lang="en-US" dirty="0"/>
              <a:t>Creative writing</a:t>
            </a:r>
          </a:p>
          <a:p>
            <a:r>
              <a:rPr lang="en-US" dirty="0"/>
              <a:t>Academia</a:t>
            </a:r>
          </a:p>
          <a:p>
            <a:r>
              <a:rPr lang="en-US" dirty="0"/>
              <a:t>Communications</a:t>
            </a:r>
          </a:p>
          <a:p>
            <a:pPr marL="0" indent="0">
              <a:buNone/>
            </a:pPr>
            <a:endParaRPr lang="en-US" dirty="0"/>
          </a:p>
          <a:p>
            <a:pPr marL="0" indent="0" algn="just">
              <a:buNone/>
            </a:pPr>
            <a:r>
              <a:rPr lang="en-US" cap="all" dirty="0"/>
              <a:t>100% </a:t>
            </a:r>
            <a:r>
              <a:rPr lang="en-US" dirty="0"/>
              <a:t>of Kent 2017 Comparative Literature graduates who completed a national survey were in work or further study within six months. (DLHE)</a:t>
            </a:r>
          </a:p>
        </p:txBody>
      </p:sp>
      <p:sp>
        <p:nvSpPr>
          <p:cNvPr id="5" name="Slide Number Placeholder 4"/>
          <p:cNvSpPr>
            <a:spLocks noGrp="1"/>
          </p:cNvSpPr>
          <p:nvPr>
            <p:ph type="sldNum" sz="quarter" idx="4"/>
          </p:nvPr>
        </p:nvSpPr>
        <p:spPr/>
        <p:txBody>
          <a:bodyPr/>
          <a:lstStyle/>
          <a:p>
            <a:pPr algn="l"/>
            <a:r>
              <a:rPr lang="en-US" dirty="0"/>
              <a:t>Page </a:t>
            </a:r>
            <a:fld id="{BB9ACB3B-81A4-6247-87B5-FC3E0A04C89B}" type="slidenum">
              <a:rPr lang="en-US" smtClean="0"/>
              <a:pPr algn="l"/>
              <a:t>17</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678304"/>
            <a:ext cx="2912724" cy="194276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50" y="3979511"/>
            <a:ext cx="2933843" cy="1957423"/>
          </a:xfrm>
          <a:prstGeom prst="rect">
            <a:avLst/>
          </a:prstGeom>
        </p:spPr>
      </p:pic>
    </p:spTree>
    <p:extLst>
      <p:ext uri="{BB962C8B-B14F-4D97-AF65-F5344CB8AC3E}">
        <p14:creationId xmlns:p14="http://schemas.microsoft.com/office/powerpoint/2010/main" val="1952906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omparative literatureuniversity of k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394" y="4599219"/>
            <a:ext cx="4939338" cy="1489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1843078" y="624490"/>
            <a:ext cx="5392847" cy="3588695"/>
          </a:xfrm>
          <a:prstGeom prst="rect">
            <a:avLst/>
          </a:prstGeom>
        </p:spPr>
      </p:pic>
    </p:spTree>
    <p:extLst>
      <p:ext uri="{BB962C8B-B14F-4D97-AF65-F5344CB8AC3E}">
        <p14:creationId xmlns:p14="http://schemas.microsoft.com/office/powerpoint/2010/main" val="3019847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we study</a:t>
            </a:r>
          </a:p>
        </p:txBody>
      </p:sp>
      <p:sp>
        <p:nvSpPr>
          <p:cNvPr id="3" name="Content Placeholder 2"/>
          <p:cNvSpPr>
            <a:spLocks noGrp="1"/>
          </p:cNvSpPr>
          <p:nvPr>
            <p:ph idx="1"/>
          </p:nvPr>
        </p:nvSpPr>
        <p:spPr>
          <a:xfrm>
            <a:off x="2589087" y="1484313"/>
            <a:ext cx="6159626" cy="5187075"/>
          </a:xfrm>
        </p:spPr>
        <p:txBody>
          <a:bodyPr>
            <a:normAutofit fontScale="85000" lnSpcReduction="10000"/>
          </a:bodyPr>
          <a:lstStyle/>
          <a:p>
            <a:r>
              <a:rPr lang="en-US" dirty="0"/>
              <a:t>European, Latin American, North American, Asian, African, and texts from other traditions</a:t>
            </a:r>
          </a:p>
          <a:p>
            <a:endParaRPr lang="en-US" dirty="0"/>
          </a:p>
          <a:p>
            <a:r>
              <a:rPr lang="en-US" dirty="0"/>
              <a:t>Our focus is LITERATURE, not language</a:t>
            </a:r>
          </a:p>
          <a:p>
            <a:endParaRPr lang="en-US" dirty="0"/>
          </a:p>
          <a:p>
            <a:r>
              <a:rPr lang="en-US" dirty="0"/>
              <a:t>We read all literary texts in translation </a:t>
            </a:r>
          </a:p>
          <a:p>
            <a:endParaRPr lang="en-US" dirty="0"/>
          </a:p>
          <a:p>
            <a:r>
              <a:rPr lang="en-US" dirty="0"/>
              <a:t>Students do not have to learn a second language (although we encourage them to do so)</a:t>
            </a:r>
          </a:p>
          <a:p>
            <a:endParaRPr lang="en-US" dirty="0"/>
          </a:p>
          <a:p>
            <a:r>
              <a:rPr lang="en-US" dirty="0"/>
              <a:t>We focus on literature and film across </a:t>
            </a:r>
          </a:p>
          <a:p>
            <a:pPr lvl="1"/>
            <a:r>
              <a:rPr lang="en-US" dirty="0"/>
              <a:t>national and geographical borders</a:t>
            </a:r>
          </a:p>
          <a:p>
            <a:pPr lvl="1"/>
            <a:r>
              <a:rPr lang="en-US" dirty="0"/>
              <a:t>historical borders</a:t>
            </a:r>
          </a:p>
          <a:p>
            <a:pPr lvl="1"/>
            <a:r>
              <a:rPr lang="en-US" dirty="0"/>
              <a:t>linguistic borders</a:t>
            </a:r>
          </a:p>
          <a:p>
            <a:pPr lvl="1"/>
            <a:r>
              <a:rPr lang="en-US" dirty="0"/>
              <a:t>cultural borders</a:t>
            </a:r>
          </a:p>
          <a:p>
            <a:pPr lvl="1"/>
            <a:r>
              <a:rPr lang="en-US" dirty="0"/>
              <a:t>media boundaries</a:t>
            </a:r>
          </a:p>
          <a:p>
            <a:endParaRPr lang="en-GB" dirty="0"/>
          </a:p>
        </p:txBody>
      </p:sp>
      <p:sp>
        <p:nvSpPr>
          <p:cNvPr id="4" name="Footer Placeholder 3"/>
          <p:cNvSpPr>
            <a:spLocks noGrp="1"/>
          </p:cNvSpPr>
          <p:nvPr>
            <p:ph type="ftr" sz="quarter" idx="10"/>
          </p:nvPr>
        </p:nvSpPr>
        <p:spPr/>
        <p:txBody>
          <a:bodyPr/>
          <a:lstStyle/>
          <a:p>
            <a:r>
              <a:rPr lang="nl-NL"/>
              <a:t>Footer text</a:t>
            </a:r>
            <a:endParaRPr lang="en-GB" dirty="0"/>
          </a:p>
        </p:txBody>
      </p:sp>
      <p:sp>
        <p:nvSpPr>
          <p:cNvPr id="5" name="Slide Number Placeholder 4"/>
          <p:cNvSpPr>
            <a:spLocks noGrp="1"/>
          </p:cNvSpPr>
          <p:nvPr>
            <p:ph type="sldNum" sz="quarter" idx="4"/>
          </p:nvPr>
        </p:nvSpPr>
        <p:spPr/>
        <p:txBody>
          <a:bodyPr/>
          <a:lstStyle/>
          <a:p>
            <a:pPr algn="l"/>
            <a:r>
              <a:rPr lang="en-US"/>
              <a:t>Page </a:t>
            </a:r>
            <a:fld id="{BB9ACB3B-81A4-6247-87B5-FC3E0A04C89B}" type="slidenum">
              <a:rPr lang="en-US" smtClean="0"/>
              <a:pPr algn="l"/>
              <a:t>2</a:t>
            </a:fld>
            <a:endParaRPr lang="en-US" dirty="0"/>
          </a:p>
        </p:txBody>
      </p:sp>
      <p:pic>
        <p:nvPicPr>
          <p:cNvPr id="6" name="Picture 2" descr="http://www.kent.ac.uk/secl/complit/images/cp510-cover.jpg"/>
          <p:cNvPicPr>
            <a:picLocks noChangeAspect="1" noChangeArrowheads="1"/>
          </p:cNvPicPr>
          <p:nvPr/>
        </p:nvPicPr>
        <p:blipFill>
          <a:blip r:embed="rId2"/>
          <a:srcRect/>
          <a:stretch>
            <a:fillRect/>
          </a:stretch>
        </p:blipFill>
        <p:spPr bwMode="auto">
          <a:xfrm>
            <a:off x="320087" y="1866123"/>
            <a:ext cx="2144629" cy="3088432"/>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55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We focus on:</a:t>
            </a:r>
          </a:p>
        </p:txBody>
      </p:sp>
      <p:sp>
        <p:nvSpPr>
          <p:cNvPr id="3" name="Content Placeholder 2"/>
          <p:cNvSpPr>
            <a:spLocks noGrp="1"/>
          </p:cNvSpPr>
          <p:nvPr>
            <p:ph idx="1"/>
          </p:nvPr>
        </p:nvSpPr>
        <p:spPr>
          <a:xfrm>
            <a:off x="2492380" y="1449681"/>
            <a:ext cx="6256333" cy="5284592"/>
          </a:xfrm>
        </p:spPr>
        <p:txBody>
          <a:bodyPr>
            <a:normAutofit fontScale="77500" lnSpcReduction="20000"/>
          </a:bodyPr>
          <a:lstStyle/>
          <a:p>
            <a:r>
              <a:rPr lang="en-US" dirty="0"/>
              <a:t>Literary themes and motifs (love, death, 	madness, dreaming, etc.)</a:t>
            </a:r>
          </a:p>
          <a:p>
            <a:endParaRPr lang="en-US" dirty="0"/>
          </a:p>
          <a:p>
            <a:r>
              <a:rPr lang="en-US" dirty="0"/>
              <a:t>Literary figures (Odysseus/Ulysses, Antigone, 	Hamlet, Faust, Don Juan, etc.)</a:t>
            </a:r>
          </a:p>
          <a:p>
            <a:endParaRPr lang="en-US" dirty="0"/>
          </a:p>
          <a:p>
            <a:r>
              <a:rPr lang="en-US" dirty="0"/>
              <a:t>Literary forms and genres (drama, the novel, autobiography, the sonnet, the fantastic, horror fiction, science fiction, crime fiction)</a:t>
            </a:r>
          </a:p>
          <a:p>
            <a:endParaRPr lang="en-US" dirty="0"/>
          </a:p>
          <a:p>
            <a:r>
              <a:rPr lang="en-US" dirty="0"/>
              <a:t>Literary movements (Classicism, Romanticism, Modernism)</a:t>
            </a:r>
          </a:p>
          <a:p>
            <a:endParaRPr lang="en-US" dirty="0"/>
          </a:p>
          <a:p>
            <a:r>
              <a:rPr lang="en-US" dirty="0"/>
              <a:t>Literary relations (influences, affinities, adaptations)</a:t>
            </a:r>
          </a:p>
          <a:p>
            <a:endParaRPr lang="en-US" dirty="0"/>
          </a:p>
          <a:p>
            <a:r>
              <a:rPr lang="en-US" dirty="0"/>
              <a:t>Literary contexts (the cultural and historical factors that affect the forms that literature takes)</a:t>
            </a:r>
          </a:p>
        </p:txBody>
      </p:sp>
      <p:sp>
        <p:nvSpPr>
          <p:cNvPr id="5" name="Slide Number Placeholder 4"/>
          <p:cNvSpPr>
            <a:spLocks noGrp="1"/>
          </p:cNvSpPr>
          <p:nvPr>
            <p:ph type="sldNum" sz="quarter" idx="4"/>
          </p:nvPr>
        </p:nvSpPr>
        <p:spPr/>
        <p:txBody>
          <a:bodyPr/>
          <a:lstStyle/>
          <a:p>
            <a:pPr algn="l"/>
            <a:r>
              <a:rPr lang="en-US"/>
              <a:t>Page </a:t>
            </a:r>
            <a:fld id="{BB9ACB3B-81A4-6247-87B5-FC3E0A04C89B}" type="slidenum">
              <a:rPr lang="en-US" smtClean="0"/>
              <a:pPr algn="l"/>
              <a:t>3</a:t>
            </a:fld>
            <a:endParaRPr lang="en-US" dirty="0"/>
          </a:p>
        </p:txBody>
      </p:sp>
      <p:pic>
        <p:nvPicPr>
          <p:cNvPr id="7" name="Picture 9" descr="cp516-cover">
            <a:hlinkClick r:id="rId2"/>
          </p:cNvPr>
          <p:cNvPicPr>
            <a:picLocks noChangeAspect="1" noChangeArrowheads="1"/>
          </p:cNvPicPr>
          <p:nvPr/>
        </p:nvPicPr>
        <p:blipFill>
          <a:blip r:embed="rId3"/>
          <a:srcRect/>
          <a:stretch>
            <a:fillRect/>
          </a:stretch>
        </p:blipFill>
        <p:spPr bwMode="auto">
          <a:xfrm>
            <a:off x="217576" y="2057018"/>
            <a:ext cx="2105746" cy="3046827"/>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11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we study</a:t>
            </a:r>
          </a:p>
        </p:txBody>
      </p:sp>
      <p:sp>
        <p:nvSpPr>
          <p:cNvPr id="3" name="Content Placeholder 2"/>
          <p:cNvSpPr>
            <a:spLocks noGrp="1"/>
          </p:cNvSpPr>
          <p:nvPr>
            <p:ph idx="1"/>
          </p:nvPr>
        </p:nvSpPr>
        <p:spPr>
          <a:xfrm>
            <a:off x="2589087" y="1366463"/>
            <a:ext cx="5404207" cy="5015287"/>
          </a:xfrm>
        </p:spPr>
        <p:txBody>
          <a:bodyPr>
            <a:normAutofit fontScale="92500" lnSpcReduction="10000"/>
          </a:bodyPr>
          <a:lstStyle/>
          <a:p>
            <a:pPr marL="0" indent="0" algn="just">
              <a:buNone/>
            </a:pPr>
            <a:r>
              <a:rPr lang="en-US" dirty="0"/>
              <a:t>In Comparative Literature, you study literature from the classics to the modern age, and works written in English alongside European and other literatures, comparing genres, movements and styles across different periods and continents. </a:t>
            </a:r>
          </a:p>
          <a:p>
            <a:pPr marL="0" indent="0" algn="just">
              <a:buNone/>
            </a:pPr>
            <a:endParaRPr lang="en-GB" altLang="en-US" dirty="0"/>
          </a:p>
          <a:p>
            <a:pPr marL="0" indent="0" algn="just">
              <a:buNone/>
            </a:pPr>
            <a:r>
              <a:rPr lang="en-GB" altLang="en-US" dirty="0"/>
              <a:t>We also teach World Literature which enables you to develop a global perspective on literature and its cultural contexts. The focus is more explicitly on non-Western literary traditions, such as Arabic, Asian and African works, which are studied alongside English, American and European texts. </a:t>
            </a:r>
          </a:p>
          <a:p>
            <a:pPr marL="0" indent="0">
              <a:buNone/>
            </a:pPr>
            <a:endParaRPr lang="en-US" dirty="0"/>
          </a:p>
        </p:txBody>
      </p:sp>
      <p:sp>
        <p:nvSpPr>
          <p:cNvPr id="4" name="Footer Placeholder 3"/>
          <p:cNvSpPr>
            <a:spLocks noGrp="1"/>
          </p:cNvSpPr>
          <p:nvPr>
            <p:ph type="ftr" sz="quarter" idx="10"/>
          </p:nvPr>
        </p:nvSpPr>
        <p:spPr/>
        <p:txBody>
          <a:bodyPr/>
          <a:lstStyle/>
          <a:p>
            <a:r>
              <a:rPr lang="nl-NL"/>
              <a:t>Footer text</a:t>
            </a:r>
            <a:endParaRPr lang="en-GB" dirty="0"/>
          </a:p>
        </p:txBody>
      </p:sp>
      <p:sp>
        <p:nvSpPr>
          <p:cNvPr id="5" name="Slide Number Placeholder 4"/>
          <p:cNvSpPr>
            <a:spLocks noGrp="1"/>
          </p:cNvSpPr>
          <p:nvPr>
            <p:ph type="sldNum" sz="quarter" idx="4"/>
          </p:nvPr>
        </p:nvSpPr>
        <p:spPr/>
        <p:txBody>
          <a:bodyPr/>
          <a:lstStyle/>
          <a:p>
            <a:pPr algn="l"/>
            <a:r>
              <a:rPr lang="en-US"/>
              <a:t>Page </a:t>
            </a:r>
            <a:fld id="{BB9ACB3B-81A4-6247-87B5-FC3E0A04C89B}" type="slidenum">
              <a:rPr lang="en-US" smtClean="0"/>
              <a:pPr algn="l"/>
              <a:t>4</a:t>
            </a:fld>
            <a:endParaRPr lang="en-US" dirty="0"/>
          </a:p>
        </p:txBody>
      </p:sp>
      <p:pic>
        <p:nvPicPr>
          <p:cNvPr id="7" name="Picture 8" descr="cover_cp306_rask_2009-10-18">
            <a:extLst>
              <a:ext uri="{FF2B5EF4-FFF2-40B4-BE49-F238E27FC236}">
                <a16:creationId xmlns:a16="http://schemas.microsoft.com/office/drawing/2014/main" id="{FDFB26CF-4239-42B0-916E-D2B20794FC74}"/>
              </a:ext>
            </a:extLst>
          </p:cNvPr>
          <p:cNvPicPr>
            <a:picLocks noChangeAspect="1" noChangeArrowheads="1"/>
          </p:cNvPicPr>
          <p:nvPr/>
        </p:nvPicPr>
        <p:blipFill>
          <a:blip r:embed="rId2"/>
          <a:srcRect/>
          <a:stretch>
            <a:fillRect/>
          </a:stretch>
        </p:blipFill>
        <p:spPr bwMode="auto">
          <a:xfrm>
            <a:off x="373224" y="2192694"/>
            <a:ext cx="2112277" cy="3051543"/>
          </a:xfrm>
          <a:prstGeom prst="rect">
            <a:avLst/>
          </a:prstGeom>
          <a:noFill/>
          <a:ln w="9525">
            <a:solidFill>
              <a:srgbClr val="003366"/>
            </a:solidFill>
            <a:miter lim="800000"/>
            <a:headEnd/>
            <a:tailEnd/>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81891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D7672-4E08-4D07-84DF-CE44EFA96349}"/>
              </a:ext>
            </a:extLst>
          </p:cNvPr>
          <p:cNvSpPr>
            <a:spLocks noGrp="1"/>
          </p:cNvSpPr>
          <p:nvPr>
            <p:ph type="title"/>
          </p:nvPr>
        </p:nvSpPr>
        <p:spPr>
          <a:xfrm>
            <a:off x="457200" y="549275"/>
            <a:ext cx="8434873" cy="576263"/>
          </a:xfrm>
        </p:spPr>
        <p:txBody>
          <a:bodyPr/>
          <a:lstStyle/>
          <a:p>
            <a:r>
              <a:rPr lang="en-GB" dirty="0"/>
              <a:t>Your degree programme I: compulsory modules</a:t>
            </a:r>
          </a:p>
        </p:txBody>
      </p:sp>
      <p:sp>
        <p:nvSpPr>
          <p:cNvPr id="3" name="Content Placeholder 2">
            <a:extLst>
              <a:ext uri="{FF2B5EF4-FFF2-40B4-BE49-F238E27FC236}">
                <a16:creationId xmlns:a16="http://schemas.microsoft.com/office/drawing/2014/main" id="{A6488AE6-C2E6-472D-8076-FC4378D6B514}"/>
              </a:ext>
            </a:extLst>
          </p:cNvPr>
          <p:cNvSpPr>
            <a:spLocks noGrp="1"/>
          </p:cNvSpPr>
          <p:nvPr>
            <p:ph idx="1"/>
          </p:nvPr>
        </p:nvSpPr>
        <p:spPr>
          <a:xfrm>
            <a:off x="2603241" y="1222311"/>
            <a:ext cx="6223518" cy="5159440"/>
          </a:xfrm>
        </p:spPr>
        <p:txBody>
          <a:bodyPr/>
          <a:lstStyle/>
          <a:p>
            <a:pPr marL="0" indent="0">
              <a:buNone/>
            </a:pPr>
            <a:r>
              <a:rPr lang="en-US" sz="2000" dirty="0"/>
              <a:t>Each year our students study one </a:t>
            </a:r>
            <a:r>
              <a:rPr lang="en-US" sz="2000" b="1" dirty="0"/>
              <a:t>core module</a:t>
            </a:r>
            <a:r>
              <a:rPr lang="en-US" sz="2000" dirty="0"/>
              <a:t>:</a:t>
            </a:r>
          </a:p>
          <a:p>
            <a:endParaRPr lang="en-US" sz="2000" dirty="0"/>
          </a:p>
          <a:p>
            <a:r>
              <a:rPr lang="en-US" sz="2000" dirty="0"/>
              <a:t>Stage 1: </a:t>
            </a:r>
          </a:p>
          <a:p>
            <a:r>
              <a:rPr lang="en-US" sz="2000" dirty="0"/>
              <a:t>The Tale: Short Fiction from the Ancient Greece to the Present</a:t>
            </a:r>
          </a:p>
          <a:p>
            <a:endParaRPr lang="en-US" sz="2000" dirty="0"/>
          </a:p>
          <a:p>
            <a:r>
              <a:rPr lang="en-US" sz="2000" dirty="0"/>
              <a:t>Stage 2:</a:t>
            </a:r>
          </a:p>
          <a:p>
            <a:r>
              <a:rPr lang="en-US" sz="2000" dirty="0"/>
              <a:t>The Text: Approaches to Comparative Literature</a:t>
            </a:r>
          </a:p>
          <a:p>
            <a:endParaRPr lang="en-US" sz="2000" dirty="0"/>
          </a:p>
          <a:p>
            <a:r>
              <a:rPr lang="en-US" sz="2000" dirty="0"/>
              <a:t>Stage 3:</a:t>
            </a:r>
          </a:p>
          <a:p>
            <a:r>
              <a:rPr lang="en-US" sz="2000" dirty="0"/>
              <a:t>Final-Year Dissertation</a:t>
            </a:r>
          </a:p>
          <a:p>
            <a:endParaRPr lang="en-GB" sz="2000" dirty="0"/>
          </a:p>
        </p:txBody>
      </p:sp>
      <p:sp>
        <p:nvSpPr>
          <p:cNvPr id="4" name="Footer Placeholder 3">
            <a:extLst>
              <a:ext uri="{FF2B5EF4-FFF2-40B4-BE49-F238E27FC236}">
                <a16:creationId xmlns:a16="http://schemas.microsoft.com/office/drawing/2014/main" id="{E03622EF-FC1F-43BA-9ECA-18DB6A3D7C70}"/>
              </a:ext>
            </a:extLst>
          </p:cNvPr>
          <p:cNvSpPr>
            <a:spLocks noGrp="1"/>
          </p:cNvSpPr>
          <p:nvPr>
            <p:ph type="ftr" sz="quarter" idx="10"/>
          </p:nvPr>
        </p:nvSpPr>
        <p:spPr/>
        <p:txBody>
          <a:bodyPr/>
          <a:lstStyle/>
          <a:p>
            <a:r>
              <a:rPr lang="nl-NL"/>
              <a:t>Footer text</a:t>
            </a:r>
            <a:endParaRPr lang="en-GB" dirty="0"/>
          </a:p>
        </p:txBody>
      </p:sp>
      <p:sp>
        <p:nvSpPr>
          <p:cNvPr id="5" name="Slide Number Placeholder 4">
            <a:extLst>
              <a:ext uri="{FF2B5EF4-FFF2-40B4-BE49-F238E27FC236}">
                <a16:creationId xmlns:a16="http://schemas.microsoft.com/office/drawing/2014/main" id="{2CF1A3C3-BE2F-4207-9109-E7342F8D7182}"/>
              </a:ext>
            </a:extLst>
          </p:cNvPr>
          <p:cNvSpPr>
            <a:spLocks noGrp="1"/>
          </p:cNvSpPr>
          <p:nvPr>
            <p:ph type="sldNum" sz="quarter" idx="4"/>
          </p:nvPr>
        </p:nvSpPr>
        <p:spPr/>
        <p:txBody>
          <a:bodyPr/>
          <a:lstStyle/>
          <a:p>
            <a:pPr algn="l"/>
            <a:r>
              <a:rPr lang="en-US"/>
              <a:t>Page </a:t>
            </a:r>
            <a:fld id="{BB9ACB3B-81A4-6247-87B5-FC3E0A04C89B}" type="slidenum">
              <a:rPr lang="en-US" smtClean="0"/>
              <a:pPr algn="l"/>
              <a:t>5</a:t>
            </a:fld>
            <a:endParaRPr lang="en-US" dirty="0"/>
          </a:p>
        </p:txBody>
      </p:sp>
      <p:pic>
        <p:nvPicPr>
          <p:cNvPr id="6" name="Picture 1">
            <a:extLst>
              <a:ext uri="{FF2B5EF4-FFF2-40B4-BE49-F238E27FC236}">
                <a16:creationId xmlns:a16="http://schemas.microsoft.com/office/drawing/2014/main" id="{CB688086-E4EB-4F1C-BECD-D49D1D4ECF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86012"/>
            <a:ext cx="1951038" cy="2816639"/>
          </a:xfrm>
          <a:prstGeom prst="rect">
            <a:avLst/>
          </a:prstGeom>
          <a:noFill/>
          <a:ln w="3175">
            <a:solidFill>
              <a:srgbClr val="0033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229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6573E-726A-4BA2-8D34-BDCAD7608631}"/>
              </a:ext>
            </a:extLst>
          </p:cNvPr>
          <p:cNvSpPr>
            <a:spLocks noGrp="1"/>
          </p:cNvSpPr>
          <p:nvPr>
            <p:ph type="title"/>
          </p:nvPr>
        </p:nvSpPr>
        <p:spPr/>
        <p:txBody>
          <a:bodyPr/>
          <a:lstStyle/>
          <a:p>
            <a:r>
              <a:rPr lang="en-GB" dirty="0"/>
              <a:t>Your degree programme II: optional modules</a:t>
            </a:r>
          </a:p>
        </p:txBody>
      </p:sp>
      <p:sp>
        <p:nvSpPr>
          <p:cNvPr id="4" name="Footer Placeholder 3">
            <a:extLst>
              <a:ext uri="{FF2B5EF4-FFF2-40B4-BE49-F238E27FC236}">
                <a16:creationId xmlns:a16="http://schemas.microsoft.com/office/drawing/2014/main" id="{F861BFC0-3736-4383-8EDB-E370441AE636}"/>
              </a:ext>
            </a:extLst>
          </p:cNvPr>
          <p:cNvSpPr>
            <a:spLocks noGrp="1"/>
          </p:cNvSpPr>
          <p:nvPr>
            <p:ph type="ftr" sz="quarter" idx="10"/>
          </p:nvPr>
        </p:nvSpPr>
        <p:spPr/>
        <p:txBody>
          <a:bodyPr/>
          <a:lstStyle/>
          <a:p>
            <a:r>
              <a:rPr lang="nl-NL"/>
              <a:t>Footer text</a:t>
            </a:r>
            <a:endParaRPr lang="en-GB" dirty="0"/>
          </a:p>
        </p:txBody>
      </p:sp>
      <p:sp>
        <p:nvSpPr>
          <p:cNvPr id="5" name="Slide Number Placeholder 4">
            <a:extLst>
              <a:ext uri="{FF2B5EF4-FFF2-40B4-BE49-F238E27FC236}">
                <a16:creationId xmlns:a16="http://schemas.microsoft.com/office/drawing/2014/main" id="{0E110F77-3B37-4798-B379-0179E491FCA9}"/>
              </a:ext>
            </a:extLst>
          </p:cNvPr>
          <p:cNvSpPr>
            <a:spLocks noGrp="1"/>
          </p:cNvSpPr>
          <p:nvPr>
            <p:ph type="sldNum" sz="quarter" idx="4"/>
          </p:nvPr>
        </p:nvSpPr>
        <p:spPr/>
        <p:txBody>
          <a:bodyPr/>
          <a:lstStyle/>
          <a:p>
            <a:pPr algn="l"/>
            <a:r>
              <a:rPr lang="en-US"/>
              <a:t>Page </a:t>
            </a:r>
            <a:fld id="{BB9ACB3B-81A4-6247-87B5-FC3E0A04C89B}" type="slidenum">
              <a:rPr lang="en-US" smtClean="0"/>
              <a:pPr algn="l"/>
              <a:t>6</a:t>
            </a:fld>
            <a:endParaRPr lang="en-US" dirty="0"/>
          </a:p>
        </p:txBody>
      </p:sp>
      <p:sp>
        <p:nvSpPr>
          <p:cNvPr id="6" name="Text Box 5">
            <a:extLst>
              <a:ext uri="{FF2B5EF4-FFF2-40B4-BE49-F238E27FC236}">
                <a16:creationId xmlns:a16="http://schemas.microsoft.com/office/drawing/2014/main" id="{96E77FA3-8A2D-4FCE-88AE-407D90C39760}"/>
              </a:ext>
            </a:extLst>
          </p:cNvPr>
          <p:cNvSpPr txBox="1">
            <a:spLocks noGrp="1" noChangeArrowheads="1"/>
          </p:cNvSpPr>
          <p:nvPr>
            <p:ph idx="1"/>
          </p:nvPr>
        </p:nvSpPr>
        <p:spPr bwMode="auto">
          <a:xfrm>
            <a:off x="2351453" y="1304143"/>
            <a:ext cx="639726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b="1" dirty="0">
                <a:solidFill>
                  <a:srgbClr val="00547E"/>
                </a:solidFill>
                <a:latin typeface="Calibri" panose="020F0502020204030204" pitchFamily="34" charset="0"/>
              </a:rPr>
              <a:t>We offer modules covering the major historical periods</a:t>
            </a:r>
          </a:p>
          <a:p>
            <a:pPr eaLnBrk="1" hangingPunct="1">
              <a:spcBef>
                <a:spcPct val="0"/>
              </a:spcBef>
              <a:buFontTx/>
              <a:buNone/>
            </a:pPr>
            <a:r>
              <a:rPr lang="en-GB" altLang="en-US" sz="2000" b="1" dirty="0">
                <a:solidFill>
                  <a:srgbClr val="00547E"/>
                </a:solidFill>
                <a:latin typeface="Calibri" panose="020F0502020204030204" pitchFamily="34" charset="0"/>
              </a:rPr>
              <a:t>and literary movements:</a:t>
            </a:r>
          </a:p>
          <a:p>
            <a:pPr eaLnBrk="1" hangingPunct="1">
              <a:spcBef>
                <a:spcPct val="0"/>
              </a:spcBef>
              <a:buFontTx/>
              <a:buNone/>
            </a:pPr>
            <a:endParaRPr lang="en-GB" altLang="en-US" sz="1800" dirty="0">
              <a:solidFill>
                <a:srgbClr val="00547E"/>
              </a:solidFill>
              <a:latin typeface="Calibri" panose="020F0502020204030204" pitchFamily="34" charset="0"/>
            </a:endParaRPr>
          </a:p>
          <a:p>
            <a:pPr lvl="1" eaLnBrk="1" hangingPunct="1">
              <a:spcBef>
                <a:spcPct val="0"/>
              </a:spcBef>
              <a:buFontTx/>
              <a:buChar char="•"/>
            </a:pPr>
            <a:r>
              <a:rPr lang="en-GB" altLang="en-US" sz="1800" dirty="0">
                <a:solidFill>
                  <a:srgbClr val="00547E"/>
                </a:solidFill>
                <a:latin typeface="Calibri" panose="020F0502020204030204" pitchFamily="34" charset="0"/>
              </a:rPr>
              <a:t>Classical Literature</a:t>
            </a:r>
          </a:p>
          <a:p>
            <a:pPr lvl="1" eaLnBrk="1" hangingPunct="1">
              <a:spcBef>
                <a:spcPct val="0"/>
              </a:spcBef>
              <a:buFontTx/>
              <a:buChar char="•"/>
            </a:pPr>
            <a:r>
              <a:rPr lang="en-GB" altLang="en-US" sz="1800" dirty="0">
                <a:solidFill>
                  <a:srgbClr val="00547E"/>
                </a:solidFill>
                <a:latin typeface="Calibri" panose="020F0502020204030204" pitchFamily="34" charset="0"/>
              </a:rPr>
              <a:t>Medieval Literature and Culture</a:t>
            </a:r>
          </a:p>
          <a:p>
            <a:pPr lvl="1" eaLnBrk="1" hangingPunct="1">
              <a:spcBef>
                <a:spcPct val="0"/>
              </a:spcBef>
              <a:buFontTx/>
              <a:buChar char="•"/>
            </a:pPr>
            <a:r>
              <a:rPr lang="en-GB" altLang="en-US" sz="1800" dirty="0">
                <a:solidFill>
                  <a:srgbClr val="00547E"/>
                </a:solidFill>
                <a:latin typeface="Calibri" panose="020F0502020204030204" pitchFamily="34" charset="0"/>
              </a:rPr>
              <a:t>Upheaval of the Mind: European Romanticism in Context</a:t>
            </a:r>
          </a:p>
          <a:p>
            <a:pPr lvl="1" eaLnBrk="1" hangingPunct="1">
              <a:spcBef>
                <a:spcPct val="0"/>
              </a:spcBef>
              <a:buFontTx/>
              <a:buChar char="•"/>
            </a:pPr>
            <a:r>
              <a:rPr lang="en-GB" altLang="en-US" sz="1800" dirty="0">
                <a:solidFill>
                  <a:srgbClr val="00547E"/>
                </a:solidFill>
                <a:latin typeface="Calibri" panose="020F0502020204030204" pitchFamily="34" charset="0"/>
              </a:rPr>
              <a:t>Postcolonial Images of Africa, Asia and Latin America</a:t>
            </a:r>
          </a:p>
          <a:p>
            <a:pPr>
              <a:spcBef>
                <a:spcPct val="0"/>
              </a:spcBef>
              <a:buNone/>
            </a:pPr>
            <a:endParaRPr lang="en-GB" altLang="en-US" sz="1800" dirty="0">
              <a:solidFill>
                <a:srgbClr val="00547E"/>
              </a:solidFill>
              <a:latin typeface="Calibri" panose="020F0502020204030204" pitchFamily="34" charset="0"/>
            </a:endParaRPr>
          </a:p>
          <a:p>
            <a:pPr>
              <a:spcBef>
                <a:spcPct val="0"/>
              </a:spcBef>
              <a:buNone/>
            </a:pPr>
            <a:r>
              <a:rPr lang="en-GB" altLang="en-US" sz="2000" b="1" dirty="0">
                <a:solidFill>
                  <a:srgbClr val="00547E"/>
                </a:solidFill>
                <a:latin typeface="Calibri" panose="020F0502020204030204" pitchFamily="34" charset="0"/>
              </a:rPr>
              <a:t>We offer modules that cross media:</a:t>
            </a:r>
          </a:p>
          <a:p>
            <a:pPr>
              <a:spcBef>
                <a:spcPct val="0"/>
              </a:spcBef>
              <a:buNone/>
            </a:pPr>
            <a:endParaRPr lang="en-GB" altLang="en-US" sz="1800" dirty="0">
              <a:solidFill>
                <a:srgbClr val="00547E"/>
              </a:solidFill>
              <a:latin typeface="Calibri" panose="020F0502020204030204" pitchFamily="34" charset="0"/>
            </a:endParaRPr>
          </a:p>
          <a:p>
            <a:pPr lvl="1">
              <a:spcBef>
                <a:spcPct val="0"/>
              </a:spcBef>
              <a:buFontTx/>
              <a:buChar char="•"/>
            </a:pPr>
            <a:r>
              <a:rPr lang="en-GB" altLang="en-US" sz="1800" dirty="0">
                <a:solidFill>
                  <a:srgbClr val="00547E"/>
                </a:solidFill>
                <a:latin typeface="Calibri" panose="020F0502020204030204" pitchFamily="34" charset="0"/>
              </a:rPr>
              <a:t>The Book and the Film</a:t>
            </a:r>
          </a:p>
          <a:p>
            <a:pPr lvl="1">
              <a:spcBef>
                <a:spcPct val="0"/>
              </a:spcBef>
              <a:buFontTx/>
              <a:buChar char="•"/>
            </a:pPr>
            <a:r>
              <a:rPr lang="en-US" altLang="en-US" sz="1800" dirty="0">
                <a:solidFill>
                  <a:srgbClr val="00547E"/>
                </a:solidFill>
                <a:latin typeface="Calibri" panose="020F0502020204030204" pitchFamily="34" charset="0"/>
              </a:rPr>
              <a:t>Medieval Literature and Culture</a:t>
            </a:r>
            <a:endParaRPr lang="en-GB" altLang="en-US" sz="1800" dirty="0">
              <a:solidFill>
                <a:srgbClr val="00547E"/>
              </a:solidFill>
              <a:latin typeface="Calibri" panose="020F0502020204030204" pitchFamily="34" charset="0"/>
            </a:endParaRPr>
          </a:p>
          <a:p>
            <a:pPr lvl="1">
              <a:spcBef>
                <a:spcPct val="0"/>
              </a:spcBef>
              <a:buFontTx/>
              <a:buChar char="•"/>
            </a:pPr>
            <a:r>
              <a:rPr lang="en-GB" altLang="en-US" sz="1800" dirty="0">
                <a:solidFill>
                  <a:srgbClr val="00547E"/>
                </a:solidFill>
                <a:latin typeface="Calibri" panose="020F0502020204030204" pitchFamily="34" charset="0"/>
              </a:rPr>
              <a:t>Don Juan and Casanova: The Art of Seduction in Literature, Music and Film</a:t>
            </a:r>
          </a:p>
          <a:p>
            <a:pPr lvl="1">
              <a:spcBef>
                <a:spcPct val="0"/>
              </a:spcBef>
              <a:buFontTx/>
              <a:buChar char="•"/>
            </a:pPr>
            <a:r>
              <a:rPr lang="en-GB" altLang="en-US" sz="1800" dirty="0">
                <a:solidFill>
                  <a:srgbClr val="00547E"/>
                </a:solidFill>
                <a:latin typeface="Calibri" panose="020F0502020204030204" pitchFamily="34" charset="0"/>
              </a:rPr>
              <a:t>The Shoah in Literature, Film and Culture</a:t>
            </a:r>
          </a:p>
          <a:p>
            <a:pPr lvl="1">
              <a:spcBef>
                <a:spcPct val="0"/>
              </a:spcBef>
              <a:buFontTx/>
              <a:buChar char="•"/>
            </a:pPr>
            <a:r>
              <a:rPr lang="en-US" altLang="en-US" sz="1800" dirty="0">
                <a:solidFill>
                  <a:srgbClr val="00547E"/>
                </a:solidFill>
                <a:latin typeface="Calibri" panose="020F0502020204030204" pitchFamily="34" charset="0"/>
              </a:rPr>
              <a:t>Playfulness, Games and Literature</a:t>
            </a:r>
            <a:endParaRPr lang="en-GB" altLang="en-US" sz="1800" dirty="0">
              <a:solidFill>
                <a:srgbClr val="00547E"/>
              </a:solidFill>
              <a:latin typeface="Calibri" panose="020F0502020204030204" pitchFamily="34" charset="0"/>
            </a:endParaRPr>
          </a:p>
          <a:p>
            <a:pPr lvl="2" algn="r" eaLnBrk="1" hangingPunct="1">
              <a:spcBef>
                <a:spcPct val="0"/>
              </a:spcBef>
              <a:buFontTx/>
              <a:buNone/>
            </a:pPr>
            <a:endParaRPr lang="en-US" altLang="en-US" sz="1200" dirty="0">
              <a:solidFill>
                <a:srgbClr val="00547E"/>
              </a:solidFill>
              <a:latin typeface="Calibri" panose="020F0502020204030204" pitchFamily="34" charset="0"/>
            </a:endParaRPr>
          </a:p>
          <a:p>
            <a:pPr lvl="2" algn="r" eaLnBrk="1" hangingPunct="1">
              <a:spcBef>
                <a:spcPct val="0"/>
              </a:spcBef>
              <a:buFontTx/>
              <a:buNone/>
            </a:pPr>
            <a:r>
              <a:rPr lang="en-US" altLang="en-US" sz="1200" dirty="0">
                <a:solidFill>
                  <a:srgbClr val="00547E"/>
                </a:solidFill>
                <a:latin typeface="Calibri" panose="020F0502020204030204" pitchFamily="34" charset="0"/>
              </a:rPr>
              <a:t>	Note: Some modules may not run every year and the offer of individual modules is subject to change</a:t>
            </a:r>
            <a:endParaRPr lang="en-GB" altLang="en-US" sz="1200" dirty="0">
              <a:solidFill>
                <a:srgbClr val="00547E"/>
              </a:solidFill>
              <a:latin typeface="Calibri" panose="020F0502020204030204" pitchFamily="34" charset="0"/>
            </a:endParaRPr>
          </a:p>
        </p:txBody>
      </p:sp>
      <p:pic>
        <p:nvPicPr>
          <p:cNvPr id="7" name="Picture 6">
            <a:extLst>
              <a:ext uri="{FF2B5EF4-FFF2-40B4-BE49-F238E27FC236}">
                <a16:creationId xmlns:a16="http://schemas.microsoft.com/office/drawing/2014/main" id="{8948824C-C92E-4954-8C9B-7D98D2F9139A}"/>
              </a:ext>
            </a:extLst>
          </p:cNvPr>
          <p:cNvPicPr>
            <a:picLocks noChangeAspect="1"/>
          </p:cNvPicPr>
          <p:nvPr/>
        </p:nvPicPr>
        <p:blipFill>
          <a:blip r:embed="rId2"/>
          <a:stretch>
            <a:fillRect/>
          </a:stretch>
        </p:blipFill>
        <p:spPr>
          <a:xfrm>
            <a:off x="379645" y="2342473"/>
            <a:ext cx="1971807" cy="284534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88932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D10D6-EBC3-4288-B9A3-E005117C5A05}"/>
              </a:ext>
            </a:extLst>
          </p:cNvPr>
          <p:cNvSpPr>
            <a:spLocks noGrp="1"/>
          </p:cNvSpPr>
          <p:nvPr>
            <p:ph type="title"/>
          </p:nvPr>
        </p:nvSpPr>
        <p:spPr/>
        <p:txBody>
          <a:bodyPr/>
          <a:lstStyle/>
          <a:p>
            <a:r>
              <a:rPr lang="en-GB" dirty="0"/>
              <a:t>Your degree programme III: optional modules</a:t>
            </a:r>
          </a:p>
        </p:txBody>
      </p:sp>
      <p:sp>
        <p:nvSpPr>
          <p:cNvPr id="4" name="Footer Placeholder 3">
            <a:extLst>
              <a:ext uri="{FF2B5EF4-FFF2-40B4-BE49-F238E27FC236}">
                <a16:creationId xmlns:a16="http://schemas.microsoft.com/office/drawing/2014/main" id="{25AC7791-C3E5-495F-8B1F-3890AFBCCF5A}"/>
              </a:ext>
            </a:extLst>
          </p:cNvPr>
          <p:cNvSpPr>
            <a:spLocks noGrp="1"/>
          </p:cNvSpPr>
          <p:nvPr>
            <p:ph type="ftr" sz="quarter" idx="10"/>
          </p:nvPr>
        </p:nvSpPr>
        <p:spPr/>
        <p:txBody>
          <a:bodyPr/>
          <a:lstStyle/>
          <a:p>
            <a:r>
              <a:rPr lang="nl-NL"/>
              <a:t>Footer text</a:t>
            </a:r>
            <a:endParaRPr lang="en-GB" dirty="0"/>
          </a:p>
        </p:txBody>
      </p:sp>
      <p:sp>
        <p:nvSpPr>
          <p:cNvPr id="5" name="Slide Number Placeholder 4">
            <a:extLst>
              <a:ext uri="{FF2B5EF4-FFF2-40B4-BE49-F238E27FC236}">
                <a16:creationId xmlns:a16="http://schemas.microsoft.com/office/drawing/2014/main" id="{775352D9-6B2D-4DE0-B593-71B3A1990568}"/>
              </a:ext>
            </a:extLst>
          </p:cNvPr>
          <p:cNvSpPr>
            <a:spLocks noGrp="1"/>
          </p:cNvSpPr>
          <p:nvPr>
            <p:ph type="sldNum" sz="quarter" idx="4"/>
          </p:nvPr>
        </p:nvSpPr>
        <p:spPr/>
        <p:txBody>
          <a:bodyPr/>
          <a:lstStyle/>
          <a:p>
            <a:pPr algn="l"/>
            <a:r>
              <a:rPr lang="en-US"/>
              <a:t>Page </a:t>
            </a:r>
            <a:fld id="{BB9ACB3B-81A4-6247-87B5-FC3E0A04C89B}" type="slidenum">
              <a:rPr lang="en-US" smtClean="0"/>
              <a:pPr algn="l"/>
              <a:t>7</a:t>
            </a:fld>
            <a:endParaRPr lang="en-US" dirty="0"/>
          </a:p>
        </p:txBody>
      </p:sp>
      <p:sp>
        <p:nvSpPr>
          <p:cNvPr id="6" name="Text Box 5">
            <a:extLst>
              <a:ext uri="{FF2B5EF4-FFF2-40B4-BE49-F238E27FC236}">
                <a16:creationId xmlns:a16="http://schemas.microsoft.com/office/drawing/2014/main" id="{3FCBFE8B-2801-419C-B41D-D47E1805A1D2}"/>
              </a:ext>
            </a:extLst>
          </p:cNvPr>
          <p:cNvSpPr txBox="1">
            <a:spLocks noGrp="1" noChangeArrowheads="1"/>
          </p:cNvSpPr>
          <p:nvPr>
            <p:ph idx="1"/>
          </p:nvPr>
        </p:nvSpPr>
        <p:spPr bwMode="auto">
          <a:xfrm>
            <a:off x="2413415" y="1484313"/>
            <a:ext cx="6136503"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b="1" dirty="0">
                <a:solidFill>
                  <a:srgbClr val="00547E"/>
                </a:solidFill>
                <a:latin typeface="Calibri" panose="020F0502020204030204" pitchFamily="34" charset="0"/>
              </a:rPr>
              <a:t>We offer modules on various literary genres:</a:t>
            </a:r>
          </a:p>
          <a:p>
            <a:pPr eaLnBrk="1" hangingPunct="1">
              <a:spcBef>
                <a:spcPct val="0"/>
              </a:spcBef>
              <a:buFontTx/>
              <a:buNone/>
            </a:pPr>
            <a:endParaRPr lang="en-GB" altLang="en-US" sz="1800" dirty="0">
              <a:solidFill>
                <a:srgbClr val="00547E"/>
              </a:solidFill>
              <a:latin typeface="Calibri" panose="020F0502020204030204" pitchFamily="34" charset="0"/>
            </a:endParaRPr>
          </a:p>
          <a:p>
            <a:pPr lvl="1" eaLnBrk="1" hangingPunct="1">
              <a:spcBef>
                <a:spcPct val="0"/>
              </a:spcBef>
              <a:buFontTx/>
              <a:buChar char="•"/>
            </a:pPr>
            <a:r>
              <a:rPr lang="en-GB" altLang="en-US" sz="1800" dirty="0">
                <a:solidFill>
                  <a:srgbClr val="00547E"/>
                </a:solidFill>
                <a:latin typeface="Calibri" panose="020F0502020204030204" pitchFamily="34" charset="0"/>
              </a:rPr>
              <a:t>Travel Literature</a:t>
            </a:r>
          </a:p>
          <a:p>
            <a:pPr lvl="1" eaLnBrk="1" hangingPunct="1">
              <a:spcBef>
                <a:spcPct val="0"/>
              </a:spcBef>
              <a:buFontTx/>
              <a:buChar char="•"/>
            </a:pPr>
            <a:r>
              <a:rPr lang="en-GB" altLang="en-US" sz="1800" dirty="0">
                <a:solidFill>
                  <a:srgbClr val="00547E"/>
                </a:solidFill>
                <a:latin typeface="Calibri" panose="020F0502020204030204" pitchFamily="34" charset="0"/>
              </a:rPr>
              <a:t>Crime Fiction</a:t>
            </a:r>
          </a:p>
          <a:p>
            <a:pPr lvl="1" eaLnBrk="1" hangingPunct="1">
              <a:spcBef>
                <a:spcPct val="0"/>
              </a:spcBef>
              <a:buFontTx/>
              <a:buChar char="•"/>
            </a:pPr>
            <a:r>
              <a:rPr lang="en-GB" altLang="en-US" sz="1800" dirty="0">
                <a:solidFill>
                  <a:srgbClr val="00547E"/>
                </a:solidFill>
                <a:latin typeface="Calibri" panose="020F0502020204030204" pitchFamily="34" charset="0"/>
              </a:rPr>
              <a:t>Tragedy</a:t>
            </a:r>
          </a:p>
          <a:p>
            <a:pPr lvl="1" eaLnBrk="1" hangingPunct="1">
              <a:spcBef>
                <a:spcPct val="0"/>
              </a:spcBef>
              <a:buFontTx/>
              <a:buChar char="•"/>
            </a:pPr>
            <a:r>
              <a:rPr lang="en-GB" altLang="en-US" sz="1800" dirty="0">
                <a:solidFill>
                  <a:srgbClr val="00547E"/>
                </a:solidFill>
                <a:latin typeface="Calibri" panose="020F0502020204030204" pitchFamily="34" charset="0"/>
              </a:rPr>
              <a:t>Writing Literature: Creative and Analytical Approaches</a:t>
            </a:r>
          </a:p>
          <a:p>
            <a:pPr lvl="1" eaLnBrk="1" hangingPunct="1">
              <a:spcBef>
                <a:spcPct val="0"/>
              </a:spcBef>
              <a:buFontTx/>
              <a:buNone/>
            </a:pPr>
            <a:endParaRPr lang="en-GB" altLang="en-US" sz="1800" dirty="0">
              <a:solidFill>
                <a:srgbClr val="00547E"/>
              </a:solidFill>
              <a:latin typeface="Calibri" panose="020F0502020204030204" pitchFamily="34" charset="0"/>
            </a:endParaRPr>
          </a:p>
          <a:p>
            <a:pPr>
              <a:spcBef>
                <a:spcPct val="0"/>
              </a:spcBef>
              <a:buNone/>
            </a:pPr>
            <a:r>
              <a:rPr lang="en-GB" altLang="en-US" sz="2000" b="1" dirty="0">
                <a:solidFill>
                  <a:srgbClr val="00547E"/>
                </a:solidFill>
                <a:latin typeface="Calibri" panose="020F0502020204030204" pitchFamily="34" charset="0"/>
              </a:rPr>
              <a:t>We offer modules that cover specific national literary traditions or geographic areas or transcend them:</a:t>
            </a:r>
          </a:p>
          <a:p>
            <a:pPr>
              <a:spcBef>
                <a:spcPct val="0"/>
              </a:spcBef>
              <a:buNone/>
            </a:pPr>
            <a:endParaRPr lang="en-GB" altLang="en-US" sz="1800" dirty="0">
              <a:solidFill>
                <a:srgbClr val="00547E"/>
              </a:solidFill>
              <a:latin typeface="Calibri" panose="020F0502020204030204" pitchFamily="34" charset="0"/>
            </a:endParaRPr>
          </a:p>
          <a:p>
            <a:pPr lvl="1">
              <a:spcBef>
                <a:spcPct val="0"/>
              </a:spcBef>
              <a:buFontTx/>
              <a:buChar char="•"/>
            </a:pPr>
            <a:r>
              <a:rPr lang="en-GB" altLang="en-US" sz="1800" dirty="0">
                <a:solidFill>
                  <a:srgbClr val="00547E"/>
                </a:solidFill>
                <a:latin typeface="Calibri" panose="020F0502020204030204" pitchFamily="34" charset="0"/>
              </a:rPr>
              <a:t>World Literature: An Introduction</a:t>
            </a:r>
          </a:p>
          <a:p>
            <a:pPr lvl="1">
              <a:spcBef>
                <a:spcPct val="0"/>
              </a:spcBef>
              <a:buFontTx/>
              <a:buChar char="•"/>
            </a:pPr>
            <a:r>
              <a:rPr lang="en-GB" altLang="en-US" sz="1800" dirty="0">
                <a:solidFill>
                  <a:srgbClr val="00547E"/>
                </a:solidFill>
                <a:latin typeface="Calibri" panose="020F0502020204030204" pitchFamily="34" charset="0"/>
              </a:rPr>
              <a:t>Latin-American Fiction</a:t>
            </a:r>
          </a:p>
          <a:p>
            <a:pPr lvl="1">
              <a:spcBef>
                <a:spcPct val="0"/>
              </a:spcBef>
              <a:buFontTx/>
              <a:buChar char="•"/>
            </a:pPr>
            <a:r>
              <a:rPr lang="en-GB" altLang="en-US" sz="1800" dirty="0">
                <a:solidFill>
                  <a:srgbClr val="00547E"/>
                </a:solidFill>
                <a:latin typeface="Calibri" panose="020F0502020204030204" pitchFamily="34" charset="0"/>
              </a:rPr>
              <a:t>Postcolonial Images of Africa, Asia and Latin America</a:t>
            </a:r>
          </a:p>
          <a:p>
            <a:pPr lvl="1" algn="r" eaLnBrk="1" hangingPunct="1">
              <a:spcBef>
                <a:spcPct val="0"/>
              </a:spcBef>
              <a:buFontTx/>
              <a:buNone/>
            </a:pPr>
            <a:endParaRPr lang="en-US" altLang="en-US" sz="1200" dirty="0">
              <a:solidFill>
                <a:srgbClr val="00547E"/>
              </a:solidFill>
              <a:latin typeface="Calibri" panose="020F0502020204030204" pitchFamily="34" charset="0"/>
            </a:endParaRPr>
          </a:p>
          <a:p>
            <a:pPr lvl="1" algn="r" eaLnBrk="1" hangingPunct="1">
              <a:spcBef>
                <a:spcPct val="0"/>
              </a:spcBef>
              <a:buFontTx/>
              <a:buNone/>
            </a:pPr>
            <a:endParaRPr lang="en-US" altLang="en-US" sz="1200" dirty="0">
              <a:solidFill>
                <a:srgbClr val="00547E"/>
              </a:solidFill>
              <a:latin typeface="Calibri" panose="020F0502020204030204" pitchFamily="34" charset="0"/>
            </a:endParaRPr>
          </a:p>
          <a:p>
            <a:pPr lvl="1" algn="r" eaLnBrk="1" hangingPunct="1">
              <a:spcBef>
                <a:spcPct val="0"/>
              </a:spcBef>
              <a:buFontTx/>
              <a:buNone/>
            </a:pPr>
            <a:endParaRPr lang="en-US" altLang="en-US" sz="1200" dirty="0">
              <a:solidFill>
                <a:srgbClr val="00547E"/>
              </a:solidFill>
              <a:latin typeface="Calibri" panose="020F0502020204030204" pitchFamily="34" charset="0"/>
            </a:endParaRPr>
          </a:p>
          <a:p>
            <a:pPr lvl="1" algn="r">
              <a:spcBef>
                <a:spcPct val="0"/>
              </a:spcBef>
              <a:buNone/>
            </a:pPr>
            <a:r>
              <a:rPr lang="en-US" altLang="en-US" sz="1200" dirty="0">
                <a:solidFill>
                  <a:srgbClr val="00547E"/>
                </a:solidFill>
                <a:latin typeface="Calibri" panose="020F0502020204030204" pitchFamily="34" charset="0"/>
              </a:rPr>
              <a:t>		Note: Some modules may not run every year and the offer of individual modules is 	subject to change</a:t>
            </a:r>
            <a:endParaRPr lang="en-GB" altLang="en-US" sz="1200" dirty="0">
              <a:solidFill>
                <a:srgbClr val="00547E"/>
              </a:solidFill>
              <a:latin typeface="Calibri" panose="020F0502020204030204" pitchFamily="34" charset="0"/>
            </a:endParaRPr>
          </a:p>
          <a:p>
            <a:pPr lvl="1" eaLnBrk="1" hangingPunct="1">
              <a:spcBef>
                <a:spcPct val="0"/>
              </a:spcBef>
              <a:buFontTx/>
              <a:buNone/>
            </a:pPr>
            <a:endParaRPr lang="en-GB" altLang="en-US" sz="1800" dirty="0">
              <a:solidFill>
                <a:srgbClr val="00547E"/>
              </a:solidFill>
              <a:latin typeface="Calibri" panose="020F0502020204030204" pitchFamily="34" charset="0"/>
            </a:endParaRPr>
          </a:p>
        </p:txBody>
      </p:sp>
      <p:pic>
        <p:nvPicPr>
          <p:cNvPr id="7" name="Picture 4" descr="http://www.kent.ac.uk/secl/complit/images/cp526-cover.jpg">
            <a:extLst>
              <a:ext uri="{FF2B5EF4-FFF2-40B4-BE49-F238E27FC236}">
                <a16:creationId xmlns:a16="http://schemas.microsoft.com/office/drawing/2014/main" id="{3E6962ED-8834-4E26-AD88-0DA5F0CC9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453" y="2389633"/>
            <a:ext cx="1885267" cy="271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197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9B49-4395-43BA-A819-4D9E2CFA9052}"/>
              </a:ext>
            </a:extLst>
          </p:cNvPr>
          <p:cNvSpPr>
            <a:spLocks noGrp="1"/>
          </p:cNvSpPr>
          <p:nvPr>
            <p:ph type="title"/>
          </p:nvPr>
        </p:nvSpPr>
        <p:spPr/>
        <p:txBody>
          <a:bodyPr/>
          <a:lstStyle/>
          <a:p>
            <a:r>
              <a:rPr lang="en-GB" dirty="0"/>
              <a:t>Your degree programme IV: optional modules</a:t>
            </a:r>
          </a:p>
        </p:txBody>
      </p:sp>
      <p:sp>
        <p:nvSpPr>
          <p:cNvPr id="4" name="Footer Placeholder 3">
            <a:extLst>
              <a:ext uri="{FF2B5EF4-FFF2-40B4-BE49-F238E27FC236}">
                <a16:creationId xmlns:a16="http://schemas.microsoft.com/office/drawing/2014/main" id="{D42B0AF6-A10B-4CC5-9ABA-7350F3E70E47}"/>
              </a:ext>
            </a:extLst>
          </p:cNvPr>
          <p:cNvSpPr>
            <a:spLocks noGrp="1"/>
          </p:cNvSpPr>
          <p:nvPr>
            <p:ph type="ftr" sz="quarter" idx="10"/>
          </p:nvPr>
        </p:nvSpPr>
        <p:spPr/>
        <p:txBody>
          <a:bodyPr/>
          <a:lstStyle/>
          <a:p>
            <a:r>
              <a:rPr lang="nl-NL"/>
              <a:t>Footer text</a:t>
            </a:r>
            <a:endParaRPr lang="en-GB" dirty="0"/>
          </a:p>
        </p:txBody>
      </p:sp>
      <p:sp>
        <p:nvSpPr>
          <p:cNvPr id="5" name="Slide Number Placeholder 4">
            <a:extLst>
              <a:ext uri="{FF2B5EF4-FFF2-40B4-BE49-F238E27FC236}">
                <a16:creationId xmlns:a16="http://schemas.microsoft.com/office/drawing/2014/main" id="{8B55E972-0D00-45D8-9779-9F8967FF188D}"/>
              </a:ext>
            </a:extLst>
          </p:cNvPr>
          <p:cNvSpPr>
            <a:spLocks noGrp="1"/>
          </p:cNvSpPr>
          <p:nvPr>
            <p:ph type="sldNum" sz="quarter" idx="4"/>
          </p:nvPr>
        </p:nvSpPr>
        <p:spPr/>
        <p:txBody>
          <a:bodyPr/>
          <a:lstStyle/>
          <a:p>
            <a:pPr algn="l"/>
            <a:r>
              <a:rPr lang="en-US"/>
              <a:t>Page </a:t>
            </a:r>
            <a:fld id="{BB9ACB3B-81A4-6247-87B5-FC3E0A04C89B}" type="slidenum">
              <a:rPr lang="en-US" smtClean="0"/>
              <a:pPr algn="l"/>
              <a:t>8</a:t>
            </a:fld>
            <a:endParaRPr lang="en-US" dirty="0"/>
          </a:p>
        </p:txBody>
      </p:sp>
      <p:sp>
        <p:nvSpPr>
          <p:cNvPr id="6" name="Text Box 5">
            <a:extLst>
              <a:ext uri="{FF2B5EF4-FFF2-40B4-BE49-F238E27FC236}">
                <a16:creationId xmlns:a16="http://schemas.microsoft.com/office/drawing/2014/main" id="{1FC244FD-0574-4AFE-A815-942FC68ABA72}"/>
              </a:ext>
            </a:extLst>
          </p:cNvPr>
          <p:cNvSpPr txBox="1">
            <a:spLocks noGrp="1" noChangeArrowheads="1"/>
          </p:cNvSpPr>
          <p:nvPr>
            <p:ph idx="1"/>
          </p:nvPr>
        </p:nvSpPr>
        <p:spPr bwMode="auto">
          <a:xfrm>
            <a:off x="2174033" y="1484313"/>
            <a:ext cx="6805074"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b="1" dirty="0">
                <a:solidFill>
                  <a:srgbClr val="00547E"/>
                </a:solidFill>
                <a:latin typeface="Calibri" panose="020F0502020204030204" pitchFamily="34" charset="0"/>
              </a:rPr>
              <a:t>We offer modules on various literary themes:</a:t>
            </a:r>
          </a:p>
          <a:p>
            <a:pPr eaLnBrk="1" hangingPunct="1">
              <a:spcBef>
                <a:spcPct val="0"/>
              </a:spcBef>
              <a:buFontTx/>
              <a:buNone/>
            </a:pPr>
            <a:endParaRPr lang="en-GB" altLang="en-US" sz="1800" dirty="0">
              <a:solidFill>
                <a:srgbClr val="00547E"/>
              </a:solidFill>
              <a:latin typeface="Calibri" panose="020F0502020204030204" pitchFamily="34" charset="0"/>
            </a:endParaRPr>
          </a:p>
          <a:p>
            <a:pPr lvl="1" eaLnBrk="1" hangingPunct="1">
              <a:spcBef>
                <a:spcPct val="0"/>
              </a:spcBef>
              <a:buFontTx/>
              <a:buChar char="•"/>
            </a:pPr>
            <a:r>
              <a:rPr lang="en-GB" altLang="en-US" sz="1800" dirty="0">
                <a:solidFill>
                  <a:srgbClr val="00547E"/>
                </a:solidFill>
                <a:latin typeface="Calibri" panose="020F0502020204030204" pitchFamily="34" charset="0"/>
              </a:rPr>
              <a:t>Prize Winners</a:t>
            </a:r>
          </a:p>
          <a:p>
            <a:pPr lvl="1" eaLnBrk="1" hangingPunct="1">
              <a:spcBef>
                <a:spcPct val="0"/>
              </a:spcBef>
              <a:buFontTx/>
              <a:buChar char="•"/>
            </a:pPr>
            <a:r>
              <a:rPr lang="en-GB" altLang="en-US" sz="1800" dirty="0">
                <a:solidFill>
                  <a:srgbClr val="00547E"/>
                </a:solidFill>
                <a:latin typeface="Calibri" panose="020F0502020204030204" pitchFamily="34" charset="0"/>
              </a:rPr>
              <a:t>Childhood and Adolescence in Modern Fiction</a:t>
            </a:r>
          </a:p>
          <a:p>
            <a:pPr lvl="1" eaLnBrk="1" hangingPunct="1">
              <a:spcBef>
                <a:spcPct val="0"/>
              </a:spcBef>
              <a:buFontTx/>
              <a:buChar char="•"/>
            </a:pPr>
            <a:r>
              <a:rPr lang="en-GB" altLang="en-US" sz="1800" dirty="0">
                <a:solidFill>
                  <a:srgbClr val="00547E"/>
                </a:solidFill>
                <a:latin typeface="Calibri" panose="020F0502020204030204" pitchFamily="34" charset="0"/>
              </a:rPr>
              <a:t>Rethinking Gender: From the </a:t>
            </a:r>
            <a:r>
              <a:rPr lang="en-GB" altLang="en-US" sz="1800" dirty="0" err="1">
                <a:solidFill>
                  <a:srgbClr val="00547E"/>
                </a:solidFill>
                <a:latin typeface="Calibri" panose="020F0502020204030204" pitchFamily="34" charset="0"/>
              </a:rPr>
              <a:t>Brontё</a:t>
            </a:r>
            <a:r>
              <a:rPr lang="en-GB" altLang="en-US" sz="1800" dirty="0">
                <a:solidFill>
                  <a:srgbClr val="00547E"/>
                </a:solidFill>
                <a:latin typeface="Calibri" panose="020F0502020204030204" pitchFamily="34" charset="0"/>
              </a:rPr>
              <a:t> Sisters to Eimear McBride</a:t>
            </a:r>
          </a:p>
          <a:p>
            <a:pPr lvl="1" eaLnBrk="1" hangingPunct="1">
              <a:spcBef>
                <a:spcPct val="0"/>
              </a:spcBef>
              <a:buFontTx/>
              <a:buChar char="•"/>
            </a:pPr>
            <a:r>
              <a:rPr lang="en-GB" altLang="en-US" sz="1800" dirty="0">
                <a:solidFill>
                  <a:srgbClr val="00547E"/>
                </a:solidFill>
                <a:latin typeface="Calibri" panose="020F0502020204030204" pitchFamily="34" charset="0"/>
              </a:rPr>
              <a:t>Don Juan and Casanova: The Art of Seduction in Literature, Music and Film</a:t>
            </a:r>
          </a:p>
          <a:p>
            <a:pPr lvl="1" eaLnBrk="1" hangingPunct="1">
              <a:spcBef>
                <a:spcPct val="0"/>
              </a:spcBef>
              <a:buFontTx/>
              <a:buChar char="•"/>
            </a:pPr>
            <a:r>
              <a:rPr lang="en-GB" altLang="en-US" sz="1800" dirty="0">
                <a:solidFill>
                  <a:srgbClr val="00547E"/>
                </a:solidFill>
                <a:latin typeface="Calibri" panose="020F0502020204030204" pitchFamily="34" charset="0"/>
              </a:rPr>
              <a:t>Freedom and Oppression in Modern Literature</a:t>
            </a:r>
          </a:p>
          <a:p>
            <a:pPr lvl="1" eaLnBrk="1" hangingPunct="1">
              <a:spcBef>
                <a:spcPct val="0"/>
              </a:spcBef>
              <a:buFontTx/>
              <a:buChar char="•"/>
            </a:pPr>
            <a:r>
              <a:rPr lang="en-GB" altLang="en-US" sz="1800" dirty="0">
                <a:solidFill>
                  <a:srgbClr val="00547E"/>
                </a:solidFill>
                <a:latin typeface="Calibri" panose="020F0502020204030204" pitchFamily="34" charset="0"/>
              </a:rPr>
              <a:t>Guilt and Redemption in Modern Literature</a:t>
            </a:r>
          </a:p>
          <a:p>
            <a:pPr lvl="1" eaLnBrk="1" hangingPunct="1">
              <a:spcBef>
                <a:spcPct val="0"/>
              </a:spcBef>
              <a:buFontTx/>
              <a:buChar char="•"/>
            </a:pPr>
            <a:r>
              <a:rPr lang="en-GB" altLang="en-US" sz="1800" dirty="0">
                <a:solidFill>
                  <a:srgbClr val="00547E"/>
                </a:solidFill>
                <a:latin typeface="Calibri" panose="020F0502020204030204" pitchFamily="34" charset="0"/>
              </a:rPr>
              <a:t>Fiction and Power</a:t>
            </a:r>
          </a:p>
          <a:p>
            <a:pPr lvl="1" eaLnBrk="1" hangingPunct="1">
              <a:spcBef>
                <a:spcPct val="0"/>
              </a:spcBef>
              <a:buFontTx/>
              <a:buChar char="•"/>
            </a:pPr>
            <a:r>
              <a:rPr lang="en-GB" altLang="en-US" sz="1800" dirty="0">
                <a:solidFill>
                  <a:srgbClr val="00547E"/>
                </a:solidFill>
                <a:latin typeface="Calibri" panose="020F0502020204030204" pitchFamily="34" charset="0"/>
              </a:rPr>
              <a:t>Creatures of the Night: Vampires in Literature and Film</a:t>
            </a:r>
          </a:p>
          <a:p>
            <a:pPr lvl="1" eaLnBrk="1" hangingPunct="1">
              <a:spcBef>
                <a:spcPct val="0"/>
              </a:spcBef>
              <a:buFontTx/>
              <a:buChar char="•"/>
            </a:pPr>
            <a:r>
              <a:rPr lang="en-GB" altLang="en-US" sz="1800" dirty="0">
                <a:solidFill>
                  <a:srgbClr val="00547E"/>
                </a:solidFill>
                <a:latin typeface="Calibri" panose="020F0502020204030204" pitchFamily="34" charset="0"/>
              </a:rPr>
              <a:t>Shakespeare’s Afterlives</a:t>
            </a:r>
          </a:p>
          <a:p>
            <a:pPr lvl="1" eaLnBrk="1" hangingPunct="1">
              <a:spcBef>
                <a:spcPct val="0"/>
              </a:spcBef>
              <a:buFontTx/>
              <a:buChar char="•"/>
            </a:pPr>
            <a:r>
              <a:rPr lang="en-GB" altLang="en-US" sz="1800" dirty="0">
                <a:solidFill>
                  <a:srgbClr val="00547E"/>
                </a:solidFill>
                <a:latin typeface="Calibri" panose="020F0502020204030204" pitchFamily="34" charset="0"/>
              </a:rPr>
              <a:t>The Shoah in Literature, Film and Culture</a:t>
            </a:r>
          </a:p>
          <a:p>
            <a:pPr lvl="1" eaLnBrk="1" hangingPunct="1">
              <a:spcBef>
                <a:spcPct val="0"/>
              </a:spcBef>
              <a:buFontTx/>
              <a:buChar char="•"/>
            </a:pPr>
            <a:r>
              <a:rPr lang="en-US" altLang="en-US" sz="1800" dirty="0">
                <a:solidFill>
                  <a:srgbClr val="00547E"/>
                </a:solidFill>
                <a:latin typeface="Calibri" panose="020F0502020204030204" pitchFamily="34" charset="0"/>
              </a:rPr>
              <a:t>In Search of Shelter: Refugee Narratives and the Politics of Displacement</a:t>
            </a:r>
            <a:endParaRPr lang="en-GB" altLang="en-US" sz="1800" dirty="0">
              <a:solidFill>
                <a:srgbClr val="00547E"/>
              </a:solidFill>
              <a:latin typeface="Calibri" panose="020F0502020204030204" pitchFamily="34" charset="0"/>
            </a:endParaRPr>
          </a:p>
          <a:p>
            <a:pPr lvl="1" algn="r" eaLnBrk="1" hangingPunct="1">
              <a:spcBef>
                <a:spcPct val="0"/>
              </a:spcBef>
              <a:buFontTx/>
              <a:buNone/>
            </a:pPr>
            <a:endParaRPr lang="en-US" altLang="en-US" sz="1200" dirty="0">
              <a:solidFill>
                <a:srgbClr val="00547E"/>
              </a:solidFill>
              <a:latin typeface="Calibri" panose="020F0502020204030204" pitchFamily="34" charset="0"/>
            </a:endParaRPr>
          </a:p>
          <a:p>
            <a:pPr lvl="1" algn="r">
              <a:spcBef>
                <a:spcPct val="0"/>
              </a:spcBef>
              <a:buNone/>
            </a:pPr>
            <a:r>
              <a:rPr lang="en-US" altLang="en-US" sz="1200" dirty="0">
                <a:solidFill>
                  <a:srgbClr val="00547E"/>
                </a:solidFill>
                <a:latin typeface="Calibri" panose="020F0502020204030204" pitchFamily="34" charset="0"/>
              </a:rPr>
              <a:t>		Note: Some modules may not run every year and the offer of individual modules is 	subject to change</a:t>
            </a:r>
            <a:endParaRPr lang="en-GB" altLang="en-US" sz="1200" dirty="0">
              <a:solidFill>
                <a:srgbClr val="00547E"/>
              </a:solidFill>
              <a:latin typeface="Calibri" panose="020F0502020204030204" pitchFamily="34" charset="0"/>
            </a:endParaRPr>
          </a:p>
        </p:txBody>
      </p:sp>
      <p:pic>
        <p:nvPicPr>
          <p:cNvPr id="8" name="Picture 2" descr="http://www.kent.ac.uk/secl/complit/images/cp321_cover.JPG">
            <a:extLst>
              <a:ext uri="{FF2B5EF4-FFF2-40B4-BE49-F238E27FC236}">
                <a16:creationId xmlns:a16="http://schemas.microsoft.com/office/drawing/2014/main" id="{BF39B081-5D94-4816-98FA-E43E16635184}"/>
              </a:ext>
            </a:extLst>
          </p:cNvPr>
          <p:cNvPicPr>
            <a:picLocks noChangeAspect="1" noChangeArrowheads="1"/>
          </p:cNvPicPr>
          <p:nvPr/>
        </p:nvPicPr>
        <p:blipFill>
          <a:blip r:embed="rId2"/>
          <a:srcRect/>
          <a:stretch>
            <a:fillRect/>
          </a:stretch>
        </p:blipFill>
        <p:spPr bwMode="auto">
          <a:xfrm>
            <a:off x="396397" y="2349500"/>
            <a:ext cx="1846742" cy="2661039"/>
          </a:xfrm>
          <a:prstGeom prst="rect">
            <a:avLst/>
          </a:prstGeom>
          <a:noFill/>
          <a:ln>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187294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we teach</a:t>
            </a:r>
          </a:p>
        </p:txBody>
      </p:sp>
      <p:sp>
        <p:nvSpPr>
          <p:cNvPr id="3" name="Content Placeholder 2"/>
          <p:cNvSpPr>
            <a:spLocks noGrp="1"/>
          </p:cNvSpPr>
          <p:nvPr>
            <p:ph idx="1"/>
          </p:nvPr>
        </p:nvSpPr>
        <p:spPr>
          <a:xfrm>
            <a:off x="2589087" y="1366463"/>
            <a:ext cx="6270100" cy="5015287"/>
          </a:xfrm>
        </p:spPr>
        <p:txBody>
          <a:bodyPr>
            <a:normAutofit fontScale="85000" lnSpcReduction="10000"/>
          </a:bodyPr>
          <a:lstStyle/>
          <a:p>
            <a:pPr marL="0" indent="0">
              <a:buNone/>
            </a:pPr>
            <a:r>
              <a:rPr lang="en-US" b="1" dirty="0"/>
              <a:t>Weekly seminars</a:t>
            </a:r>
          </a:p>
          <a:p>
            <a:pPr marL="0" indent="0">
              <a:buNone/>
            </a:pPr>
            <a:r>
              <a:rPr lang="en-US" dirty="0"/>
              <a:t>  </a:t>
            </a:r>
          </a:p>
          <a:p>
            <a:r>
              <a:rPr lang="en-US" dirty="0"/>
              <a:t>Usually a group of 20 students </a:t>
            </a:r>
          </a:p>
          <a:p>
            <a:r>
              <a:rPr lang="en-US" dirty="0"/>
              <a:t>Discussing the texts </a:t>
            </a:r>
          </a:p>
          <a:p>
            <a:r>
              <a:rPr lang="en-US" dirty="0"/>
              <a:t>Student presentations</a:t>
            </a:r>
          </a:p>
          <a:p>
            <a:r>
              <a:rPr lang="en-US" dirty="0"/>
              <a:t>Group work</a:t>
            </a:r>
          </a:p>
          <a:p>
            <a:endParaRPr lang="en-US" dirty="0"/>
          </a:p>
          <a:p>
            <a:pPr marL="0" indent="0">
              <a:buNone/>
            </a:pPr>
            <a:r>
              <a:rPr lang="en-US" b="1" dirty="0"/>
              <a:t>Lectures</a:t>
            </a:r>
          </a:p>
          <a:p>
            <a:r>
              <a:rPr lang="en-US" dirty="0"/>
              <a:t>Lectures supply important background information </a:t>
            </a:r>
          </a:p>
          <a:p>
            <a:endParaRPr lang="en-US" dirty="0"/>
          </a:p>
          <a:p>
            <a:pPr marL="0" indent="0">
              <a:buNone/>
            </a:pPr>
            <a:r>
              <a:rPr lang="en-US" b="1" dirty="0"/>
              <a:t>We give one-to-one feedback on essays</a:t>
            </a:r>
          </a:p>
          <a:p>
            <a:pPr marL="0" indent="0">
              <a:buNone/>
            </a:pPr>
            <a:endParaRPr lang="en-US" b="1" dirty="0"/>
          </a:p>
          <a:p>
            <a:pPr marL="0" indent="0">
              <a:buNone/>
            </a:pPr>
            <a:r>
              <a:rPr lang="en-US" b="1" dirty="0"/>
              <a:t>All students are assigned an Academic Adviser</a:t>
            </a:r>
          </a:p>
          <a:p>
            <a:pPr marL="0" indent="0">
              <a:buNone/>
            </a:pPr>
            <a:endParaRPr lang="en-US" dirty="0"/>
          </a:p>
          <a:p>
            <a:pPr marL="0" indent="0">
              <a:buNone/>
            </a:pPr>
            <a:endParaRPr lang="en-US" dirty="0"/>
          </a:p>
        </p:txBody>
      </p:sp>
      <p:sp>
        <p:nvSpPr>
          <p:cNvPr id="5" name="Slide Number Placeholder 4"/>
          <p:cNvSpPr>
            <a:spLocks noGrp="1"/>
          </p:cNvSpPr>
          <p:nvPr>
            <p:ph type="sldNum" sz="quarter" idx="4"/>
          </p:nvPr>
        </p:nvSpPr>
        <p:spPr/>
        <p:txBody>
          <a:bodyPr/>
          <a:lstStyle/>
          <a:p>
            <a:pPr algn="l"/>
            <a:r>
              <a:rPr lang="en-US"/>
              <a:t>Page </a:t>
            </a:r>
            <a:fld id="{BB9ACB3B-81A4-6247-87B5-FC3E0A04C89B}" type="slidenum">
              <a:rPr lang="en-US" smtClean="0"/>
              <a:pPr algn="l"/>
              <a:t>9</a:t>
            </a:fld>
            <a:endParaRPr lang="en-US" dirty="0"/>
          </a:p>
        </p:txBody>
      </p:sp>
      <p:pic>
        <p:nvPicPr>
          <p:cNvPr id="7" name="Picture 2" descr="http://www.kent.ac.uk/secl/complit/images/cp622-cover.jpg"/>
          <p:cNvPicPr>
            <a:picLocks noChangeAspect="1" noChangeArrowheads="1"/>
          </p:cNvPicPr>
          <p:nvPr/>
        </p:nvPicPr>
        <p:blipFill>
          <a:blip r:embed="rId2"/>
          <a:srcRect/>
          <a:stretch>
            <a:fillRect/>
          </a:stretch>
        </p:blipFill>
        <p:spPr bwMode="auto">
          <a:xfrm>
            <a:off x="602679" y="2379216"/>
            <a:ext cx="1790700" cy="2592388"/>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802793"/>
      </p:ext>
    </p:extLst>
  </p:cSld>
  <p:clrMapOvr>
    <a:masterClrMapping/>
  </p:clrMapOvr>
</p:sld>
</file>

<file path=ppt/theme/theme1.xml><?xml version="1.0" encoding="utf-8"?>
<a:theme xmlns:a="http://schemas.openxmlformats.org/drawingml/2006/main" name="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TotalTime>
  <Words>1128</Words>
  <Application>Microsoft Office PowerPoint</Application>
  <PresentationFormat>On-screen Show (4:3)</PresentationFormat>
  <Paragraphs>230</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Century Schoolbook</vt:lpstr>
      <vt:lpstr>kent2013</vt:lpstr>
      <vt:lpstr>PowerPoint Presentation</vt:lpstr>
      <vt:lpstr>What we study</vt:lpstr>
      <vt:lpstr>We focus on:</vt:lpstr>
      <vt:lpstr>How we study</vt:lpstr>
      <vt:lpstr>Your degree programme I: compulsory modules</vt:lpstr>
      <vt:lpstr>Your degree programme II: optional modules</vt:lpstr>
      <vt:lpstr>Your degree programme III: optional modules</vt:lpstr>
      <vt:lpstr>Your degree programme IV: optional modules</vt:lpstr>
      <vt:lpstr>How we teach</vt:lpstr>
      <vt:lpstr>Developing your skills</vt:lpstr>
      <vt:lpstr>Your future</vt:lpstr>
      <vt:lpstr>Opportunities: Spend a year abroad</vt:lpstr>
      <vt:lpstr>Opportunities: year abroad destinations</vt:lpstr>
      <vt:lpstr>Joint honours programmes</vt:lpstr>
      <vt:lpstr>Our academic staff</vt:lpstr>
      <vt:lpstr>High quality teaching</vt:lpstr>
      <vt:lpstr>Graduate destinations</vt:lpstr>
      <vt:lpstr>PowerPoint Presentation</vt:lpstr>
    </vt:vector>
  </TitlesOfParts>
  <Manager/>
  <Company>University of Kent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Kent - Generic Powerpoint template</dc:title>
  <dc:subject/>
  <dc:creator>Miles Banbery</dc:creator>
  <cp:keywords/>
  <dc:description/>
  <cp:lastModifiedBy>Angelos Evangelou</cp:lastModifiedBy>
  <cp:revision>81</cp:revision>
  <dcterms:created xsi:type="dcterms:W3CDTF">2013-06-07T14:52:08Z</dcterms:created>
  <dcterms:modified xsi:type="dcterms:W3CDTF">2020-03-25T12:56:38Z</dcterms:modified>
  <cp:category/>
</cp:coreProperties>
</file>