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72" r:id="rId3"/>
    <p:sldId id="273" r:id="rId4"/>
    <p:sldId id="271" r:id="rId5"/>
    <p:sldId id="270" r:id="rId6"/>
    <p:sldId id="274" r:id="rId7"/>
    <p:sldId id="276" r:id="rId8"/>
    <p:sldId id="261" r:id="rId9"/>
    <p:sldId id="260" r:id="rId10"/>
    <p:sldId id="268" r:id="rId11"/>
    <p:sldId id="266" r:id="rId12"/>
    <p:sldId id="267" r:id="rId13"/>
    <p:sldId id="27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436C26-27C0-41C1-9820-1DB65E9D615C}"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3B555-FE97-4576-9034-53503C838E08}"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48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436C26-27C0-41C1-9820-1DB65E9D615C}"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3B555-FE97-4576-9034-53503C838E08}" type="slidenum">
              <a:rPr lang="en-GB" smtClean="0"/>
              <a:t>‹#›</a:t>
            </a:fld>
            <a:endParaRPr lang="en-GB"/>
          </a:p>
        </p:txBody>
      </p:sp>
    </p:spTree>
    <p:extLst>
      <p:ext uri="{BB962C8B-B14F-4D97-AF65-F5344CB8AC3E}">
        <p14:creationId xmlns:p14="http://schemas.microsoft.com/office/powerpoint/2010/main" val="108155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436C26-27C0-41C1-9820-1DB65E9D615C}"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3B555-FE97-4576-9034-53503C838E08}" type="slidenum">
              <a:rPr lang="en-GB" smtClean="0"/>
              <a:t>‹#›</a:t>
            </a:fld>
            <a:endParaRPr lang="en-GB"/>
          </a:p>
        </p:txBody>
      </p:sp>
    </p:spTree>
    <p:extLst>
      <p:ext uri="{BB962C8B-B14F-4D97-AF65-F5344CB8AC3E}">
        <p14:creationId xmlns:p14="http://schemas.microsoft.com/office/powerpoint/2010/main" val="16836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436C26-27C0-41C1-9820-1DB65E9D615C}"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3B555-FE97-4576-9034-53503C838E08}" type="slidenum">
              <a:rPr lang="en-GB" smtClean="0"/>
              <a:t>‹#›</a:t>
            </a:fld>
            <a:endParaRPr lang="en-GB"/>
          </a:p>
        </p:txBody>
      </p:sp>
    </p:spTree>
    <p:extLst>
      <p:ext uri="{BB962C8B-B14F-4D97-AF65-F5344CB8AC3E}">
        <p14:creationId xmlns:p14="http://schemas.microsoft.com/office/powerpoint/2010/main" val="112288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436C26-27C0-41C1-9820-1DB65E9D615C}"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3B555-FE97-4576-9034-53503C838E08}"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5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436C26-27C0-41C1-9820-1DB65E9D615C}"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3B555-FE97-4576-9034-53503C838E08}" type="slidenum">
              <a:rPr lang="en-GB" smtClean="0"/>
              <a:t>‹#›</a:t>
            </a:fld>
            <a:endParaRPr lang="en-GB"/>
          </a:p>
        </p:txBody>
      </p:sp>
    </p:spTree>
    <p:extLst>
      <p:ext uri="{BB962C8B-B14F-4D97-AF65-F5344CB8AC3E}">
        <p14:creationId xmlns:p14="http://schemas.microsoft.com/office/powerpoint/2010/main" val="320078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436C26-27C0-41C1-9820-1DB65E9D615C}" type="datetimeFigureOut">
              <a:rPr lang="en-GB" smtClean="0"/>
              <a:t>24/03/2020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23B555-FE97-4576-9034-53503C838E08}" type="slidenum">
              <a:rPr lang="en-GB" smtClean="0"/>
              <a:t>‹#›</a:t>
            </a:fld>
            <a:endParaRPr lang="en-GB"/>
          </a:p>
        </p:txBody>
      </p:sp>
    </p:spTree>
    <p:extLst>
      <p:ext uri="{BB962C8B-B14F-4D97-AF65-F5344CB8AC3E}">
        <p14:creationId xmlns:p14="http://schemas.microsoft.com/office/powerpoint/2010/main" val="114525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436C26-27C0-41C1-9820-1DB65E9D615C}" type="datetimeFigureOut">
              <a:rPr lang="en-GB" smtClean="0"/>
              <a:t>24/03/2020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23B555-FE97-4576-9034-53503C838E08}" type="slidenum">
              <a:rPr lang="en-GB" smtClean="0"/>
              <a:t>‹#›</a:t>
            </a:fld>
            <a:endParaRPr lang="en-GB"/>
          </a:p>
        </p:txBody>
      </p:sp>
    </p:spTree>
    <p:extLst>
      <p:ext uri="{BB962C8B-B14F-4D97-AF65-F5344CB8AC3E}">
        <p14:creationId xmlns:p14="http://schemas.microsoft.com/office/powerpoint/2010/main" val="114850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E436C26-27C0-41C1-9820-1DB65E9D615C}" type="datetimeFigureOut">
              <a:rPr lang="en-GB" smtClean="0"/>
              <a:t>24/03/2020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5923B555-FE97-4576-9034-53503C838E08}" type="slidenum">
              <a:rPr lang="en-GB" smtClean="0"/>
              <a:t>‹#›</a:t>
            </a:fld>
            <a:endParaRPr lang="en-GB"/>
          </a:p>
        </p:txBody>
      </p:sp>
    </p:spTree>
    <p:extLst>
      <p:ext uri="{BB962C8B-B14F-4D97-AF65-F5344CB8AC3E}">
        <p14:creationId xmlns:p14="http://schemas.microsoft.com/office/powerpoint/2010/main" val="394560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E436C26-27C0-41C1-9820-1DB65E9D615C}" type="datetimeFigureOut">
              <a:rPr lang="en-GB" smtClean="0"/>
              <a:t>24/03/2020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923B555-FE97-4576-9034-53503C838E08}" type="slidenum">
              <a:rPr lang="en-GB" smtClean="0"/>
              <a:t>‹#›</a:t>
            </a:fld>
            <a:endParaRPr lang="en-GB"/>
          </a:p>
        </p:txBody>
      </p:sp>
    </p:spTree>
    <p:extLst>
      <p:ext uri="{BB962C8B-B14F-4D97-AF65-F5344CB8AC3E}">
        <p14:creationId xmlns:p14="http://schemas.microsoft.com/office/powerpoint/2010/main" val="367749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436C26-27C0-41C1-9820-1DB65E9D615C}"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3B555-FE97-4576-9034-53503C838E08}" type="slidenum">
              <a:rPr lang="en-GB" smtClean="0"/>
              <a:t>‹#›</a:t>
            </a:fld>
            <a:endParaRPr lang="en-GB"/>
          </a:p>
        </p:txBody>
      </p:sp>
    </p:spTree>
    <p:extLst>
      <p:ext uri="{BB962C8B-B14F-4D97-AF65-F5344CB8AC3E}">
        <p14:creationId xmlns:p14="http://schemas.microsoft.com/office/powerpoint/2010/main" val="348929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E436C26-27C0-41C1-9820-1DB65E9D615C}" type="datetimeFigureOut">
              <a:rPr lang="en-GB" smtClean="0"/>
              <a:t>24/03/2020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923B555-FE97-4576-9034-53503C838E08}"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95319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2.jpeg"/><Relationship Id="rId16"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mp;esrc=s&amp;frm=1&amp;source=images&amp;cd=&amp;cad=rja&amp;docid=kNRCNk_akXcNTM&amp;tbnid=gUvtmVJWnROilM:&amp;ved=0CAUQjRw&amp;url=http://www.3ammagazine.com/3am/at-last-a-novel/&amp;ei=E85RUrHvCtCR0QXc3oHwDw&amp;bvm=bv.53537100,d.d2k&amp;psig=AFQjCNEStV9VDOYMDQYpwgsEgp_BLY9kNw&amp;ust=1381179118989305"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7000" dirty="0"/>
              <a:t>Should fiction be censored?</a:t>
            </a:r>
          </a:p>
        </p:txBody>
      </p:sp>
      <p:sp>
        <p:nvSpPr>
          <p:cNvPr id="3" name="Subtitle 2"/>
          <p:cNvSpPr>
            <a:spLocks noGrp="1"/>
          </p:cNvSpPr>
          <p:nvPr>
            <p:ph type="subTitle" idx="1"/>
          </p:nvPr>
        </p:nvSpPr>
        <p:spPr/>
        <p:txBody>
          <a:bodyPr>
            <a:normAutofit/>
          </a:bodyPr>
          <a:lstStyle/>
          <a:p>
            <a:r>
              <a:rPr lang="en-GB" dirty="0"/>
              <a:t>Dr Angelos </a:t>
            </a:r>
            <a:r>
              <a:rPr lang="en-GB" dirty="0" err="1"/>
              <a:t>evangelou</a:t>
            </a:r>
            <a:endParaRPr lang="en-GB" dirty="0"/>
          </a:p>
          <a:p>
            <a:r>
              <a:rPr lang="en-GB" sz="2000" dirty="0"/>
              <a:t>Comparative literature, University of </a:t>
            </a:r>
            <a:r>
              <a:rPr lang="en-GB" sz="2000" dirty="0" err="1"/>
              <a:t>kent</a:t>
            </a:r>
            <a:endParaRPr lang="en-GB" sz="2000" dirty="0"/>
          </a:p>
        </p:txBody>
      </p:sp>
    </p:spTree>
    <p:extLst>
      <p:ext uri="{BB962C8B-B14F-4D97-AF65-F5344CB8AC3E}">
        <p14:creationId xmlns:p14="http://schemas.microsoft.com/office/powerpoint/2010/main" val="3863452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6000" dirty="0"/>
              <a:t>Who do you agree with? </a:t>
            </a:r>
          </a:p>
          <a:p>
            <a:r>
              <a:rPr lang="en-GB" sz="6000" dirty="0"/>
              <a:t>Markus or </a:t>
            </a:r>
            <a:r>
              <a:rPr lang="en-GB" sz="6000" dirty="0" err="1"/>
              <a:t>Marjane</a:t>
            </a:r>
            <a:r>
              <a:rPr lang="en-GB" sz="6000" dirty="0"/>
              <a:t>?</a:t>
            </a:r>
          </a:p>
        </p:txBody>
      </p:sp>
    </p:spTree>
    <p:extLst>
      <p:ext uri="{BB962C8B-B14F-4D97-AF65-F5344CB8AC3E}">
        <p14:creationId xmlns:p14="http://schemas.microsoft.com/office/powerpoint/2010/main" val="302612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leurmach.files.wordpress.com/2012/10/the-pen-is-mightier-than-the-sword-e1350519829965.jpg?w=8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679" y="111472"/>
            <a:ext cx="8872047" cy="615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33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en as a s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167" y="266959"/>
            <a:ext cx="9641174" cy="578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418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evi if this is a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7144" y="149628"/>
            <a:ext cx="1348119" cy="21230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ne day in the life of ivan denisov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4857" y="136278"/>
            <a:ext cx="1314690" cy="21363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aster and margarita 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686" y="2480180"/>
            <a:ext cx="1371627" cy="20835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he unbearable lightness of being 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4435" y="2480181"/>
            <a:ext cx="1386081" cy="20835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riumph of the will pos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7635" y="149628"/>
            <a:ext cx="1495085" cy="21230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haplin the great dicta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0627" y="149628"/>
            <a:ext cx="1415347" cy="21230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antigon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596" y="136277"/>
            <a:ext cx="1416109" cy="213637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ionesco rhinocero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6568" y="136277"/>
            <a:ext cx="1398085" cy="213637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balzac and the little chinese seamstres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2576" y="136278"/>
            <a:ext cx="1346037" cy="213637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amulet bolan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61588" y="149628"/>
            <a:ext cx="1361387" cy="212302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the shah of shah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93780" y="2480179"/>
            <a:ext cx="1358447" cy="208350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women's coffee sh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0468" y="2480180"/>
            <a:ext cx="1387616" cy="208350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when i lived in modern time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76549" y="2480180"/>
            <a:ext cx="1348860" cy="208350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the secret life of saeed the pessoptimis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23873" y="2480180"/>
            <a:ext cx="1369907" cy="208350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Image result for brecht the mothe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526" y="2480182"/>
            <a:ext cx="1264847" cy="208350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result for goodbye leni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82203" y="2480180"/>
            <a:ext cx="1424891" cy="208350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persepolis boo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79491" y="2480180"/>
            <a:ext cx="1412509" cy="20839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5145578"/>
            <a:ext cx="6508865" cy="707886"/>
          </a:xfrm>
          <a:prstGeom prst="rect">
            <a:avLst/>
          </a:prstGeom>
          <a:noFill/>
        </p:spPr>
        <p:txBody>
          <a:bodyPr wrap="square" rtlCol="0">
            <a:spAutoFit/>
          </a:bodyPr>
          <a:lstStyle/>
          <a:p>
            <a:r>
              <a:rPr lang="en-GB" sz="4000" dirty="0">
                <a:latin typeface="Bauhaus 93" panose="04030905020B02020C02" pitchFamily="82" charset="0"/>
              </a:rPr>
              <a:t>fiction and power 2019-20</a:t>
            </a:r>
          </a:p>
        </p:txBody>
      </p:sp>
    </p:spTree>
    <p:extLst>
      <p:ext uri="{BB962C8B-B14F-4D97-AF65-F5344CB8AC3E}">
        <p14:creationId xmlns:p14="http://schemas.microsoft.com/office/powerpoint/2010/main" val="76314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1000"/>
                                        <p:tgtEl>
                                          <p:spTgt spid="1038"/>
                                        </p:tgtEl>
                                      </p:cBhvr>
                                    </p:animEffect>
                                    <p:anim calcmode="lin" valueType="num">
                                      <p:cBhvr>
                                        <p:cTn id="8" dur="1000" fill="hold"/>
                                        <p:tgtEl>
                                          <p:spTgt spid="1038"/>
                                        </p:tgtEl>
                                        <p:attrNameLst>
                                          <p:attrName>ppt_x</p:attrName>
                                        </p:attrNameLst>
                                      </p:cBhvr>
                                      <p:tavLst>
                                        <p:tav tm="0">
                                          <p:val>
                                            <p:strVal val="#ppt_x"/>
                                          </p:val>
                                        </p:tav>
                                        <p:tav tm="100000">
                                          <p:val>
                                            <p:strVal val="#ppt_x"/>
                                          </p:val>
                                        </p:tav>
                                      </p:tavLst>
                                    </p:anim>
                                    <p:anim calcmode="lin" valueType="num">
                                      <p:cBhvr>
                                        <p:cTn id="9"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40"/>
                                        </p:tgtEl>
                                        <p:attrNameLst>
                                          <p:attrName>style.visibility</p:attrName>
                                        </p:attrNameLst>
                                      </p:cBhvr>
                                      <p:to>
                                        <p:strVal val="visible"/>
                                      </p:to>
                                    </p:set>
                                    <p:animEffect transition="in" filter="fade">
                                      <p:cBhvr>
                                        <p:cTn id="14" dur="1000"/>
                                        <p:tgtEl>
                                          <p:spTgt spid="1040"/>
                                        </p:tgtEl>
                                      </p:cBhvr>
                                    </p:animEffect>
                                    <p:anim calcmode="lin" valueType="num">
                                      <p:cBhvr>
                                        <p:cTn id="15" dur="1000" fill="hold"/>
                                        <p:tgtEl>
                                          <p:spTgt spid="1040"/>
                                        </p:tgtEl>
                                        <p:attrNameLst>
                                          <p:attrName>ppt_x</p:attrName>
                                        </p:attrNameLst>
                                      </p:cBhvr>
                                      <p:tavLst>
                                        <p:tav tm="0">
                                          <p:val>
                                            <p:strVal val="#ppt_x"/>
                                          </p:val>
                                        </p:tav>
                                        <p:tav tm="100000">
                                          <p:val>
                                            <p:strVal val="#ppt_x"/>
                                          </p:val>
                                        </p:tav>
                                      </p:tavLst>
                                    </p:anim>
                                    <p:anim calcmode="lin" valueType="num">
                                      <p:cBhvr>
                                        <p:cTn id="16" dur="1000" fill="hold"/>
                                        <p:tgtEl>
                                          <p:spTgt spid="10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42"/>
                                        </p:tgtEl>
                                        <p:attrNameLst>
                                          <p:attrName>style.visibility</p:attrName>
                                        </p:attrNameLst>
                                      </p:cBhvr>
                                      <p:to>
                                        <p:strVal val="visible"/>
                                      </p:to>
                                    </p:set>
                                    <p:animEffect transition="in" filter="fade">
                                      <p:cBhvr>
                                        <p:cTn id="21" dur="1000"/>
                                        <p:tgtEl>
                                          <p:spTgt spid="1042"/>
                                        </p:tgtEl>
                                      </p:cBhvr>
                                    </p:animEffect>
                                    <p:anim calcmode="lin" valueType="num">
                                      <p:cBhvr>
                                        <p:cTn id="22" dur="1000" fill="hold"/>
                                        <p:tgtEl>
                                          <p:spTgt spid="1042"/>
                                        </p:tgtEl>
                                        <p:attrNameLst>
                                          <p:attrName>ppt_x</p:attrName>
                                        </p:attrNameLst>
                                      </p:cBhvr>
                                      <p:tavLst>
                                        <p:tav tm="0">
                                          <p:val>
                                            <p:strVal val="#ppt_x"/>
                                          </p:val>
                                        </p:tav>
                                        <p:tav tm="100000">
                                          <p:val>
                                            <p:strVal val="#ppt_x"/>
                                          </p:val>
                                        </p:tav>
                                      </p:tavLst>
                                    </p:anim>
                                    <p:anim calcmode="lin" valueType="num">
                                      <p:cBhvr>
                                        <p:cTn id="23" dur="1000" fill="hold"/>
                                        <p:tgtEl>
                                          <p:spTgt spid="104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44"/>
                                        </p:tgtEl>
                                        <p:attrNameLst>
                                          <p:attrName>style.visibility</p:attrName>
                                        </p:attrNameLst>
                                      </p:cBhvr>
                                      <p:to>
                                        <p:strVal val="visible"/>
                                      </p:to>
                                    </p:set>
                                    <p:animEffect transition="in" filter="fade">
                                      <p:cBhvr>
                                        <p:cTn id="28" dur="1000"/>
                                        <p:tgtEl>
                                          <p:spTgt spid="1044"/>
                                        </p:tgtEl>
                                      </p:cBhvr>
                                    </p:animEffect>
                                    <p:anim calcmode="lin" valueType="num">
                                      <p:cBhvr>
                                        <p:cTn id="29" dur="1000" fill="hold"/>
                                        <p:tgtEl>
                                          <p:spTgt spid="1044"/>
                                        </p:tgtEl>
                                        <p:attrNameLst>
                                          <p:attrName>ppt_x</p:attrName>
                                        </p:attrNameLst>
                                      </p:cBhvr>
                                      <p:tavLst>
                                        <p:tav tm="0">
                                          <p:val>
                                            <p:strVal val="#ppt_x"/>
                                          </p:val>
                                        </p:tav>
                                        <p:tav tm="100000">
                                          <p:val>
                                            <p:strVal val="#ppt_x"/>
                                          </p:val>
                                        </p:tav>
                                      </p:tavLst>
                                    </p:anim>
                                    <p:anim calcmode="lin" valueType="num">
                                      <p:cBhvr>
                                        <p:cTn id="30" dur="1000" fill="hold"/>
                                        <p:tgtEl>
                                          <p:spTgt spid="104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34"/>
                                        </p:tgtEl>
                                        <p:attrNameLst>
                                          <p:attrName>style.visibility</p:attrName>
                                        </p:attrNameLst>
                                      </p:cBhvr>
                                      <p:to>
                                        <p:strVal val="visible"/>
                                      </p:to>
                                    </p:set>
                                    <p:animEffect transition="in" filter="fade">
                                      <p:cBhvr>
                                        <p:cTn id="35" dur="1000"/>
                                        <p:tgtEl>
                                          <p:spTgt spid="1034"/>
                                        </p:tgtEl>
                                      </p:cBhvr>
                                    </p:animEffect>
                                    <p:anim calcmode="lin" valueType="num">
                                      <p:cBhvr>
                                        <p:cTn id="36" dur="1000" fill="hold"/>
                                        <p:tgtEl>
                                          <p:spTgt spid="1034"/>
                                        </p:tgtEl>
                                        <p:attrNameLst>
                                          <p:attrName>ppt_x</p:attrName>
                                        </p:attrNameLst>
                                      </p:cBhvr>
                                      <p:tavLst>
                                        <p:tav tm="0">
                                          <p:val>
                                            <p:strVal val="#ppt_x"/>
                                          </p:val>
                                        </p:tav>
                                        <p:tav tm="100000">
                                          <p:val>
                                            <p:strVal val="#ppt_x"/>
                                          </p:val>
                                        </p:tav>
                                      </p:tavLst>
                                    </p:anim>
                                    <p:anim calcmode="lin" valueType="num">
                                      <p:cBhvr>
                                        <p:cTn id="37"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36"/>
                                        </p:tgtEl>
                                        <p:attrNameLst>
                                          <p:attrName>style.visibility</p:attrName>
                                        </p:attrNameLst>
                                      </p:cBhvr>
                                      <p:to>
                                        <p:strVal val="visible"/>
                                      </p:to>
                                    </p:set>
                                    <p:animEffect transition="in" filter="fade">
                                      <p:cBhvr>
                                        <p:cTn id="42" dur="1000"/>
                                        <p:tgtEl>
                                          <p:spTgt spid="1036"/>
                                        </p:tgtEl>
                                      </p:cBhvr>
                                    </p:animEffect>
                                    <p:anim calcmode="lin" valueType="num">
                                      <p:cBhvr>
                                        <p:cTn id="43" dur="1000" fill="hold"/>
                                        <p:tgtEl>
                                          <p:spTgt spid="1036"/>
                                        </p:tgtEl>
                                        <p:attrNameLst>
                                          <p:attrName>ppt_x</p:attrName>
                                        </p:attrNameLst>
                                      </p:cBhvr>
                                      <p:tavLst>
                                        <p:tav tm="0">
                                          <p:val>
                                            <p:strVal val="#ppt_x"/>
                                          </p:val>
                                        </p:tav>
                                        <p:tav tm="100000">
                                          <p:val>
                                            <p:strVal val="#ppt_x"/>
                                          </p:val>
                                        </p:tav>
                                      </p:tavLst>
                                    </p:anim>
                                    <p:anim calcmode="lin" valueType="num">
                                      <p:cBhvr>
                                        <p:cTn id="44"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1000"/>
                                        <p:tgtEl>
                                          <p:spTgt spid="1026"/>
                                        </p:tgtEl>
                                      </p:cBhvr>
                                    </p:animEffect>
                                    <p:anim calcmode="lin" valueType="num">
                                      <p:cBhvr>
                                        <p:cTn id="50" dur="1000" fill="hold"/>
                                        <p:tgtEl>
                                          <p:spTgt spid="1026"/>
                                        </p:tgtEl>
                                        <p:attrNameLst>
                                          <p:attrName>ppt_x</p:attrName>
                                        </p:attrNameLst>
                                      </p:cBhvr>
                                      <p:tavLst>
                                        <p:tav tm="0">
                                          <p:val>
                                            <p:strVal val="#ppt_x"/>
                                          </p:val>
                                        </p:tav>
                                        <p:tav tm="100000">
                                          <p:val>
                                            <p:strVal val="#ppt_x"/>
                                          </p:val>
                                        </p:tav>
                                      </p:tavLst>
                                    </p:anim>
                                    <p:anim calcmode="lin" valueType="num">
                                      <p:cBhvr>
                                        <p:cTn id="5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28"/>
                                        </p:tgtEl>
                                        <p:attrNameLst>
                                          <p:attrName>style.visibility</p:attrName>
                                        </p:attrNameLst>
                                      </p:cBhvr>
                                      <p:to>
                                        <p:strVal val="visible"/>
                                      </p:to>
                                    </p:set>
                                    <p:animEffect transition="in" filter="fade">
                                      <p:cBhvr>
                                        <p:cTn id="56" dur="1000"/>
                                        <p:tgtEl>
                                          <p:spTgt spid="1028"/>
                                        </p:tgtEl>
                                      </p:cBhvr>
                                    </p:animEffect>
                                    <p:anim calcmode="lin" valueType="num">
                                      <p:cBhvr>
                                        <p:cTn id="57" dur="1000" fill="hold"/>
                                        <p:tgtEl>
                                          <p:spTgt spid="1028"/>
                                        </p:tgtEl>
                                        <p:attrNameLst>
                                          <p:attrName>ppt_x</p:attrName>
                                        </p:attrNameLst>
                                      </p:cBhvr>
                                      <p:tavLst>
                                        <p:tav tm="0">
                                          <p:val>
                                            <p:strVal val="#ppt_x"/>
                                          </p:val>
                                        </p:tav>
                                        <p:tav tm="100000">
                                          <p:val>
                                            <p:strVal val="#ppt_x"/>
                                          </p:val>
                                        </p:tav>
                                      </p:tavLst>
                                    </p:anim>
                                    <p:anim calcmode="lin" valueType="num">
                                      <p:cBhvr>
                                        <p:cTn id="5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56"/>
                                        </p:tgtEl>
                                        <p:attrNameLst>
                                          <p:attrName>style.visibility</p:attrName>
                                        </p:attrNameLst>
                                      </p:cBhvr>
                                      <p:to>
                                        <p:strVal val="visible"/>
                                      </p:to>
                                    </p:set>
                                    <p:animEffect transition="in" filter="fade">
                                      <p:cBhvr>
                                        <p:cTn id="63" dur="1000"/>
                                        <p:tgtEl>
                                          <p:spTgt spid="1056"/>
                                        </p:tgtEl>
                                      </p:cBhvr>
                                    </p:animEffect>
                                    <p:anim calcmode="lin" valueType="num">
                                      <p:cBhvr>
                                        <p:cTn id="64" dur="1000" fill="hold"/>
                                        <p:tgtEl>
                                          <p:spTgt spid="1056"/>
                                        </p:tgtEl>
                                        <p:attrNameLst>
                                          <p:attrName>ppt_x</p:attrName>
                                        </p:attrNameLst>
                                      </p:cBhvr>
                                      <p:tavLst>
                                        <p:tav tm="0">
                                          <p:val>
                                            <p:strVal val="#ppt_x"/>
                                          </p:val>
                                        </p:tav>
                                        <p:tav tm="100000">
                                          <p:val>
                                            <p:strVal val="#ppt_x"/>
                                          </p:val>
                                        </p:tav>
                                      </p:tavLst>
                                    </p:anim>
                                    <p:anim calcmode="lin" valueType="num">
                                      <p:cBhvr>
                                        <p:cTn id="65" dur="1000" fill="hold"/>
                                        <p:tgtEl>
                                          <p:spTgt spid="105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030"/>
                                        </p:tgtEl>
                                        <p:attrNameLst>
                                          <p:attrName>style.visibility</p:attrName>
                                        </p:attrNameLst>
                                      </p:cBhvr>
                                      <p:to>
                                        <p:strVal val="visible"/>
                                      </p:to>
                                    </p:set>
                                    <p:animEffect transition="in" filter="fade">
                                      <p:cBhvr>
                                        <p:cTn id="70" dur="1000"/>
                                        <p:tgtEl>
                                          <p:spTgt spid="1030"/>
                                        </p:tgtEl>
                                      </p:cBhvr>
                                    </p:animEffect>
                                    <p:anim calcmode="lin" valueType="num">
                                      <p:cBhvr>
                                        <p:cTn id="71" dur="1000" fill="hold"/>
                                        <p:tgtEl>
                                          <p:spTgt spid="1030"/>
                                        </p:tgtEl>
                                        <p:attrNameLst>
                                          <p:attrName>ppt_x</p:attrName>
                                        </p:attrNameLst>
                                      </p:cBhvr>
                                      <p:tavLst>
                                        <p:tav tm="0">
                                          <p:val>
                                            <p:strVal val="#ppt_x"/>
                                          </p:val>
                                        </p:tav>
                                        <p:tav tm="100000">
                                          <p:val>
                                            <p:strVal val="#ppt_x"/>
                                          </p:val>
                                        </p:tav>
                                      </p:tavLst>
                                    </p:anim>
                                    <p:anim calcmode="lin" valueType="num">
                                      <p:cBhvr>
                                        <p:cTn id="72"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32"/>
                                        </p:tgtEl>
                                        <p:attrNameLst>
                                          <p:attrName>style.visibility</p:attrName>
                                        </p:attrNameLst>
                                      </p:cBhvr>
                                      <p:to>
                                        <p:strVal val="visible"/>
                                      </p:to>
                                    </p:set>
                                    <p:animEffect transition="in" filter="fade">
                                      <p:cBhvr>
                                        <p:cTn id="77" dur="1000"/>
                                        <p:tgtEl>
                                          <p:spTgt spid="1032"/>
                                        </p:tgtEl>
                                      </p:cBhvr>
                                    </p:animEffect>
                                    <p:anim calcmode="lin" valueType="num">
                                      <p:cBhvr>
                                        <p:cTn id="78" dur="1000" fill="hold"/>
                                        <p:tgtEl>
                                          <p:spTgt spid="1032"/>
                                        </p:tgtEl>
                                        <p:attrNameLst>
                                          <p:attrName>ppt_x</p:attrName>
                                        </p:attrNameLst>
                                      </p:cBhvr>
                                      <p:tavLst>
                                        <p:tav tm="0">
                                          <p:val>
                                            <p:strVal val="#ppt_x"/>
                                          </p:val>
                                        </p:tav>
                                        <p:tav tm="100000">
                                          <p:val>
                                            <p:strVal val="#ppt_x"/>
                                          </p:val>
                                        </p:tav>
                                      </p:tavLst>
                                    </p:anim>
                                    <p:anim calcmode="lin" valueType="num">
                                      <p:cBhvr>
                                        <p:cTn id="7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058"/>
                                        </p:tgtEl>
                                        <p:attrNameLst>
                                          <p:attrName>style.visibility</p:attrName>
                                        </p:attrNameLst>
                                      </p:cBhvr>
                                      <p:to>
                                        <p:strVal val="visible"/>
                                      </p:to>
                                    </p:set>
                                    <p:animEffect transition="in" filter="fade">
                                      <p:cBhvr>
                                        <p:cTn id="84" dur="1000"/>
                                        <p:tgtEl>
                                          <p:spTgt spid="1058"/>
                                        </p:tgtEl>
                                      </p:cBhvr>
                                    </p:animEffect>
                                    <p:anim calcmode="lin" valueType="num">
                                      <p:cBhvr>
                                        <p:cTn id="85" dur="1000" fill="hold"/>
                                        <p:tgtEl>
                                          <p:spTgt spid="1058"/>
                                        </p:tgtEl>
                                        <p:attrNameLst>
                                          <p:attrName>ppt_x</p:attrName>
                                        </p:attrNameLst>
                                      </p:cBhvr>
                                      <p:tavLst>
                                        <p:tav tm="0">
                                          <p:val>
                                            <p:strVal val="#ppt_x"/>
                                          </p:val>
                                        </p:tav>
                                        <p:tav tm="100000">
                                          <p:val>
                                            <p:strVal val="#ppt_x"/>
                                          </p:val>
                                        </p:tav>
                                      </p:tavLst>
                                    </p:anim>
                                    <p:anim calcmode="lin" valueType="num">
                                      <p:cBhvr>
                                        <p:cTn id="86" dur="1000" fill="hold"/>
                                        <p:tgtEl>
                                          <p:spTgt spid="105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050"/>
                                        </p:tgtEl>
                                        <p:attrNameLst>
                                          <p:attrName>style.visibility</p:attrName>
                                        </p:attrNameLst>
                                      </p:cBhvr>
                                      <p:to>
                                        <p:strVal val="visible"/>
                                      </p:to>
                                    </p:set>
                                    <p:animEffect transition="in" filter="fade">
                                      <p:cBhvr>
                                        <p:cTn id="91" dur="1000"/>
                                        <p:tgtEl>
                                          <p:spTgt spid="1050"/>
                                        </p:tgtEl>
                                      </p:cBhvr>
                                    </p:animEffect>
                                    <p:anim calcmode="lin" valueType="num">
                                      <p:cBhvr>
                                        <p:cTn id="92" dur="1000" fill="hold"/>
                                        <p:tgtEl>
                                          <p:spTgt spid="1050"/>
                                        </p:tgtEl>
                                        <p:attrNameLst>
                                          <p:attrName>ppt_x</p:attrName>
                                        </p:attrNameLst>
                                      </p:cBhvr>
                                      <p:tavLst>
                                        <p:tav tm="0">
                                          <p:val>
                                            <p:strVal val="#ppt_x"/>
                                          </p:val>
                                        </p:tav>
                                        <p:tav tm="100000">
                                          <p:val>
                                            <p:strVal val="#ppt_x"/>
                                          </p:val>
                                        </p:tav>
                                      </p:tavLst>
                                    </p:anim>
                                    <p:anim calcmode="lin" valueType="num">
                                      <p:cBhvr>
                                        <p:cTn id="93" dur="1000" fill="hold"/>
                                        <p:tgtEl>
                                          <p:spTgt spid="105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052"/>
                                        </p:tgtEl>
                                        <p:attrNameLst>
                                          <p:attrName>style.visibility</p:attrName>
                                        </p:attrNameLst>
                                      </p:cBhvr>
                                      <p:to>
                                        <p:strVal val="visible"/>
                                      </p:to>
                                    </p:set>
                                    <p:animEffect transition="in" filter="fade">
                                      <p:cBhvr>
                                        <p:cTn id="98" dur="1000"/>
                                        <p:tgtEl>
                                          <p:spTgt spid="1052"/>
                                        </p:tgtEl>
                                      </p:cBhvr>
                                    </p:animEffect>
                                    <p:anim calcmode="lin" valueType="num">
                                      <p:cBhvr>
                                        <p:cTn id="99" dur="1000" fill="hold"/>
                                        <p:tgtEl>
                                          <p:spTgt spid="1052"/>
                                        </p:tgtEl>
                                        <p:attrNameLst>
                                          <p:attrName>ppt_x</p:attrName>
                                        </p:attrNameLst>
                                      </p:cBhvr>
                                      <p:tavLst>
                                        <p:tav tm="0">
                                          <p:val>
                                            <p:strVal val="#ppt_x"/>
                                          </p:val>
                                        </p:tav>
                                        <p:tav tm="100000">
                                          <p:val>
                                            <p:strVal val="#ppt_x"/>
                                          </p:val>
                                        </p:tav>
                                      </p:tavLst>
                                    </p:anim>
                                    <p:anim calcmode="lin" valueType="num">
                                      <p:cBhvr>
                                        <p:cTn id="100" dur="1000" fill="hold"/>
                                        <p:tgtEl>
                                          <p:spTgt spid="1052"/>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1054"/>
                                        </p:tgtEl>
                                        <p:attrNameLst>
                                          <p:attrName>style.visibility</p:attrName>
                                        </p:attrNameLst>
                                      </p:cBhvr>
                                      <p:to>
                                        <p:strVal val="visible"/>
                                      </p:to>
                                    </p:set>
                                    <p:animEffect transition="in" filter="fade">
                                      <p:cBhvr>
                                        <p:cTn id="105" dur="1000"/>
                                        <p:tgtEl>
                                          <p:spTgt spid="1054"/>
                                        </p:tgtEl>
                                      </p:cBhvr>
                                    </p:animEffect>
                                    <p:anim calcmode="lin" valueType="num">
                                      <p:cBhvr>
                                        <p:cTn id="106" dur="1000" fill="hold"/>
                                        <p:tgtEl>
                                          <p:spTgt spid="1054"/>
                                        </p:tgtEl>
                                        <p:attrNameLst>
                                          <p:attrName>ppt_x</p:attrName>
                                        </p:attrNameLst>
                                      </p:cBhvr>
                                      <p:tavLst>
                                        <p:tav tm="0">
                                          <p:val>
                                            <p:strVal val="#ppt_x"/>
                                          </p:val>
                                        </p:tav>
                                        <p:tav tm="100000">
                                          <p:val>
                                            <p:strVal val="#ppt_x"/>
                                          </p:val>
                                        </p:tav>
                                      </p:tavLst>
                                    </p:anim>
                                    <p:anim calcmode="lin" valueType="num">
                                      <p:cBhvr>
                                        <p:cTn id="107" dur="1000" fill="hold"/>
                                        <p:tgtEl>
                                          <p:spTgt spid="105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1048"/>
                                        </p:tgtEl>
                                        <p:attrNameLst>
                                          <p:attrName>style.visibility</p:attrName>
                                        </p:attrNameLst>
                                      </p:cBhvr>
                                      <p:to>
                                        <p:strVal val="visible"/>
                                      </p:to>
                                    </p:set>
                                    <p:animEffect transition="in" filter="fade">
                                      <p:cBhvr>
                                        <p:cTn id="112" dur="1000"/>
                                        <p:tgtEl>
                                          <p:spTgt spid="1048"/>
                                        </p:tgtEl>
                                      </p:cBhvr>
                                    </p:animEffect>
                                    <p:anim calcmode="lin" valueType="num">
                                      <p:cBhvr>
                                        <p:cTn id="113" dur="1000" fill="hold"/>
                                        <p:tgtEl>
                                          <p:spTgt spid="1048"/>
                                        </p:tgtEl>
                                        <p:attrNameLst>
                                          <p:attrName>ppt_x</p:attrName>
                                        </p:attrNameLst>
                                      </p:cBhvr>
                                      <p:tavLst>
                                        <p:tav tm="0">
                                          <p:val>
                                            <p:strVal val="#ppt_x"/>
                                          </p:val>
                                        </p:tav>
                                        <p:tav tm="100000">
                                          <p:val>
                                            <p:strVal val="#ppt_x"/>
                                          </p:val>
                                        </p:tav>
                                      </p:tavLst>
                                    </p:anim>
                                    <p:anim calcmode="lin" valueType="num">
                                      <p:cBhvr>
                                        <p:cTn id="114" dur="1000" fill="hold"/>
                                        <p:tgtEl>
                                          <p:spTgt spid="1048"/>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1046"/>
                                        </p:tgtEl>
                                        <p:attrNameLst>
                                          <p:attrName>style.visibility</p:attrName>
                                        </p:attrNameLst>
                                      </p:cBhvr>
                                      <p:to>
                                        <p:strVal val="visible"/>
                                      </p:to>
                                    </p:set>
                                    <p:animEffect transition="in" filter="fade">
                                      <p:cBhvr>
                                        <p:cTn id="119" dur="1000"/>
                                        <p:tgtEl>
                                          <p:spTgt spid="1046"/>
                                        </p:tgtEl>
                                      </p:cBhvr>
                                    </p:animEffect>
                                    <p:anim calcmode="lin" valueType="num">
                                      <p:cBhvr>
                                        <p:cTn id="120" dur="1000" fill="hold"/>
                                        <p:tgtEl>
                                          <p:spTgt spid="1046"/>
                                        </p:tgtEl>
                                        <p:attrNameLst>
                                          <p:attrName>ppt_x</p:attrName>
                                        </p:attrNameLst>
                                      </p:cBhvr>
                                      <p:tavLst>
                                        <p:tav tm="0">
                                          <p:val>
                                            <p:strVal val="#ppt_x"/>
                                          </p:val>
                                        </p:tav>
                                        <p:tav tm="100000">
                                          <p:val>
                                            <p:strVal val="#ppt_x"/>
                                          </p:val>
                                        </p:tav>
                                      </p:tavLst>
                                    </p:anim>
                                    <p:anim calcmode="lin" valueType="num">
                                      <p:cBhvr>
                                        <p:cTn id="121" dur="1000" fill="hold"/>
                                        <p:tgtEl>
                                          <p:spTgt spid="10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6000" dirty="0"/>
              <a:t>- Does fiction have any power?</a:t>
            </a:r>
          </a:p>
        </p:txBody>
      </p:sp>
    </p:spTree>
    <p:extLst>
      <p:ext uri="{BB962C8B-B14F-4D97-AF65-F5344CB8AC3E}">
        <p14:creationId xmlns:p14="http://schemas.microsoft.com/office/powerpoint/2010/main" val="112567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6000" dirty="0"/>
              <a:t>- With power comes…</a:t>
            </a:r>
          </a:p>
        </p:txBody>
      </p:sp>
    </p:spTree>
    <p:extLst>
      <p:ext uri="{BB962C8B-B14F-4D97-AF65-F5344CB8AC3E}">
        <p14:creationId xmlns:p14="http://schemas.microsoft.com/office/powerpoint/2010/main" val="4078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6000" dirty="0"/>
              <a:t>- Should authors be censored?</a:t>
            </a:r>
          </a:p>
          <a:p>
            <a:endParaRPr lang="en-GB" sz="6000" dirty="0"/>
          </a:p>
          <a:p>
            <a:pPr marL="0" indent="0">
              <a:buNone/>
            </a:pPr>
            <a:r>
              <a:rPr lang="en-GB" sz="6000" dirty="0"/>
              <a:t>- Should authors be allowed to write </a:t>
            </a:r>
            <a:r>
              <a:rPr lang="en-GB" sz="6000" i="1" dirty="0"/>
              <a:t>anything</a:t>
            </a:r>
            <a:r>
              <a:rPr lang="en-GB" sz="6000" dirty="0"/>
              <a:t> they want?</a:t>
            </a:r>
          </a:p>
        </p:txBody>
      </p:sp>
    </p:spTree>
    <p:extLst>
      <p:ext uri="{BB962C8B-B14F-4D97-AF65-F5344CB8AC3E}">
        <p14:creationId xmlns:p14="http://schemas.microsoft.com/office/powerpoint/2010/main" val="65369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6093229" cy="1450757"/>
          </a:xfrm>
        </p:spPr>
        <p:txBody>
          <a:bodyPr/>
          <a:lstStyle/>
          <a:p>
            <a:r>
              <a:rPr lang="en-GB" dirty="0"/>
              <a:t>Self-censorship</a:t>
            </a:r>
          </a:p>
        </p:txBody>
      </p:sp>
      <p:sp>
        <p:nvSpPr>
          <p:cNvPr id="3" name="Content Placeholder 2"/>
          <p:cNvSpPr>
            <a:spLocks noGrp="1"/>
          </p:cNvSpPr>
          <p:nvPr>
            <p:ph idx="1"/>
          </p:nvPr>
        </p:nvSpPr>
        <p:spPr>
          <a:xfrm>
            <a:off x="1097279" y="1737361"/>
            <a:ext cx="8491889" cy="4513810"/>
          </a:xfrm>
        </p:spPr>
        <p:txBody>
          <a:bodyPr>
            <a:noAutofit/>
          </a:bodyPr>
          <a:lstStyle/>
          <a:p>
            <a:pPr marL="91440" lvl="2" indent="-91440" algn="just">
              <a:spcBef>
                <a:spcPts val="1200"/>
              </a:spcBef>
              <a:spcAft>
                <a:spcPts val="200"/>
              </a:spcAft>
              <a:buSzPct val="100000"/>
              <a:buFont typeface="Calibri" panose="020F0502020204030204" pitchFamily="34" charset="0"/>
              <a:buChar char=" "/>
            </a:pPr>
            <a:r>
              <a:rPr lang="en-US" sz="1700" dirty="0"/>
              <a:t>Stanley Kubrick’s </a:t>
            </a:r>
            <a:r>
              <a:rPr lang="en-US" sz="1700" b="1" i="1" dirty="0"/>
              <a:t>A Clockwork Orange </a:t>
            </a:r>
            <a:r>
              <a:rPr lang="en-US" sz="1700" dirty="0"/>
              <a:t>(1971) based on Anthony Burgess’ novel (1962)</a:t>
            </a:r>
          </a:p>
          <a:p>
            <a:pPr marL="91440" lvl="2" indent="-91440" algn="just">
              <a:spcBef>
                <a:spcPts val="1200"/>
              </a:spcBef>
              <a:spcAft>
                <a:spcPts val="200"/>
              </a:spcAft>
              <a:buSzPct val="100000"/>
              <a:buFont typeface="Calibri" panose="020F0502020204030204" pitchFamily="34" charset="0"/>
              <a:buChar char=" "/>
            </a:pPr>
            <a:r>
              <a:rPr lang="en-US" sz="1700" dirty="0"/>
              <a:t>provoked acts of violence and was withdrawn from the UK by the director himself for many </a:t>
            </a:r>
            <a:r>
              <a:rPr lang="en-GB" sz="1700" dirty="0"/>
              <a:t>years.</a:t>
            </a:r>
          </a:p>
          <a:p>
            <a:pPr algn="just"/>
            <a:r>
              <a:rPr lang="en-US" sz="1700" dirty="0"/>
              <a:t>“The crimes could be scenes from </a:t>
            </a:r>
            <a:r>
              <a:rPr lang="en-US" sz="1700" i="1" dirty="0"/>
              <a:t>A Clockwork Orange</a:t>
            </a:r>
            <a:r>
              <a:rPr lang="en-US" sz="1700" dirty="0"/>
              <a:t>: a boy beats a homeless man to death for a few pennies; a 16-year old dressed like Alex and his </a:t>
            </a:r>
            <a:r>
              <a:rPr lang="en-US" sz="1700" dirty="0" err="1"/>
              <a:t>droogs</a:t>
            </a:r>
            <a:r>
              <a:rPr lang="en-US" sz="1700" dirty="0"/>
              <a:t> savagely beats and kicks a 15-year old; a 17-year old Dutch girl is gang raped by a group of Lancashire boys as they sing </a:t>
            </a:r>
            <a:r>
              <a:rPr lang="en-US" sz="1700" i="1" dirty="0" err="1"/>
              <a:t>Singin</a:t>
            </a:r>
            <a:r>
              <a:rPr lang="en-US" sz="1700" i="1" dirty="0"/>
              <a:t>’ In The Rain</a:t>
            </a:r>
            <a:r>
              <a:rPr lang="en-US" sz="1700" dirty="0"/>
              <a:t>”.</a:t>
            </a:r>
          </a:p>
          <a:p>
            <a:pPr algn="just"/>
            <a:r>
              <a:rPr lang="en-US" sz="1700" dirty="0"/>
              <a:t>But these weren’t scenes from Stanley Kubrick’s masterpiece – they were events that occurred in the real world a year after its release. The film, a smash hit, immediately got the attention of moralizers and puritans, who were shocked and appalled at the way Kubrick mixed sex and violence, and the seductive way that he portrayed Alex’s life of delinquency. When these crimes started happening – crimes that one judge explicitly said were part of a "horrible trend which has been inspired by this wretched film'' – the outcry against </a:t>
            </a:r>
            <a:r>
              <a:rPr lang="en-US" sz="1700" i="1" dirty="0"/>
              <a:t>A Clockwork Orange</a:t>
            </a:r>
            <a:r>
              <a:rPr lang="en-US" sz="1700" b="1" i="1" dirty="0"/>
              <a:t> </a:t>
            </a:r>
            <a:r>
              <a:rPr lang="en-US" sz="1700" dirty="0"/>
              <a:t>grew louder.</a:t>
            </a:r>
          </a:p>
          <a:p>
            <a:pPr algn="just"/>
            <a:r>
              <a:rPr lang="en-US" sz="1700" dirty="0"/>
              <a:t>Kubrick had stood steadfast by his film, but something about these crimes troubled him. He met with Warner Bros and they came to a decision: the movie would be pulled from release in the United Kingdom”. </a:t>
            </a:r>
            <a:r>
              <a:rPr lang="en-US" sz="1600" dirty="0"/>
              <a:t>(Devin </a:t>
            </a:r>
            <a:r>
              <a:rPr lang="en-US" sz="1600" dirty="0" err="1"/>
              <a:t>Faraci</a:t>
            </a:r>
            <a:r>
              <a:rPr lang="en-US" sz="1600" dirty="0"/>
              <a:t>: </a:t>
            </a:r>
            <a:r>
              <a:rPr lang="en-US" sz="800" dirty="0"/>
              <a:t>http://birthmoviesdeath.com/2013/08/01/the-disappearance-of-a-clockwork-orange</a:t>
            </a:r>
            <a:r>
              <a:rPr lang="en-US" sz="1600" dirty="0"/>
              <a:t>)</a:t>
            </a:r>
          </a:p>
        </p:txBody>
      </p:sp>
      <p:pic>
        <p:nvPicPr>
          <p:cNvPr id="1026" name="Picture 2" descr="Image result for a clockwork oran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5345" y="1845733"/>
            <a:ext cx="2403048" cy="360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405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Stanley Kubrick </a:t>
            </a:r>
          </a:p>
        </p:txBody>
      </p:sp>
      <p:sp>
        <p:nvSpPr>
          <p:cNvPr id="3" name="Content Placeholder 2"/>
          <p:cNvSpPr>
            <a:spLocks noGrp="1"/>
          </p:cNvSpPr>
          <p:nvPr>
            <p:ph idx="1"/>
          </p:nvPr>
        </p:nvSpPr>
        <p:spPr>
          <a:xfrm>
            <a:off x="1097281" y="1845734"/>
            <a:ext cx="8279476" cy="4023360"/>
          </a:xfrm>
        </p:spPr>
        <p:txBody>
          <a:bodyPr>
            <a:noAutofit/>
          </a:bodyPr>
          <a:lstStyle/>
          <a:p>
            <a:pPr algn="just"/>
            <a:r>
              <a:rPr lang="en-US" sz="1700" dirty="0"/>
              <a:t>“No one is corrupted watching </a:t>
            </a:r>
            <a:r>
              <a:rPr lang="en-US" sz="1700" i="1" dirty="0"/>
              <a:t>A Clockwork Orange</a:t>
            </a:r>
            <a:r>
              <a:rPr lang="en-US" sz="1700" dirty="0"/>
              <a:t> any more than they are by watching </a:t>
            </a:r>
            <a:r>
              <a:rPr lang="en-US" sz="1700" i="1" dirty="0"/>
              <a:t>Richard III</a:t>
            </a:r>
            <a:r>
              <a:rPr lang="en-US" sz="1700" dirty="0"/>
              <a:t>... The film has been accepted as a work of art, and no work of art has ever done social harm, though a great deal of social harm has been done by those who have sought to protect society against works of art which they regarded as dangerous.</a:t>
            </a:r>
          </a:p>
          <a:p>
            <a:pPr algn="just"/>
            <a:r>
              <a:rPr lang="en-US" sz="1700" dirty="0"/>
              <a:t>There has always been violence in art. There is violence in the Bible, violence in Homer, violence in Shakespeare, and many psychiatrists believe that it serves as a catharsis rather than a model. […] I know there are well-intentioned people who sincerely believe that films and TV contribute to violence, but almost all of the official studies of this question have concluded that there is no evidence to support this view. […] But the people who commit violent crime are not ordinary people who are transformed into vicious thugs by the wrong diet of films or TV. Rather, it is a fact that violent crime is invariably committed by people with a long record of anti-social behavior. […] Immensely complicated social, economic and psychological forces are involved in the individual's criminal </a:t>
            </a:r>
            <a:r>
              <a:rPr lang="en-US" sz="1700" dirty="0" err="1"/>
              <a:t>behaviour</a:t>
            </a:r>
            <a:r>
              <a:rPr lang="en-US" sz="1700" dirty="0"/>
              <a:t>. The simplistic notion that films and TV can transform an otherwise innocent and good person into a criminal has strong overtones of the Salem witch trials. […]”.</a:t>
            </a:r>
          </a:p>
        </p:txBody>
      </p:sp>
      <p:pic>
        <p:nvPicPr>
          <p:cNvPr id="2050" name="Picture 2" descr="Image result for kubr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9502" y="1845734"/>
            <a:ext cx="2574527" cy="333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4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Rushdie Affair (1988)</a:t>
            </a:r>
          </a:p>
        </p:txBody>
      </p:sp>
      <p:sp>
        <p:nvSpPr>
          <p:cNvPr id="3" name="Content Placeholder 2"/>
          <p:cNvSpPr>
            <a:spLocks noGrp="1"/>
          </p:cNvSpPr>
          <p:nvPr>
            <p:ph idx="1"/>
          </p:nvPr>
        </p:nvSpPr>
        <p:spPr>
          <a:xfrm>
            <a:off x="1097280" y="1845734"/>
            <a:ext cx="4355869" cy="4023360"/>
          </a:xfrm>
        </p:spPr>
        <p:txBody>
          <a:bodyPr>
            <a:normAutofit/>
          </a:bodyPr>
          <a:lstStyle/>
          <a:p>
            <a:pPr marL="91440" lvl="2" indent="-91440">
              <a:spcBef>
                <a:spcPts val="1200"/>
              </a:spcBef>
              <a:spcAft>
                <a:spcPts val="200"/>
              </a:spcAft>
              <a:buSzPct val="100000"/>
              <a:buFont typeface="Calibri" panose="020F0502020204030204" pitchFamily="34" charset="0"/>
              <a:buChar char=" "/>
            </a:pPr>
            <a:r>
              <a:rPr lang="en-US" sz="1700" dirty="0"/>
              <a:t>Salman Rushdie, </a:t>
            </a:r>
            <a:r>
              <a:rPr lang="en-US" sz="1700" b="1" i="1" dirty="0"/>
              <a:t>The Satanic Verses </a:t>
            </a:r>
            <a:r>
              <a:rPr lang="en-US" sz="1700" dirty="0"/>
              <a:t>(1988)</a:t>
            </a:r>
          </a:p>
          <a:p>
            <a:pPr marL="91440" lvl="2" indent="-91440">
              <a:spcBef>
                <a:spcPts val="1200"/>
              </a:spcBef>
              <a:spcAft>
                <a:spcPts val="200"/>
              </a:spcAft>
              <a:buSzPct val="100000"/>
              <a:buFont typeface="Calibri" panose="020F0502020204030204" pitchFamily="34" charset="0"/>
              <a:buChar char=" "/>
            </a:pPr>
            <a:endParaRPr lang="en-US" sz="1700" dirty="0"/>
          </a:p>
          <a:p>
            <a:pPr marL="91440" lvl="2" indent="-91440">
              <a:spcBef>
                <a:spcPts val="1200"/>
              </a:spcBef>
              <a:spcAft>
                <a:spcPts val="200"/>
              </a:spcAft>
              <a:buSzPct val="100000"/>
              <a:buFont typeface="Calibri" panose="020F0502020204030204" pitchFamily="34" charset="0"/>
              <a:buChar char=" "/>
            </a:pPr>
            <a:r>
              <a:rPr lang="en-US" sz="1700" dirty="0"/>
              <a:t>Publication of this novel resulted in a </a:t>
            </a:r>
            <a:r>
              <a:rPr lang="en-US" sz="1700" i="1" dirty="0"/>
              <a:t>fatwah </a:t>
            </a:r>
            <a:r>
              <a:rPr lang="en-US" sz="1700" dirty="0"/>
              <a:t>(death sentence) being issued against its author for blasphemy against Islam. </a:t>
            </a:r>
            <a:endParaRPr lang="en-GB" sz="1700" dirty="0"/>
          </a:p>
        </p:txBody>
      </p:sp>
      <p:pic>
        <p:nvPicPr>
          <p:cNvPr id="4" name="Picture 2" descr="Image result for rushd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364" y="1936865"/>
            <a:ext cx="4713316" cy="352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3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3ammagazine.com/3am/wp-content/uploads/2009/04/satanicverses3.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7" t="2331" r="1277" b="-2331"/>
          <a:stretch/>
        </p:blipFill>
        <p:spPr bwMode="auto">
          <a:xfrm>
            <a:off x="6492235" y="3649029"/>
            <a:ext cx="5209367" cy="3208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satanic verses"/>
          <p:cNvPicPr>
            <a:picLocks noChangeAspect="1" noChangeArrowheads="1"/>
          </p:cNvPicPr>
          <p:nvPr/>
        </p:nvPicPr>
        <p:blipFill rotWithShape="1">
          <a:blip r:embed="rId4">
            <a:extLst>
              <a:ext uri="{28A0092B-C50C-407E-A947-70E740481C1C}">
                <a14:useLocalDpi xmlns:a14="http://schemas.microsoft.com/office/drawing/2010/main" val="0"/>
              </a:ext>
            </a:extLst>
          </a:blip>
          <a:srcRect l="7845" t="2604" r="-7845" b="-2604"/>
          <a:stretch/>
        </p:blipFill>
        <p:spPr bwMode="auto">
          <a:xfrm>
            <a:off x="640080" y="3649029"/>
            <a:ext cx="5721665" cy="31923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atanic ver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8742" y="45422"/>
            <a:ext cx="5142860" cy="35123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khomei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 y="50021"/>
            <a:ext cx="5264465" cy="345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8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ircle(in)">
                                      <p:cBhvr>
                                        <p:cTn id="7" dur="2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circle(in)">
                                      <p:cBhvr>
                                        <p:cTn id="17" dur="20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55561" t="54395" r="16314" b="3109"/>
          <a:stretch/>
        </p:blipFill>
        <p:spPr bwMode="auto">
          <a:xfrm rot="16200000">
            <a:off x="1824104" y="-1790862"/>
            <a:ext cx="2345264" cy="5960223"/>
          </a:xfrm>
          <a:prstGeom prst="rect">
            <a:avLst/>
          </a:prstGeom>
          <a:noFill/>
          <a:ln>
            <a:noFill/>
          </a:ln>
        </p:spPr>
      </p:pic>
      <p:pic>
        <p:nvPicPr>
          <p:cNvPr id="3" name="Picture 2"/>
          <p:cNvPicPr/>
          <p:nvPr/>
        </p:nvPicPr>
        <p:blipFill rotWithShape="1">
          <a:blip r:embed="rId2">
            <a:extLst>
              <a:ext uri="{28A0092B-C50C-407E-A947-70E740481C1C}">
                <a14:useLocalDpi xmlns:a14="http://schemas.microsoft.com/office/drawing/2010/main" val="0"/>
              </a:ext>
            </a:extLst>
          </a:blip>
          <a:srcRect l="1035" t="55663" r="45354" b="1841"/>
          <a:stretch/>
        </p:blipFill>
        <p:spPr bwMode="auto">
          <a:xfrm rot="16200000">
            <a:off x="5443451" y="109450"/>
            <a:ext cx="5710844" cy="7786255"/>
          </a:xfrm>
          <a:prstGeom prst="rect">
            <a:avLst/>
          </a:prstGeom>
          <a:noFill/>
          <a:ln>
            <a:noFill/>
          </a:ln>
        </p:spPr>
      </p:pic>
      <p:sp>
        <p:nvSpPr>
          <p:cNvPr id="4" name="TextBox 3"/>
          <p:cNvSpPr txBox="1"/>
          <p:nvPr/>
        </p:nvSpPr>
        <p:spPr>
          <a:xfrm>
            <a:off x="7248697" y="290946"/>
            <a:ext cx="4655127" cy="369332"/>
          </a:xfrm>
          <a:prstGeom prst="rect">
            <a:avLst/>
          </a:prstGeom>
          <a:noFill/>
        </p:spPr>
        <p:txBody>
          <a:bodyPr wrap="square" rtlCol="0">
            <a:spAutoFit/>
          </a:bodyPr>
          <a:lstStyle/>
          <a:p>
            <a:r>
              <a:rPr lang="en-GB" dirty="0">
                <a:solidFill>
                  <a:srgbClr val="FF0000"/>
                </a:solidFill>
              </a:rPr>
              <a:t>From </a:t>
            </a:r>
            <a:r>
              <a:rPr lang="en-GB" dirty="0" err="1">
                <a:solidFill>
                  <a:srgbClr val="FF0000"/>
                </a:solidFill>
              </a:rPr>
              <a:t>Marjane</a:t>
            </a:r>
            <a:r>
              <a:rPr lang="en-GB" dirty="0">
                <a:solidFill>
                  <a:srgbClr val="FF0000"/>
                </a:solidFill>
              </a:rPr>
              <a:t> </a:t>
            </a:r>
            <a:r>
              <a:rPr lang="en-GB" dirty="0" err="1">
                <a:solidFill>
                  <a:srgbClr val="FF0000"/>
                </a:solidFill>
              </a:rPr>
              <a:t>Satrapi’s</a:t>
            </a:r>
            <a:r>
              <a:rPr lang="en-GB" dirty="0">
                <a:solidFill>
                  <a:srgbClr val="FF0000"/>
                </a:solidFill>
              </a:rPr>
              <a:t> </a:t>
            </a:r>
            <a:r>
              <a:rPr lang="en-GB" i="1" dirty="0">
                <a:solidFill>
                  <a:srgbClr val="FF0000"/>
                </a:solidFill>
              </a:rPr>
              <a:t>Persepolis</a:t>
            </a:r>
            <a:r>
              <a:rPr lang="en-GB" dirty="0">
                <a:solidFill>
                  <a:srgbClr val="FF0000"/>
                </a:solidFill>
              </a:rPr>
              <a:t> (2003)</a:t>
            </a:r>
          </a:p>
        </p:txBody>
      </p:sp>
      <p:pic>
        <p:nvPicPr>
          <p:cNvPr id="1026" name="Picture 2" descr="Image result for persepol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83" y="2532698"/>
            <a:ext cx="2478505" cy="366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4216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6</TotalTime>
  <Words>602</Words>
  <Application>Microsoft Office PowerPoint</Application>
  <PresentationFormat>Widescreen</PresentationFormat>
  <Paragraphs>25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Bauhaus 93</vt:lpstr>
      <vt:lpstr>Calibri</vt:lpstr>
      <vt:lpstr>Calibri Light</vt:lpstr>
      <vt:lpstr>Retrospect</vt:lpstr>
      <vt:lpstr>Should fiction be censored?</vt:lpstr>
      <vt:lpstr>PowerPoint Presentation</vt:lpstr>
      <vt:lpstr>PowerPoint Presentation</vt:lpstr>
      <vt:lpstr>PowerPoint Presentation</vt:lpstr>
      <vt:lpstr>Self-censorship</vt:lpstr>
      <vt:lpstr>Stanley Kubrick </vt:lpstr>
      <vt:lpstr>The Rushdie Affair (1988)</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fiction and power</dc:title>
  <dc:creator>Angelos Evangelou</dc:creator>
  <cp:lastModifiedBy>Angelos Evangelou</cp:lastModifiedBy>
  <cp:revision>27</cp:revision>
  <dcterms:created xsi:type="dcterms:W3CDTF">2016-09-27T14:07:37Z</dcterms:created>
  <dcterms:modified xsi:type="dcterms:W3CDTF">2020-03-24T13:59:12Z</dcterms:modified>
</cp:coreProperties>
</file>