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Vastness of reading</a:t>
            </a:r>
            <a:r>
              <a:rPr lang="en-US" baseline="0" dirty="0"/>
              <a:t> list. Extracts. Connecting theme of story telling.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2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</a:t>
            </a:r>
            <a:r>
              <a:rPr lang="en-US" baseline="0" dirty="0"/>
              <a:t> of immortality – relevant to the idea of the meaning of life. Most obvious in the classics. Don Quixote – literature changes the way he sees the world (idea of perception and role of literature in shaping ideas)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64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some ways, comparative literature extends the idea of intertextuality (as well as the latter being a central part of its composition): it is about the interconnectedness of literature but, also, of history, culture and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1693577"/>
            <a:ext cx="5734050" cy="2219691"/>
          </a:xfrm>
        </p:spPr>
        <p:txBody>
          <a:bodyPr anchor="ctr"/>
          <a:lstStyle/>
          <a:p>
            <a:r>
              <a:rPr lang="en-US" dirty="0"/>
              <a:t>CP311: The Tale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62787" y="3913268"/>
            <a:ext cx="5734050" cy="160599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Telling and re-telling Tales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sz="1400" dirty="0"/>
          </a:p>
          <a:p>
            <a:pPr algn="ctr"/>
            <a:r>
              <a:rPr lang="en-US" sz="1400" dirty="0" err="1"/>
              <a:t>Dr</a:t>
            </a:r>
            <a:r>
              <a:rPr lang="en-US" sz="1400" dirty="0"/>
              <a:t> Joanne Pettitt 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4259" y="995836"/>
            <a:ext cx="1725283" cy="2075085"/>
            <a:chOff x="189781" y="867820"/>
            <a:chExt cx="1725283" cy="20750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387" y="867820"/>
              <a:ext cx="1195103" cy="179808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9781" y="2665906"/>
              <a:ext cx="17252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The Epic of Gilgamesh</a:t>
              </a:r>
              <a:endParaRPr lang="en-GB" sz="12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09944" y="1844675"/>
            <a:ext cx="1650139" cy="2064033"/>
            <a:chOff x="3879393" y="724725"/>
            <a:chExt cx="1650139" cy="2064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2725" y="724725"/>
              <a:ext cx="1477281" cy="17870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79393" y="2511759"/>
              <a:ext cx="1650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The Arabian Nights</a:t>
              </a:r>
              <a:endParaRPr lang="en-GB" sz="12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35398" y="1762998"/>
            <a:ext cx="1342239" cy="2061847"/>
            <a:chOff x="1964096" y="870005"/>
            <a:chExt cx="1342239" cy="206184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6111" y="870005"/>
              <a:ext cx="1167001" cy="180092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64096" y="2654853"/>
              <a:ext cx="13422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The Odyssey</a:t>
              </a:r>
              <a:endParaRPr lang="en-GB" sz="1200" i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79720" y="953209"/>
            <a:ext cx="1417320" cy="2067850"/>
            <a:chOff x="3492264" y="859860"/>
            <a:chExt cx="1417320" cy="20678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5941" y="859860"/>
              <a:ext cx="1160288" cy="179808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92264" y="2650711"/>
              <a:ext cx="1417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Metamorphoses</a:t>
              </a:r>
              <a:endParaRPr lang="en-GB" sz="1200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73973" y="883882"/>
            <a:ext cx="1308058" cy="2316279"/>
            <a:chOff x="6702802" y="864002"/>
            <a:chExt cx="1308058" cy="231627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69498" y="864002"/>
              <a:ext cx="1174667" cy="188105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702802" y="2718616"/>
              <a:ext cx="1308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The </a:t>
              </a:r>
              <a:r>
                <a:rPr lang="en-US" sz="1200" i="1" dirty="0" err="1"/>
                <a:t>Lais</a:t>
              </a:r>
              <a:r>
                <a:rPr lang="en-US" sz="1200" i="1" dirty="0"/>
                <a:t> of Marie de France</a:t>
              </a:r>
              <a:endParaRPr lang="en-GB" sz="12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61426" y="2243188"/>
            <a:ext cx="2068269" cy="1690085"/>
            <a:chOff x="8065754" y="954810"/>
            <a:chExt cx="2068269" cy="16900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65754" y="954810"/>
              <a:ext cx="2068269" cy="139608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8147169" y="2367896"/>
              <a:ext cx="19054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Chaucer and Boccaccio</a:t>
              </a:r>
              <a:endParaRPr lang="en-GB" sz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86713" y="883882"/>
            <a:ext cx="1423851" cy="2108607"/>
            <a:chOff x="10319939" y="872313"/>
            <a:chExt cx="1423851" cy="210860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92979" y="872313"/>
              <a:ext cx="1185863" cy="179861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319939" y="2703921"/>
              <a:ext cx="1423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Don Quixote</a:t>
              </a:r>
              <a:endParaRPr lang="en-GB" sz="1200" i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061448" y="2253485"/>
            <a:ext cx="2130552" cy="1551734"/>
            <a:chOff x="10061448" y="1567685"/>
            <a:chExt cx="2130552" cy="15517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79857" y="1567685"/>
              <a:ext cx="1935389" cy="125814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061448" y="2842420"/>
              <a:ext cx="2130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A Midsummer Night’s Dream</a:t>
              </a:r>
              <a:endParaRPr lang="en-GB" sz="1200" i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-118755" y="4482219"/>
            <a:ext cx="1998372" cy="1888726"/>
            <a:chOff x="102857" y="4156007"/>
            <a:chExt cx="1998372" cy="18887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9314" y="4156007"/>
              <a:ext cx="1801915" cy="145359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2857" y="5583068"/>
              <a:ext cx="1998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Fairy Tales: </a:t>
              </a:r>
            </a:p>
            <a:p>
              <a:pPr algn="ctr"/>
              <a:r>
                <a:rPr lang="en-US" sz="1200" dirty="0"/>
                <a:t>Perrault &amp; The </a:t>
              </a:r>
              <a:r>
                <a:rPr lang="en-US" sz="1200" dirty="0" err="1"/>
                <a:t>Grimms</a:t>
              </a:r>
              <a:endParaRPr lang="en-GB" sz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20738" y="4272861"/>
            <a:ext cx="1836401" cy="2098084"/>
            <a:chOff x="1992348" y="3751063"/>
            <a:chExt cx="1836401" cy="209808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01889" y="3751063"/>
              <a:ext cx="1417320" cy="183223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992348" y="5572148"/>
              <a:ext cx="1836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Russian Fairy Tales</a:t>
              </a:r>
              <a:endParaRPr lang="en-GB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64655" y="4450312"/>
            <a:ext cx="1448641" cy="2137794"/>
            <a:chOff x="3809446" y="3572853"/>
            <a:chExt cx="1448641" cy="21377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46319" y="3572853"/>
              <a:ext cx="1184798" cy="165745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09446" y="5248982"/>
              <a:ext cx="144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Andersen and Wilde</a:t>
              </a:r>
              <a:endParaRPr lang="en-GB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28642" y="4716476"/>
            <a:ext cx="2096797" cy="1326538"/>
            <a:chOff x="5284779" y="3890188"/>
            <a:chExt cx="2531569" cy="14424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84779" y="3890188"/>
              <a:ext cx="2531569" cy="115945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629973" y="5055678"/>
              <a:ext cx="1816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Poe</a:t>
              </a:r>
              <a:endParaRPr lang="en-GB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90912" y="4277282"/>
            <a:ext cx="1510532" cy="2323581"/>
            <a:chOff x="7696195" y="3490549"/>
            <a:chExt cx="1510532" cy="232358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2709" y="3490549"/>
              <a:ext cx="1157504" cy="182206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696195" y="5352465"/>
              <a:ext cx="1510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Maupassant and </a:t>
              </a:r>
              <a:r>
                <a:rPr lang="en-US" sz="1200" dirty="0" err="1"/>
                <a:t>Todorov</a:t>
              </a:r>
              <a:endParaRPr lang="en-GB" sz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966917" y="4688568"/>
            <a:ext cx="1673641" cy="1473853"/>
            <a:chOff x="7966917" y="4002768"/>
            <a:chExt cx="1673641" cy="14738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66917" y="4002768"/>
              <a:ext cx="1673641" cy="118094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8145180" y="5199622"/>
              <a:ext cx="128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Borges</a:t>
              </a:r>
              <a:endParaRPr lang="en-GB" sz="12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731334" y="4340949"/>
            <a:ext cx="1260849" cy="1959971"/>
            <a:chOff x="9731334" y="3655149"/>
            <a:chExt cx="1260849" cy="195997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31334" y="3655149"/>
              <a:ext cx="1260849" cy="167613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854266" y="5338121"/>
              <a:ext cx="10149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Cort</a:t>
              </a:r>
              <a:r>
                <a:rPr lang="en-US" sz="1200" dirty="0" err="1">
                  <a:cs typeface="Times New Roman" panose="02020603050405020304" pitchFamily="18" charset="0"/>
                </a:rPr>
                <a:t>á</a:t>
              </a:r>
              <a:r>
                <a:rPr lang="en-US" sz="1200" dirty="0" err="1"/>
                <a:t>zar</a:t>
              </a:r>
              <a:endParaRPr lang="en-GB" sz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082959" y="4335240"/>
            <a:ext cx="1032287" cy="1929700"/>
            <a:chOff x="11082959" y="3649440"/>
            <a:chExt cx="1032287" cy="1929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82959" y="3649440"/>
              <a:ext cx="1032287" cy="168183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1104841" y="5302141"/>
              <a:ext cx="9885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Carter</a:t>
              </a:r>
              <a:endParaRPr lang="en-GB" sz="1200" dirty="0"/>
            </a:p>
          </p:txBody>
        </p:sp>
      </p:grpSp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1011501" y="-328198"/>
            <a:ext cx="9980682" cy="1096962"/>
          </a:xfrm>
        </p:spPr>
        <p:txBody>
          <a:bodyPr/>
          <a:lstStyle/>
          <a:p>
            <a:pPr algn="ctr"/>
            <a:r>
              <a:rPr lang="en-US" dirty="0"/>
              <a:t>Module 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Storytelling through the 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Storytelling as a means of immortality</a:t>
            </a:r>
          </a:p>
          <a:p>
            <a:pPr lvl="1"/>
            <a:r>
              <a:rPr lang="en-US" dirty="0"/>
              <a:t>E.g., Gilgamesh, Odysseus, Ovid</a:t>
            </a:r>
          </a:p>
          <a:p>
            <a:r>
              <a:rPr lang="en-US" dirty="0"/>
              <a:t>Storytelling as a life-affirming or life-saving source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The Arabian Nights</a:t>
            </a:r>
            <a:endParaRPr lang="en-US" dirty="0"/>
          </a:p>
          <a:p>
            <a:r>
              <a:rPr lang="en-US" dirty="0"/>
              <a:t>Social or political function of stories</a:t>
            </a:r>
          </a:p>
          <a:p>
            <a:pPr lvl="1"/>
            <a:r>
              <a:rPr lang="en-US" dirty="0"/>
              <a:t>E.g., Marie de France, fairy tales, </a:t>
            </a:r>
            <a:r>
              <a:rPr lang="en-US" dirty="0" err="1"/>
              <a:t>Cort</a:t>
            </a:r>
            <a:r>
              <a:rPr lang="en-US" dirty="0" err="1">
                <a:cs typeface="Times New Roman" panose="02020603050405020304" pitchFamily="18" charset="0"/>
              </a:rPr>
              <a:t>ázar</a:t>
            </a:r>
            <a:endParaRPr lang="en-US" dirty="0"/>
          </a:p>
          <a:p>
            <a:r>
              <a:rPr lang="en-US" dirty="0"/>
              <a:t>Evolution of the story over time and across cultures</a:t>
            </a:r>
          </a:p>
          <a:p>
            <a:pPr lvl="1"/>
            <a:r>
              <a:rPr lang="en-US" dirty="0"/>
              <a:t>E.g., fairy tales </a:t>
            </a:r>
          </a:p>
          <a:p>
            <a:r>
              <a:rPr lang="en-US" dirty="0"/>
              <a:t>Literature and perception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Don Quixote</a:t>
            </a:r>
            <a:r>
              <a:rPr lang="en-US" dirty="0"/>
              <a:t>, Borges</a:t>
            </a:r>
          </a:p>
        </p:txBody>
      </p:sp>
    </p:spTree>
    <p:extLst>
      <p:ext uri="{BB962C8B-B14F-4D97-AF65-F5344CB8AC3E}">
        <p14:creationId xmlns:p14="http://schemas.microsoft.com/office/powerpoint/2010/main" val="15019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Technical considerations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3382" y="2020824"/>
            <a:ext cx="9982200" cy="4572000"/>
          </a:xfrm>
        </p:spPr>
        <p:txBody>
          <a:bodyPr/>
          <a:lstStyle/>
          <a:p>
            <a:r>
              <a:rPr lang="en-US" dirty="0"/>
              <a:t>Importance of narrative technique</a:t>
            </a:r>
          </a:p>
          <a:p>
            <a:pPr lvl="1"/>
            <a:r>
              <a:rPr lang="en-US" dirty="0"/>
              <a:t>E.g., Frame narrative, </a:t>
            </a:r>
            <a:r>
              <a:rPr lang="en-US" dirty="0" err="1"/>
              <a:t>mise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abyme, stories within stories</a:t>
            </a:r>
          </a:p>
          <a:p>
            <a:r>
              <a:rPr lang="en-US" dirty="0"/>
              <a:t>Theoretical models</a:t>
            </a:r>
          </a:p>
          <a:p>
            <a:pPr lvl="1"/>
            <a:r>
              <a:rPr lang="en-US" dirty="0"/>
              <a:t>E.g., Psychoanalysis, socio-historical approaches, reader response (especially in </a:t>
            </a:r>
            <a:r>
              <a:rPr lang="en-US" dirty="0" err="1"/>
              <a:t>Todorov’s</a:t>
            </a:r>
            <a:r>
              <a:rPr lang="en-US" dirty="0"/>
              <a:t> Fantastic)</a:t>
            </a:r>
          </a:p>
          <a:p>
            <a:r>
              <a:rPr lang="en-US" dirty="0"/>
              <a:t>Genre or modes of writing</a:t>
            </a:r>
          </a:p>
          <a:p>
            <a:pPr lvl="1"/>
            <a:r>
              <a:rPr lang="en-US" dirty="0"/>
              <a:t>E.g., Breton </a:t>
            </a:r>
            <a:r>
              <a:rPr lang="en-US" dirty="0" err="1"/>
              <a:t>Lais</a:t>
            </a:r>
            <a:r>
              <a:rPr lang="en-US" dirty="0"/>
              <a:t>, fabliaux, the Gothic, the short story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8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Intertextuality: some theory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Julia </a:t>
            </a:r>
            <a:r>
              <a:rPr lang="en-GB" dirty="0" err="1"/>
              <a:t>Kristeva</a:t>
            </a:r>
            <a:r>
              <a:rPr lang="en-GB" dirty="0"/>
              <a:t>, developing previous ideas of Mikhail Bakhtin, coined the term in ‘Words, Dialogue and Novel’ (1966). 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‘[The literary word] is an intersection of textual surfaces rather than a point (fixed meaning), as a dialogue among several writings’ (65).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‘The concept of intertextuality requires, therefore, that we understand texts not as self-contained systems but as differential and historical, as traces and tracings of otherness, since they are shaped by the repetition and transformation of other textual structures’ (Alfaro, 1996: 268). </a:t>
            </a:r>
          </a:p>
          <a:p>
            <a:r>
              <a:rPr lang="en-GB" dirty="0"/>
              <a:t>Texts are not isolated but are constantly interacting with other texts. Texts ‘talk back’ to pre-existent and/or future texts.</a:t>
            </a:r>
          </a:p>
          <a:p>
            <a:r>
              <a:rPr lang="en-GB" dirty="0"/>
              <a:t>Conventions and presuppositions play a role in creating intertextual spaces; e.g., Consider the role of the “Once upon a time…” structure. (Culler, 1976)</a:t>
            </a:r>
          </a:p>
          <a:p>
            <a:pPr lvl="1"/>
            <a:r>
              <a:rPr lang="en-GB" dirty="0"/>
              <a:t>Think also about parody, allusion and translation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92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Comparative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82" y="2209800"/>
            <a:ext cx="9982200" cy="2698102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dirty="0"/>
              <a:t>“For K. Anthony Appiah, comparative literature is […] a dialectic of subject matters [and] human concerns […] whose historical interconnectedness sets the study of texts deemed central to Europe's high culture alongside a broader set of multilingual cultural histories.” (Ungar, 1997)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http://purl.org/dc/elements/1.1/"/>
    <ds:schemaRef ds:uri="4873beb7-5857-4685-be1f-d57550cc96cc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163</TotalTime>
  <Words>554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Euphemia</vt:lpstr>
      <vt:lpstr>Plantagenet Cherokee</vt:lpstr>
      <vt:lpstr>Wingdings</vt:lpstr>
      <vt:lpstr>Academic Literature 16x9</vt:lpstr>
      <vt:lpstr>CP311: The Tale </vt:lpstr>
      <vt:lpstr>Module Structure</vt:lpstr>
      <vt:lpstr>Storytelling through the Ages</vt:lpstr>
      <vt:lpstr>Technical considerations</vt:lpstr>
      <vt:lpstr>Intertextuality: some theory </vt:lpstr>
      <vt:lpstr>Comparative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CP311: The Tale</dc:title>
  <dc:creator>Joanne Pettitt</dc:creator>
  <cp:lastModifiedBy>Angelos Evangelou</cp:lastModifiedBy>
  <cp:revision>17</cp:revision>
  <dcterms:created xsi:type="dcterms:W3CDTF">2019-08-28T13:43:31Z</dcterms:created>
  <dcterms:modified xsi:type="dcterms:W3CDTF">2020-03-24T15:29:23Z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