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93" r:id="rId6"/>
    <p:sldId id="258" r:id="rId7"/>
    <p:sldId id="260" r:id="rId8"/>
    <p:sldId id="281" r:id="rId9"/>
    <p:sldId id="282" r:id="rId10"/>
    <p:sldId id="259" r:id="rId11"/>
    <p:sldId id="283" r:id="rId12"/>
    <p:sldId id="285" r:id="rId13"/>
    <p:sldId id="284" r:id="rId14"/>
    <p:sldId id="291"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6395"/>
  </p:normalViewPr>
  <p:slideViewPr>
    <p:cSldViewPr snapToGrid="0" snapToObjects="1">
      <p:cViewPr varScale="1">
        <p:scale>
          <a:sx n="99" d="100"/>
          <a:sy n="99" d="100"/>
        </p:scale>
        <p:origin x="85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264500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412738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332400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47995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202623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4709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353006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224032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315005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83461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147755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12373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a.j.m.quaile@leeds.ac.uk" TargetMode="External"/><Relationship Id="rId5" Type="http://schemas.openxmlformats.org/officeDocument/2006/relationships/image" Target="../media/image7.PNG"/><Relationship Id="rId4" Type="http://schemas.openxmlformats.org/officeDocument/2006/relationships/hyperlink" Target="https://medicinehealth.leeds.ac.uk/faculty-/doc/fmh-impact-strate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3"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tx1"/>
                </a:solidFill>
                <a:latin typeface="Arial" charset="0"/>
                <a:ea typeface="Arial" charset="0"/>
                <a:cs typeface="Arial" charset="0"/>
              </a:rPr>
              <a:t>Creating a strategy to translate</a:t>
            </a:r>
          </a:p>
          <a:p>
            <a:r>
              <a:rPr lang="en-GB" sz="3600" b="1" dirty="0" smtClean="0">
                <a:solidFill>
                  <a:schemeClr val="tx1"/>
                </a:solidFill>
                <a:latin typeface="Arial" charset="0"/>
                <a:ea typeface="Arial" charset="0"/>
                <a:cs typeface="Arial" charset="0"/>
              </a:rPr>
              <a:t>research to societal impact</a:t>
            </a:r>
          </a:p>
          <a:p>
            <a:endParaRPr lang="en-GB" b="1" dirty="0" smtClean="0">
              <a:solidFill>
                <a:schemeClr val="tx1"/>
              </a:solidFill>
              <a:latin typeface="Arial" charset="0"/>
              <a:ea typeface="Arial" charset="0"/>
              <a:cs typeface="Arial" charset="0"/>
            </a:endParaRPr>
          </a:p>
          <a:p>
            <a:r>
              <a:rPr lang="en-GB" sz="1600" dirty="0" smtClean="0">
                <a:solidFill>
                  <a:schemeClr val="tx1"/>
                </a:solidFill>
                <a:latin typeface="Arial" charset="0"/>
                <a:ea typeface="Arial" charset="0"/>
                <a:cs typeface="Arial" charset="0"/>
              </a:rPr>
              <a:t>Alistair Quaile</a:t>
            </a:r>
          </a:p>
          <a:p>
            <a:r>
              <a:rPr lang="en-GB" sz="1600" dirty="0" smtClean="0">
                <a:solidFill>
                  <a:schemeClr val="tx1"/>
                </a:solidFill>
                <a:latin typeface="Arial" charset="0"/>
                <a:ea typeface="Arial" charset="0"/>
                <a:cs typeface="Arial" charset="0"/>
              </a:rPr>
              <a:t>Research Impact Manager (Medicine and Health), University of Leeds </a:t>
            </a:r>
            <a:endParaRPr lang="en-GB"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4144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236311" y="1891746"/>
            <a:ext cx="11633200" cy="2431435"/>
          </a:xfrm>
          <a:prstGeom prst="rect">
            <a:avLst/>
          </a:prstGeom>
        </p:spPr>
        <p:txBody>
          <a:bodyPr wrap="square">
            <a:spAutoFit/>
          </a:bodyPr>
          <a:lstStyle/>
          <a:p>
            <a:r>
              <a:rPr lang="en-US" sz="2400" dirty="0" smtClean="0">
                <a:latin typeface="Arial" charset="0"/>
                <a:ea typeface="Arial" charset="0"/>
                <a:cs typeface="Arial" charset="0"/>
              </a:rPr>
              <a:t>Realizing your vision through an implementation plan</a:t>
            </a:r>
          </a:p>
          <a:p>
            <a:endParaRPr lang="en-US" sz="1600" dirty="0" smtClean="0">
              <a:latin typeface="Arial" charset="0"/>
              <a:ea typeface="Arial" charset="0"/>
              <a:cs typeface="Arial" charset="0"/>
            </a:endParaRPr>
          </a:p>
          <a:p>
            <a:r>
              <a:rPr lang="en-US" sz="1600" dirty="0" smtClean="0">
                <a:latin typeface="Arial" charset="0"/>
                <a:ea typeface="Arial" charset="0"/>
                <a:cs typeface="Arial" charset="0"/>
              </a:rPr>
              <a:t>The final part of the process is an implementation plan which sequences the initiatives.</a:t>
            </a:r>
          </a:p>
          <a:p>
            <a:endParaRPr lang="en-US" sz="1600" dirty="0">
              <a:latin typeface="Arial" charset="0"/>
              <a:ea typeface="Arial" charset="0"/>
              <a:cs typeface="Arial" charset="0"/>
            </a:endParaRPr>
          </a:p>
          <a:p>
            <a:r>
              <a:rPr lang="en-US" sz="1600" dirty="0" smtClean="0">
                <a:latin typeface="Arial" charset="0"/>
                <a:ea typeface="Arial" charset="0"/>
                <a:cs typeface="Arial" charset="0"/>
              </a:rPr>
              <a:t>This often takes the form of a GANTT chart combining:</a:t>
            </a:r>
          </a:p>
          <a:p>
            <a:endParaRPr lang="en-US" sz="1600" dirty="0">
              <a:latin typeface="Arial" charset="0"/>
              <a:ea typeface="Arial" charset="0"/>
              <a:cs typeface="Arial" charset="0"/>
            </a:endParaRPr>
          </a:p>
          <a:p>
            <a:pPr marL="285750" indent="-285750">
              <a:buFont typeface="Arial" panose="020B0604020202020204" pitchFamily="34" charset="0"/>
              <a:buChar char="•"/>
            </a:pPr>
            <a:r>
              <a:rPr lang="en-US" sz="1600" b="1" dirty="0" smtClean="0">
                <a:latin typeface="Arial" charset="0"/>
                <a:ea typeface="Arial" charset="0"/>
                <a:cs typeface="Arial" charset="0"/>
              </a:rPr>
              <a:t>Team: </a:t>
            </a:r>
            <a:r>
              <a:rPr lang="en-US" sz="1600" dirty="0" smtClean="0">
                <a:latin typeface="Arial" charset="0"/>
                <a:ea typeface="Arial" charset="0"/>
                <a:cs typeface="Arial" charset="0"/>
              </a:rPr>
              <a:t>who will deliver the initiative</a:t>
            </a:r>
          </a:p>
          <a:p>
            <a:pPr marL="285750" indent="-285750">
              <a:buFont typeface="Arial" panose="020B0604020202020204" pitchFamily="34" charset="0"/>
              <a:buChar char="•"/>
            </a:pPr>
            <a:r>
              <a:rPr lang="en-US" sz="1600" b="1" dirty="0" smtClean="0">
                <a:latin typeface="Arial" charset="0"/>
                <a:ea typeface="Arial" charset="0"/>
                <a:cs typeface="Arial" charset="0"/>
              </a:rPr>
              <a:t>Task: </a:t>
            </a:r>
            <a:r>
              <a:rPr lang="en-US" sz="1600" dirty="0" smtClean="0">
                <a:latin typeface="Arial" charset="0"/>
                <a:ea typeface="Arial" charset="0"/>
                <a:cs typeface="Arial" charset="0"/>
              </a:rPr>
              <a:t>the initiative itself</a:t>
            </a:r>
          </a:p>
          <a:p>
            <a:pPr marL="285750" indent="-285750">
              <a:buFont typeface="Arial" panose="020B0604020202020204" pitchFamily="34" charset="0"/>
              <a:buChar char="•"/>
            </a:pPr>
            <a:r>
              <a:rPr lang="en-US" sz="1600" b="1" dirty="0" smtClean="0">
                <a:latin typeface="Arial" charset="0"/>
                <a:ea typeface="Arial" charset="0"/>
                <a:cs typeface="Arial" charset="0"/>
              </a:rPr>
              <a:t>Time: </a:t>
            </a:r>
            <a:r>
              <a:rPr lang="en-US" sz="1600" dirty="0" smtClean="0">
                <a:latin typeface="Arial" charset="0"/>
                <a:ea typeface="Arial" charset="0"/>
                <a:cs typeface="Arial" charset="0"/>
              </a:rPr>
              <a:t>how long the initiative will take to deliver</a:t>
            </a:r>
            <a:endParaRPr lang="en-US" sz="1600" dirty="0">
              <a:latin typeface="Arial" charset="0"/>
              <a:ea typeface="Arial" charset="0"/>
              <a:cs typeface="Arial" charset="0"/>
            </a:endParaRPr>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11551974"/>
              </p:ext>
            </p:extLst>
          </p:nvPr>
        </p:nvGraphicFramePr>
        <p:xfrm>
          <a:off x="373505" y="4480577"/>
          <a:ext cx="10515599" cy="735912"/>
        </p:xfrm>
        <a:graphic>
          <a:graphicData uri="http://schemas.openxmlformats.org/drawingml/2006/table">
            <a:tbl>
              <a:tblPr>
                <a:tableStyleId>{5C22544A-7EE6-4342-B048-85BDC9FD1C3A}</a:tableStyleId>
              </a:tblPr>
              <a:tblGrid>
                <a:gridCol w="149344">
                  <a:extLst>
                    <a:ext uri="{9D8B030D-6E8A-4147-A177-3AD203B41FA5}">
                      <a16:colId xmlns:a16="http://schemas.microsoft.com/office/drawing/2014/main" val="1440477182"/>
                    </a:ext>
                  </a:extLst>
                </a:gridCol>
                <a:gridCol w="254764">
                  <a:extLst>
                    <a:ext uri="{9D8B030D-6E8A-4147-A177-3AD203B41FA5}">
                      <a16:colId xmlns:a16="http://schemas.microsoft.com/office/drawing/2014/main" val="4167690761"/>
                    </a:ext>
                  </a:extLst>
                </a:gridCol>
                <a:gridCol w="1072452">
                  <a:extLst>
                    <a:ext uri="{9D8B030D-6E8A-4147-A177-3AD203B41FA5}">
                      <a16:colId xmlns:a16="http://schemas.microsoft.com/office/drawing/2014/main" val="2581561582"/>
                    </a:ext>
                  </a:extLst>
                </a:gridCol>
                <a:gridCol w="978195">
                  <a:extLst>
                    <a:ext uri="{9D8B030D-6E8A-4147-A177-3AD203B41FA5}">
                      <a16:colId xmlns:a16="http://schemas.microsoft.com/office/drawing/2014/main" val="1664341692"/>
                    </a:ext>
                  </a:extLst>
                </a:gridCol>
                <a:gridCol w="1538177">
                  <a:extLst>
                    <a:ext uri="{9D8B030D-6E8A-4147-A177-3AD203B41FA5}">
                      <a16:colId xmlns:a16="http://schemas.microsoft.com/office/drawing/2014/main" val="2648812388"/>
                    </a:ext>
                  </a:extLst>
                </a:gridCol>
                <a:gridCol w="524540">
                  <a:extLst>
                    <a:ext uri="{9D8B030D-6E8A-4147-A177-3AD203B41FA5}">
                      <a16:colId xmlns:a16="http://schemas.microsoft.com/office/drawing/2014/main" val="2717607640"/>
                    </a:ext>
                  </a:extLst>
                </a:gridCol>
                <a:gridCol w="949842">
                  <a:extLst>
                    <a:ext uri="{9D8B030D-6E8A-4147-A177-3AD203B41FA5}">
                      <a16:colId xmlns:a16="http://schemas.microsoft.com/office/drawing/2014/main" val="3187029586"/>
                    </a:ext>
                  </a:extLst>
                </a:gridCol>
                <a:gridCol w="2289544">
                  <a:extLst>
                    <a:ext uri="{9D8B030D-6E8A-4147-A177-3AD203B41FA5}">
                      <a16:colId xmlns:a16="http://schemas.microsoft.com/office/drawing/2014/main" val="2444062903"/>
                    </a:ext>
                  </a:extLst>
                </a:gridCol>
                <a:gridCol w="2178933">
                  <a:extLst>
                    <a:ext uri="{9D8B030D-6E8A-4147-A177-3AD203B41FA5}">
                      <a16:colId xmlns:a16="http://schemas.microsoft.com/office/drawing/2014/main" val="2898701726"/>
                    </a:ext>
                  </a:extLst>
                </a:gridCol>
                <a:gridCol w="579808">
                  <a:extLst>
                    <a:ext uri="{9D8B030D-6E8A-4147-A177-3AD203B41FA5}">
                      <a16:colId xmlns:a16="http://schemas.microsoft.com/office/drawing/2014/main" val="814302401"/>
                    </a:ext>
                  </a:extLst>
                </a:gridCol>
              </a:tblGrid>
              <a:tr h="468238">
                <a:tc>
                  <a:txBody>
                    <a:bodyPr/>
                    <a:lstStyle/>
                    <a:p>
                      <a:pPr algn="ctr" fontAlgn="ctr"/>
                      <a:r>
                        <a:rPr lang="en-GB" sz="1200" b="1" u="none" strike="noStrike">
                          <a:solidFill>
                            <a:schemeClr val="bg1"/>
                          </a:solidFill>
                          <a:effectLst/>
                          <a:latin typeface="Arial" panose="020B0604020202020204" pitchFamily="34" charset="0"/>
                          <a:cs typeface="Arial" panose="020B0604020202020204" pitchFamily="34" charset="0"/>
                        </a:rPr>
                        <a:t>Objective</a:t>
                      </a:r>
                      <a:endParaRPr lang="en-GB" sz="1200" b="1" i="0" u="none" strike="noStrike">
                        <a:solidFill>
                          <a:schemeClr val="bg1"/>
                        </a:solidFill>
                        <a:effectLst/>
                        <a:latin typeface="Arial" panose="020B0604020202020204" pitchFamily="34" charset="0"/>
                        <a:cs typeface="Arial" panose="020B0604020202020204" pitchFamily="34" charset="0"/>
                      </a:endParaRPr>
                    </a:p>
                  </a:txBody>
                  <a:tcPr marL="4392" marR="4392" marT="4392" marB="0" vert="vert270" anchor="ctr">
                    <a:solidFill>
                      <a:schemeClr val="accent1"/>
                    </a:solidFill>
                  </a:tcPr>
                </a:tc>
                <a:tc>
                  <a:txBody>
                    <a:bodyPr/>
                    <a:lstStyle/>
                    <a:p>
                      <a:pPr algn="ctr" fontAlgn="ctr"/>
                      <a:r>
                        <a:rPr lang="en-GB" sz="1200" b="1" u="none" strike="noStrike">
                          <a:solidFill>
                            <a:schemeClr val="bg1"/>
                          </a:solidFill>
                          <a:effectLst/>
                          <a:latin typeface="Arial" panose="020B0604020202020204" pitchFamily="34" charset="0"/>
                          <a:cs typeface="Arial" panose="020B0604020202020204" pitchFamily="34" charset="0"/>
                        </a:rPr>
                        <a:t>Indicator</a:t>
                      </a:r>
                      <a:endParaRPr lang="en-GB" sz="1200" b="1" i="0" u="none" strike="noStrike">
                        <a:solidFill>
                          <a:schemeClr val="bg1"/>
                        </a:solidFill>
                        <a:effectLst/>
                        <a:latin typeface="Arial" panose="020B0604020202020204" pitchFamily="34" charset="0"/>
                        <a:cs typeface="Arial" panose="020B0604020202020204" pitchFamily="34" charset="0"/>
                      </a:endParaRPr>
                    </a:p>
                  </a:txBody>
                  <a:tcPr marL="4392" marR="4392" marT="4392" marB="0" vert="vert27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Initiative/Task</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Person responsible for activity</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Requires additional support </a:t>
                      </a:r>
                      <a:endParaRPr lang="en-GB"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u="none" strike="noStrike" dirty="0" smtClean="0">
                          <a:solidFill>
                            <a:schemeClr val="bg1"/>
                          </a:solidFill>
                          <a:effectLst/>
                          <a:latin typeface="Arial" panose="020B0604020202020204" pitchFamily="34" charset="0"/>
                          <a:cs typeface="Arial" panose="020B0604020202020204" pitchFamily="34" charset="0"/>
                        </a:rPr>
                        <a:t>(e.g. Marketing/</a:t>
                      </a:r>
                    </a:p>
                    <a:p>
                      <a:pPr algn="ctr" fontAlgn="ctr"/>
                      <a:r>
                        <a:rPr lang="en-GB" sz="1200" b="1" u="none" strike="noStrike" dirty="0" smtClean="0">
                          <a:solidFill>
                            <a:schemeClr val="bg1"/>
                          </a:solidFill>
                          <a:effectLst/>
                          <a:latin typeface="Arial" panose="020B0604020202020204" pitchFamily="34" charset="0"/>
                          <a:cs typeface="Arial" panose="020B0604020202020204" pitchFamily="34" charset="0"/>
                        </a:rPr>
                        <a:t>Communications</a:t>
                      </a:r>
                      <a:r>
                        <a:rPr lang="en-GB" sz="1200" b="1" u="none" strike="noStrike" dirty="0">
                          <a:solidFill>
                            <a:schemeClr val="bg1"/>
                          </a:solidFill>
                          <a:effectLst/>
                          <a:latin typeface="Arial" panose="020B0604020202020204" pitchFamily="34" charset="0"/>
                          <a:cs typeface="Arial" panose="020B0604020202020204" pitchFamily="34" charset="0"/>
                        </a:rPr>
                        <a:t>) </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Status</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a:solidFill>
                            <a:schemeClr val="bg1"/>
                          </a:solidFill>
                          <a:effectLst/>
                          <a:latin typeface="Arial" panose="020B0604020202020204" pitchFamily="34" charset="0"/>
                          <a:cs typeface="Arial" panose="020B0604020202020204" pitchFamily="34" charset="0"/>
                        </a:rPr>
                        <a:t>Date completed</a:t>
                      </a:r>
                      <a:endParaRPr lang="en-GB" sz="1200" b="1" i="0" u="none" strike="noStrike">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a:solidFill>
                            <a:schemeClr val="bg1"/>
                          </a:solidFill>
                          <a:effectLst/>
                          <a:latin typeface="Arial" panose="020B0604020202020204" pitchFamily="34" charset="0"/>
                          <a:cs typeface="Arial" panose="020B0604020202020204" pitchFamily="34" charset="0"/>
                        </a:rPr>
                        <a:t>Result of activity (to be filled in immediately after activity completed)</a:t>
                      </a:r>
                      <a:endParaRPr lang="en-GB" sz="1200" b="1" i="0" u="none" strike="noStrike">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Evidence </a:t>
                      </a:r>
                      <a:r>
                        <a:rPr lang="en-GB" sz="1200" b="1" u="none" strike="noStrike" dirty="0" smtClean="0">
                          <a:solidFill>
                            <a:schemeClr val="bg1"/>
                          </a:solidFill>
                          <a:effectLst/>
                          <a:latin typeface="Arial" panose="020B0604020202020204" pitchFamily="34" charset="0"/>
                          <a:cs typeface="Arial" panose="020B0604020202020204" pitchFamily="34" charset="0"/>
                        </a:rPr>
                        <a:t>of </a:t>
                      </a:r>
                      <a:r>
                        <a:rPr lang="en-GB" sz="1200" b="1" u="none" strike="noStrike" dirty="0">
                          <a:solidFill>
                            <a:schemeClr val="bg1"/>
                          </a:solidFill>
                          <a:effectLst/>
                          <a:latin typeface="Arial" panose="020B0604020202020204" pitchFamily="34" charset="0"/>
                          <a:cs typeface="Arial" panose="020B0604020202020204" pitchFamily="34" charset="0"/>
                        </a:rPr>
                        <a:t>activity results (e.g. publications, meeting reports, presentations, news articles, emails, etc.)</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tc>
                  <a:txBody>
                    <a:bodyPr/>
                    <a:lstStyle/>
                    <a:p>
                      <a:pPr algn="ctr" fontAlgn="ctr"/>
                      <a:r>
                        <a:rPr lang="en-GB" sz="1200" b="1" u="none" strike="noStrike" dirty="0">
                          <a:solidFill>
                            <a:schemeClr val="bg1"/>
                          </a:solidFill>
                          <a:effectLst/>
                          <a:latin typeface="Arial" panose="020B0604020202020204" pitchFamily="34" charset="0"/>
                          <a:cs typeface="Arial" panose="020B0604020202020204" pitchFamily="34" charset="0"/>
                        </a:rPr>
                        <a:t>Budget (GBP</a:t>
                      </a:r>
                      <a:r>
                        <a:rPr lang="en-GB" sz="1200" b="1" u="none" strike="noStrike" dirty="0" smtClean="0">
                          <a:solidFill>
                            <a:schemeClr val="bg1"/>
                          </a:solidFill>
                          <a:effectLst/>
                          <a:latin typeface="Arial" panose="020B0604020202020204" pitchFamily="34" charset="0"/>
                          <a:cs typeface="Arial" panose="020B0604020202020204" pitchFamily="34" charset="0"/>
                        </a:rPr>
                        <a:t>)</a:t>
                      </a:r>
                      <a:endParaRPr lang="en-GB" sz="1200" b="1" i="0" u="none" strike="noStrike" dirty="0">
                        <a:solidFill>
                          <a:schemeClr val="bg1"/>
                        </a:solidFill>
                        <a:effectLst/>
                        <a:latin typeface="Arial" panose="020B0604020202020204" pitchFamily="34" charset="0"/>
                        <a:cs typeface="Arial" panose="020B0604020202020204" pitchFamily="34" charset="0"/>
                      </a:endParaRPr>
                    </a:p>
                  </a:txBody>
                  <a:tcPr marL="4392" marR="4392" marT="4392" marB="0" anchor="ctr">
                    <a:solidFill>
                      <a:schemeClr val="accent1"/>
                    </a:solidFill>
                  </a:tcPr>
                </a:tc>
                <a:extLst>
                  <a:ext uri="{0D108BD9-81ED-4DB2-BD59-A6C34878D82A}">
                    <a16:rowId xmlns:a16="http://schemas.microsoft.com/office/drawing/2014/main" val="3130542039"/>
                  </a:ext>
                </a:extLst>
              </a:tr>
            </a:tbl>
          </a:graphicData>
        </a:graphic>
      </p:graphicFrame>
    </p:spTree>
    <p:extLst>
      <p:ext uri="{BB962C8B-B14F-4D97-AF65-F5344CB8AC3E}">
        <p14:creationId xmlns:p14="http://schemas.microsoft.com/office/powerpoint/2010/main" val="394697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
        <p:nvSpPr>
          <p:cNvPr id="11" name="Rectangle 10"/>
          <p:cNvSpPr/>
          <p:nvPr/>
        </p:nvSpPr>
        <p:spPr>
          <a:xfrm>
            <a:off x="0" y="2391470"/>
            <a:ext cx="12191999" cy="3539430"/>
          </a:xfrm>
          <a:prstGeom prst="rect">
            <a:avLst/>
          </a:prstGeom>
        </p:spPr>
        <p:txBody>
          <a:bodyPr wrap="square">
            <a:spAutoFit/>
          </a:bodyPr>
          <a:lstStyle/>
          <a:p>
            <a:pPr algn="ctr"/>
            <a:endParaRPr lang="en-US" sz="1600" dirty="0">
              <a:latin typeface="Arial" charset="0"/>
              <a:ea typeface="Arial" charset="0"/>
              <a:cs typeface="Arial" charset="0"/>
            </a:endParaRPr>
          </a:p>
          <a:p>
            <a:pPr algn="ctr"/>
            <a:endParaRPr lang="en-US" sz="1600" b="1" dirty="0" smtClean="0">
              <a:latin typeface="Arial" charset="0"/>
              <a:ea typeface="Arial" charset="0"/>
              <a:cs typeface="Arial" charset="0"/>
            </a:endParaRPr>
          </a:p>
          <a:p>
            <a:pPr algn="ctr"/>
            <a:endParaRPr lang="en-US" sz="1600" b="1" dirty="0">
              <a:latin typeface="Arial" charset="0"/>
              <a:ea typeface="Arial" charset="0"/>
              <a:cs typeface="Arial" charset="0"/>
            </a:endParaRPr>
          </a:p>
          <a:p>
            <a:pPr algn="ctr"/>
            <a:endParaRPr lang="en-US" sz="1600" b="1" dirty="0" smtClean="0">
              <a:latin typeface="Arial" charset="0"/>
              <a:ea typeface="Arial" charset="0"/>
              <a:cs typeface="Arial" charset="0"/>
            </a:endParaRPr>
          </a:p>
          <a:p>
            <a:pPr algn="ctr"/>
            <a:r>
              <a:rPr lang="en-US" sz="4800" b="1" dirty="0" smtClean="0">
                <a:latin typeface="Arial" charset="0"/>
                <a:ea typeface="Arial" charset="0"/>
                <a:cs typeface="Arial" charset="0"/>
              </a:rPr>
              <a:t>What’s next?</a:t>
            </a:r>
            <a:endParaRPr lang="en-US" sz="4800" b="1" dirty="0">
              <a:latin typeface="Arial" charset="0"/>
              <a:ea typeface="Arial" charset="0"/>
              <a:cs typeface="Arial" charset="0"/>
            </a:endParaRPr>
          </a:p>
          <a:p>
            <a:pPr algn="ctr"/>
            <a:endParaRPr lang="en-US" sz="1600" dirty="0" smtClean="0">
              <a:latin typeface="Arial" charset="0"/>
              <a:ea typeface="Arial" charset="0"/>
              <a:cs typeface="Arial" charset="0"/>
            </a:endParaRPr>
          </a:p>
          <a:p>
            <a:pPr algn="ctr"/>
            <a:endParaRPr lang="en-US" sz="1600" dirty="0">
              <a:latin typeface="Arial" charset="0"/>
              <a:ea typeface="Arial" charset="0"/>
              <a:cs typeface="Arial" charset="0"/>
            </a:endParaRPr>
          </a:p>
          <a:p>
            <a:pPr algn="ctr"/>
            <a:endParaRPr lang="en-US" sz="1600" dirty="0" smtClean="0">
              <a:latin typeface="Arial" charset="0"/>
              <a:ea typeface="Arial" charset="0"/>
              <a:cs typeface="Arial" charset="0"/>
            </a:endParaRPr>
          </a:p>
          <a:p>
            <a:pPr algn="ctr"/>
            <a:endParaRPr lang="en-US" sz="1600" dirty="0" smtClean="0">
              <a:latin typeface="Arial" charset="0"/>
              <a:ea typeface="Arial" charset="0"/>
              <a:cs typeface="Arial" charset="0"/>
            </a:endParaRPr>
          </a:p>
          <a:p>
            <a:pPr algn="ctr"/>
            <a:endParaRPr lang="en-US" sz="1600" dirty="0">
              <a:latin typeface="Arial" charset="0"/>
              <a:ea typeface="Arial" charset="0"/>
              <a:cs typeface="Arial" charset="0"/>
            </a:endParaRPr>
          </a:p>
          <a:p>
            <a:pPr algn="ctr"/>
            <a:endParaRPr lang="en-US" sz="1600" dirty="0">
              <a:latin typeface="Arial" charset="0"/>
              <a:ea typeface="Arial" charset="0"/>
              <a:cs typeface="Arial" charset="0"/>
            </a:endParaRPr>
          </a:p>
          <a:p>
            <a:pPr algn="ctr"/>
            <a:endParaRPr lang="en-US" sz="1600" dirty="0">
              <a:latin typeface="Arial" charset="0"/>
              <a:ea typeface="Arial" charset="0"/>
              <a:cs typeface="Arial" charset="0"/>
            </a:endParaRPr>
          </a:p>
        </p:txBody>
      </p:sp>
    </p:spTree>
    <p:extLst>
      <p:ext uri="{BB962C8B-B14F-4D97-AF65-F5344CB8AC3E}">
        <p14:creationId xmlns:p14="http://schemas.microsoft.com/office/powerpoint/2010/main" val="160064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102" y="1971848"/>
            <a:ext cx="6711272" cy="4177815"/>
          </a:xfrm>
          <a:prstGeom prst="rect">
            <a:avLst/>
          </a:prstGeom>
        </p:spPr>
      </p:pic>
      <p:sp>
        <p:nvSpPr>
          <p:cNvPr id="11" name="Rectangle 10"/>
          <p:cNvSpPr/>
          <p:nvPr/>
        </p:nvSpPr>
        <p:spPr>
          <a:xfrm>
            <a:off x="7358743" y="1971848"/>
            <a:ext cx="4483852" cy="4278094"/>
          </a:xfrm>
          <a:prstGeom prst="rect">
            <a:avLst/>
          </a:prstGeom>
        </p:spPr>
        <p:txBody>
          <a:bodyPr wrap="square">
            <a:spAutoFit/>
          </a:bodyPr>
          <a:lstStyle/>
          <a:p>
            <a:endParaRPr lang="en-US" sz="1600" dirty="0">
              <a:latin typeface="Arial" charset="0"/>
              <a:ea typeface="Arial" charset="0"/>
              <a:cs typeface="Arial" charset="0"/>
            </a:endParaRPr>
          </a:p>
          <a:p>
            <a:endParaRPr lang="en-US" sz="1600" b="1" dirty="0" smtClean="0">
              <a:latin typeface="Arial" charset="0"/>
              <a:ea typeface="Arial" charset="0"/>
              <a:cs typeface="Arial" charset="0"/>
            </a:endParaRPr>
          </a:p>
          <a:p>
            <a:endParaRPr lang="en-US" sz="1600" b="1" dirty="0">
              <a:latin typeface="Arial" charset="0"/>
              <a:ea typeface="Arial" charset="0"/>
              <a:cs typeface="Arial" charset="0"/>
            </a:endParaRPr>
          </a:p>
          <a:p>
            <a:endParaRPr lang="en-US" sz="1600" b="1" dirty="0" smtClean="0">
              <a:latin typeface="Arial" charset="0"/>
              <a:ea typeface="Arial" charset="0"/>
              <a:cs typeface="Arial" charset="0"/>
            </a:endParaRPr>
          </a:p>
          <a:p>
            <a:r>
              <a:rPr lang="en-US" sz="4800" b="1" dirty="0" smtClean="0">
                <a:latin typeface="Arial" charset="0"/>
                <a:ea typeface="Arial" charset="0"/>
                <a:cs typeface="Arial" charset="0"/>
              </a:rPr>
              <a:t>Thank you</a:t>
            </a:r>
            <a:endParaRPr lang="en-US" sz="4800" b="1" dirty="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endParaRPr lang="en-US" sz="1600" dirty="0">
              <a:latin typeface="Arial" charset="0"/>
              <a:ea typeface="Arial" charset="0"/>
              <a:cs typeface="Arial" charset="0"/>
            </a:endParaRPr>
          </a:p>
          <a:p>
            <a:endParaRPr lang="en-US" sz="1600" dirty="0">
              <a:latin typeface="Arial" charset="0"/>
              <a:ea typeface="Arial" charset="0"/>
              <a:cs typeface="Arial" charset="0"/>
            </a:endParaRPr>
          </a:p>
          <a:p>
            <a:r>
              <a:rPr lang="en-US" sz="1600" b="1" dirty="0" smtClean="0">
                <a:latin typeface="Arial" charset="0"/>
                <a:ea typeface="Arial" charset="0"/>
                <a:cs typeface="Arial" charset="0"/>
                <a:hlinkClick r:id="rId6"/>
              </a:rPr>
              <a:t>Alistair Quaile</a:t>
            </a:r>
            <a:endParaRPr lang="en-US" sz="1600" b="1" dirty="0" smtClean="0">
              <a:latin typeface="Arial" charset="0"/>
              <a:ea typeface="Arial" charset="0"/>
              <a:cs typeface="Arial" charset="0"/>
            </a:endParaRPr>
          </a:p>
          <a:p>
            <a:r>
              <a:rPr lang="en-US" sz="1600" dirty="0" smtClean="0">
                <a:latin typeface="Arial" charset="0"/>
                <a:ea typeface="Arial" charset="0"/>
                <a:cs typeface="Arial" charset="0"/>
              </a:rPr>
              <a:t>Research Impact Manager</a:t>
            </a:r>
          </a:p>
          <a:p>
            <a:r>
              <a:rPr lang="en-US" sz="1600" dirty="0" smtClean="0">
                <a:latin typeface="Arial" charset="0"/>
                <a:ea typeface="Arial" charset="0"/>
                <a:cs typeface="Arial" charset="0"/>
              </a:rPr>
              <a:t>Faculty of Medicine and Health</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313466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5B7A2-5A5D-F841-BAE5-FEBAA369641B}"/>
              </a:ext>
            </a:extLst>
          </p:cNvPr>
          <p:cNvSpPr>
            <a:spLocks noGrp="1"/>
          </p:cNvSpPr>
          <p:nvPr>
            <p:ph type="ctrTitle"/>
          </p:nvPr>
        </p:nvSpPr>
        <p:spPr/>
        <p:txBody>
          <a:bodyPr>
            <a:normAutofit fontScale="90000"/>
          </a:bodyPr>
          <a:lstStyle/>
          <a:p>
            <a:r>
              <a:rPr lang="en-US" dirty="0"/>
              <a:t>How</a:t>
            </a:r>
            <a:r>
              <a:rPr lang="en-US" baseline="0" dirty="0"/>
              <a:t> to display schools and/or Faculties in your slides</a:t>
            </a:r>
            <a:endParaRPr lang="en-US" dirty="0"/>
          </a:p>
        </p:txBody>
      </p:sp>
      <p:sp>
        <p:nvSpPr>
          <p:cNvPr id="3"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
        <p:nvSpPr>
          <p:cNvPr id="6" name="Text Placeholder 1"/>
          <p:cNvSpPr txBox="1">
            <a:spLocks/>
          </p:cNvSpPr>
          <p:nvPr/>
        </p:nvSpPr>
        <p:spPr>
          <a:xfrm>
            <a:off x="7832577" y="2248422"/>
            <a:ext cx="4098465" cy="37165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dirty="0" smtClean="0">
                <a:solidFill>
                  <a:schemeClr val="tx1"/>
                </a:solidFill>
                <a:latin typeface="Arial" charset="0"/>
                <a:ea typeface="Arial" charset="0"/>
                <a:cs typeface="Arial" charset="0"/>
              </a:rPr>
              <a:t>Medicine and Health research at Leeds</a:t>
            </a:r>
            <a:endParaRPr lang="en-US" sz="2400" dirty="0">
              <a:solidFill>
                <a:schemeClr val="tx1"/>
              </a:solidFill>
              <a:latin typeface="Arial" charset="0"/>
              <a:ea typeface="Arial" charset="0"/>
              <a:cs typeface="Arial" charset="0"/>
            </a:endParaRPr>
          </a:p>
          <a:p>
            <a:pPr>
              <a:spcBef>
                <a:spcPts val="600"/>
              </a:spcBef>
            </a:pPr>
            <a:endParaRPr lang="en-US" sz="1100" b="1" dirty="0">
              <a:solidFill>
                <a:schemeClr val="tx1"/>
              </a:solidFill>
              <a:latin typeface="Arial" charset="0"/>
              <a:ea typeface="Arial" charset="0"/>
              <a:cs typeface="Arial" charset="0"/>
            </a:endParaRPr>
          </a:p>
          <a:p>
            <a:pPr marL="285750" indent="-285750">
              <a:spcBef>
                <a:spcPts val="600"/>
              </a:spcBef>
              <a:buFont typeface="Arial" panose="020B0604020202020204" pitchFamily="34" charset="0"/>
              <a:buChar char="•"/>
            </a:pPr>
            <a:r>
              <a:rPr lang="en-US" sz="1600" dirty="0" smtClean="0">
                <a:solidFill>
                  <a:schemeClr val="tx1"/>
                </a:solidFill>
                <a:latin typeface="Arial" charset="0"/>
                <a:ea typeface="Arial" charset="0"/>
                <a:cs typeface="Arial" charset="0"/>
              </a:rPr>
              <a:t>4 Schools (Medicine, Healthcare, Dentistry, Psychology)</a:t>
            </a:r>
          </a:p>
          <a:p>
            <a:pPr marL="285750" indent="-285750">
              <a:spcBef>
                <a:spcPts val="600"/>
              </a:spcBef>
              <a:buFont typeface="Arial" panose="020B0604020202020204" pitchFamily="34" charset="0"/>
              <a:buChar char="•"/>
            </a:pPr>
            <a:r>
              <a:rPr lang="en-US" sz="1600" dirty="0" smtClean="0">
                <a:solidFill>
                  <a:schemeClr val="tx1"/>
                </a:solidFill>
                <a:latin typeface="Arial" charset="0"/>
                <a:ea typeface="Arial" charset="0"/>
                <a:cs typeface="Arial" charset="0"/>
              </a:rPr>
              <a:t>948 researchers</a:t>
            </a:r>
          </a:p>
          <a:p>
            <a:pPr marL="285750" indent="-285750">
              <a:spcBef>
                <a:spcPts val="600"/>
              </a:spcBef>
              <a:buFont typeface="Arial" panose="020B0604020202020204" pitchFamily="34" charset="0"/>
              <a:buChar char="•"/>
            </a:pPr>
            <a:r>
              <a:rPr lang="en-US" sz="1600" dirty="0" smtClean="0">
                <a:solidFill>
                  <a:schemeClr val="tx1"/>
                </a:solidFill>
                <a:latin typeface="Arial" charset="0"/>
                <a:ea typeface="Arial" charset="0"/>
                <a:cs typeface="Arial" charset="0"/>
              </a:rPr>
              <a:t>786 professional, administrative</a:t>
            </a:r>
            <a:br>
              <a:rPr lang="en-US" sz="1600" dirty="0" smtClean="0">
                <a:solidFill>
                  <a:schemeClr val="tx1"/>
                </a:solidFill>
                <a:latin typeface="Arial" charset="0"/>
                <a:ea typeface="Arial" charset="0"/>
                <a:cs typeface="Arial" charset="0"/>
              </a:rPr>
            </a:br>
            <a:r>
              <a:rPr lang="en-US" sz="1600" dirty="0" smtClean="0">
                <a:solidFill>
                  <a:schemeClr val="tx1"/>
                </a:solidFill>
                <a:latin typeface="Arial" charset="0"/>
                <a:ea typeface="Arial" charset="0"/>
                <a:cs typeface="Arial" charset="0"/>
              </a:rPr>
              <a:t>and technical staff</a:t>
            </a:r>
          </a:p>
          <a:p>
            <a:pPr marL="285750" indent="-285750">
              <a:spcBef>
                <a:spcPts val="600"/>
              </a:spcBef>
              <a:buFont typeface="Arial" panose="020B0604020202020204" pitchFamily="34" charset="0"/>
              <a:buChar char="•"/>
            </a:pPr>
            <a:r>
              <a:rPr lang="en-US" sz="1600" dirty="0" smtClean="0">
                <a:solidFill>
                  <a:schemeClr val="tx1"/>
                </a:solidFill>
                <a:latin typeface="Arial" charset="0"/>
                <a:ea typeface="Arial" charset="0"/>
                <a:cs typeface="Arial" charset="0"/>
              </a:rPr>
              <a:t>Current research portfolio </a:t>
            </a:r>
            <a:br>
              <a:rPr lang="en-US" sz="1600" dirty="0" smtClean="0">
                <a:solidFill>
                  <a:schemeClr val="tx1"/>
                </a:solidFill>
                <a:latin typeface="Arial" charset="0"/>
                <a:ea typeface="Arial" charset="0"/>
                <a:cs typeface="Arial" charset="0"/>
              </a:rPr>
            </a:br>
            <a:r>
              <a:rPr lang="en-US" sz="1600" dirty="0" smtClean="0">
                <a:solidFill>
                  <a:schemeClr val="tx1"/>
                </a:solidFill>
                <a:latin typeface="Arial" charset="0"/>
                <a:ea typeface="Arial" charset="0"/>
                <a:cs typeface="Arial" charset="0"/>
              </a:rPr>
              <a:t>of 978 live grants with a total </a:t>
            </a:r>
            <a:br>
              <a:rPr lang="en-US" sz="1600" dirty="0" smtClean="0">
                <a:solidFill>
                  <a:schemeClr val="tx1"/>
                </a:solidFill>
                <a:latin typeface="Arial" charset="0"/>
                <a:ea typeface="Arial" charset="0"/>
                <a:cs typeface="Arial" charset="0"/>
              </a:rPr>
            </a:br>
            <a:r>
              <a:rPr lang="en-US" sz="1600" dirty="0" smtClean="0">
                <a:solidFill>
                  <a:schemeClr val="tx1"/>
                </a:solidFill>
                <a:latin typeface="Arial" charset="0"/>
                <a:ea typeface="Arial" charset="0"/>
                <a:cs typeface="Arial" charset="0"/>
              </a:rPr>
              <a:t>value of £371.6 million</a:t>
            </a:r>
          </a:p>
        </p:txBody>
      </p:sp>
      <p:grpSp>
        <p:nvGrpSpPr>
          <p:cNvPr id="4" name="Group 3"/>
          <p:cNvGrpSpPr/>
          <p:nvPr/>
        </p:nvGrpSpPr>
        <p:grpSpPr>
          <a:xfrm>
            <a:off x="236311" y="2248422"/>
            <a:ext cx="7290250" cy="4152378"/>
            <a:chOff x="4559474" y="2248422"/>
            <a:chExt cx="7290250" cy="4152378"/>
          </a:xfrm>
        </p:grpSpPr>
        <p:sp>
          <p:nvSpPr>
            <p:cNvPr id="7" name="Content Placeholder 5" descr="Image placeholder"/>
            <p:cNvSpPr txBox="1">
              <a:spLocks/>
            </p:cNvSpPr>
            <p:nvPr/>
          </p:nvSpPr>
          <p:spPr>
            <a:xfrm>
              <a:off x="4559474" y="2248422"/>
              <a:ext cx="7290250" cy="4152378"/>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pic>
          <p:nvPicPr>
            <p:cNvPr id="13" name="Picture Placeholder 4"/>
            <p:cNvPicPr>
              <a:picLocks noChangeAspect="1"/>
            </p:cNvPicPr>
            <p:nvPr/>
          </p:nvPicPr>
          <p:blipFill>
            <a:blip r:embed="rId4">
              <a:extLst>
                <a:ext uri="{28A0092B-C50C-407E-A947-70E740481C1C}">
                  <a14:useLocalDpi xmlns:a14="http://schemas.microsoft.com/office/drawing/2010/main" val="0"/>
                </a:ext>
              </a:extLst>
            </a:blip>
            <a:srcRect t="8855" b="8855"/>
            <a:stretch>
              <a:fillRect/>
            </a:stretch>
          </p:blipFill>
          <p:spPr>
            <a:xfrm>
              <a:off x="4714228" y="4359023"/>
              <a:ext cx="3463838" cy="1900254"/>
            </a:xfrm>
            <a:prstGeom prst="rect">
              <a:avLst/>
            </a:prstGeom>
            <a:solidFill>
              <a:schemeClr val="bg2"/>
            </a:solidFill>
          </p:spPr>
        </p:pic>
        <p:pic>
          <p:nvPicPr>
            <p:cNvPr id="16" name="Picture Placeholder 5"/>
            <p:cNvPicPr>
              <a:picLocks noChangeAspect="1"/>
            </p:cNvPicPr>
            <p:nvPr/>
          </p:nvPicPr>
          <p:blipFill>
            <a:blip r:embed="rId5">
              <a:extLst>
                <a:ext uri="{28A0092B-C50C-407E-A947-70E740481C1C}">
                  <a14:useLocalDpi xmlns:a14="http://schemas.microsoft.com/office/drawing/2010/main" val="0"/>
                </a:ext>
              </a:extLst>
            </a:blip>
            <a:srcRect t="6143" b="6143"/>
            <a:stretch>
              <a:fillRect/>
            </a:stretch>
          </p:blipFill>
          <p:spPr>
            <a:xfrm>
              <a:off x="8267178" y="2362858"/>
              <a:ext cx="3478636" cy="1898923"/>
            </a:xfrm>
            <a:prstGeom prst="rect">
              <a:avLst/>
            </a:prstGeom>
            <a:solidFill>
              <a:schemeClr val="bg2"/>
            </a:solidFill>
          </p:spPr>
        </p:pic>
        <p:pic>
          <p:nvPicPr>
            <p:cNvPr id="8" name="Picture Placeholder 4"/>
            <p:cNvPicPr>
              <a:picLocks noChangeAspect="1"/>
            </p:cNvPicPr>
            <p:nvPr/>
          </p:nvPicPr>
          <p:blipFill>
            <a:blip r:embed="rId6">
              <a:extLst>
                <a:ext uri="{28A0092B-C50C-407E-A947-70E740481C1C}">
                  <a14:useLocalDpi xmlns:a14="http://schemas.microsoft.com/office/drawing/2010/main" val="0"/>
                </a:ext>
              </a:extLst>
            </a:blip>
            <a:srcRect t="8875" b="8875"/>
            <a:stretch>
              <a:fillRect/>
            </a:stretch>
          </p:blipFill>
          <p:spPr>
            <a:xfrm>
              <a:off x="8281976" y="4359023"/>
              <a:ext cx="3463838" cy="1900254"/>
            </a:xfrm>
            <a:prstGeom prst="rect">
              <a:avLst/>
            </a:prstGeom>
            <a:solidFill>
              <a:schemeClr val="bg2"/>
            </a:solidFill>
          </p:spPr>
        </p:pic>
        <p:pic>
          <p:nvPicPr>
            <p:cNvPr id="9" name="Picture Placeholder 5"/>
            <p:cNvPicPr>
              <a:picLocks noChangeAspect="1"/>
            </p:cNvPicPr>
            <p:nvPr/>
          </p:nvPicPr>
          <p:blipFill>
            <a:blip r:embed="rId7">
              <a:extLst>
                <a:ext uri="{28A0092B-C50C-407E-A947-70E740481C1C}">
                  <a14:useLocalDpi xmlns:a14="http://schemas.microsoft.com/office/drawing/2010/main" val="0"/>
                </a:ext>
              </a:extLst>
            </a:blip>
            <a:srcRect t="8934" b="8934"/>
            <a:stretch>
              <a:fillRect/>
            </a:stretch>
          </p:blipFill>
          <p:spPr>
            <a:xfrm>
              <a:off x="4714228" y="2379083"/>
              <a:ext cx="3434242" cy="1882698"/>
            </a:xfrm>
            <a:prstGeom prst="rect">
              <a:avLst/>
            </a:prstGeom>
            <a:solidFill>
              <a:schemeClr val="bg2"/>
            </a:solidFill>
          </p:spPr>
        </p:pic>
      </p:grpSp>
    </p:spTree>
    <p:extLst>
      <p:ext uri="{BB962C8B-B14F-4D97-AF65-F5344CB8AC3E}">
        <p14:creationId xmlns:p14="http://schemas.microsoft.com/office/powerpoint/2010/main" val="237182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5B7A2-5A5D-F841-BAE5-FEBAA369641B}"/>
              </a:ext>
            </a:extLst>
          </p:cNvPr>
          <p:cNvSpPr>
            <a:spLocks noGrp="1"/>
          </p:cNvSpPr>
          <p:nvPr>
            <p:ph type="ctrTitle"/>
          </p:nvPr>
        </p:nvSpPr>
        <p:spPr/>
        <p:txBody>
          <a:bodyPr>
            <a:normAutofit fontScale="90000"/>
          </a:bodyPr>
          <a:lstStyle/>
          <a:p>
            <a:r>
              <a:rPr lang="en-US" dirty="0"/>
              <a:t>How</a:t>
            </a:r>
            <a:r>
              <a:rPr lang="en-US" baseline="0" dirty="0"/>
              <a:t> to display schools and/or Faculties in your slides</a:t>
            </a:r>
            <a:endParaRPr lang="en-US" dirty="0"/>
          </a:p>
        </p:txBody>
      </p:sp>
      <p:sp>
        <p:nvSpPr>
          <p:cNvPr id="3"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
        <p:nvSpPr>
          <p:cNvPr id="6" name="Text Placeholder 1"/>
          <p:cNvSpPr txBox="1">
            <a:spLocks/>
          </p:cNvSpPr>
          <p:nvPr/>
        </p:nvSpPr>
        <p:spPr>
          <a:xfrm>
            <a:off x="310697" y="1891929"/>
            <a:ext cx="5371646" cy="37165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dirty="0" smtClean="0">
                <a:solidFill>
                  <a:schemeClr val="tx1"/>
                </a:solidFill>
                <a:latin typeface="Arial" charset="0"/>
                <a:ea typeface="Arial" charset="0"/>
                <a:cs typeface="Arial" charset="0"/>
              </a:rPr>
              <a:t>The Balanced Scorecard</a:t>
            </a:r>
            <a:endParaRPr lang="en-US" sz="2400" dirty="0">
              <a:solidFill>
                <a:schemeClr val="tx1"/>
              </a:solidFill>
              <a:latin typeface="Arial" charset="0"/>
              <a:ea typeface="Arial" charset="0"/>
              <a:cs typeface="Arial" charset="0"/>
            </a:endParaRPr>
          </a:p>
          <a:p>
            <a:pPr>
              <a:spcBef>
                <a:spcPts val="600"/>
              </a:spcBef>
            </a:pPr>
            <a:endParaRPr lang="en-US" sz="1100" b="1" dirty="0">
              <a:solidFill>
                <a:schemeClr val="tx1"/>
              </a:solidFill>
              <a:latin typeface="Arial" charset="0"/>
              <a:ea typeface="Arial" charset="0"/>
              <a:cs typeface="Arial" charset="0"/>
            </a:endParaRPr>
          </a:p>
          <a:p>
            <a:pPr>
              <a:spcBef>
                <a:spcPts val="600"/>
              </a:spcBef>
            </a:pPr>
            <a:r>
              <a:rPr lang="en-US" sz="1600" dirty="0" smtClean="0">
                <a:solidFill>
                  <a:schemeClr val="tx1"/>
                </a:solidFill>
                <a:latin typeface="Arial" charset="0"/>
                <a:ea typeface="Arial" charset="0"/>
                <a:cs typeface="Arial" charset="0"/>
              </a:rPr>
              <a:t>Most organizations are good at developing strategies, but not so successful at implementing them.</a:t>
            </a:r>
          </a:p>
          <a:p>
            <a:pPr>
              <a:spcBef>
                <a:spcPts val="600"/>
              </a:spcBef>
            </a:pPr>
            <a:endParaRPr lang="en-US" sz="1600" dirty="0" smtClean="0">
              <a:solidFill>
                <a:schemeClr val="tx1"/>
              </a:solidFill>
              <a:latin typeface="Arial" charset="0"/>
              <a:ea typeface="Arial" charset="0"/>
              <a:cs typeface="Arial" charset="0"/>
            </a:endParaRPr>
          </a:p>
          <a:p>
            <a:pPr>
              <a:spcBef>
                <a:spcPts val="600"/>
              </a:spcBef>
            </a:pPr>
            <a:r>
              <a:rPr lang="en-US" sz="1600" dirty="0" smtClean="0">
                <a:solidFill>
                  <a:schemeClr val="tx1"/>
                </a:solidFill>
                <a:latin typeface="Arial" charset="0"/>
                <a:ea typeface="Arial" charset="0"/>
                <a:cs typeface="Arial" charset="0"/>
              </a:rPr>
              <a:t>The Balanced Scorecard is a framework for translating the vision and strategy of an organization into action.</a:t>
            </a:r>
          </a:p>
        </p:txBody>
      </p:sp>
      <p:sp>
        <p:nvSpPr>
          <p:cNvPr id="7" name="Content Placeholder 5" descr="Image placeholder"/>
          <p:cNvSpPr txBox="1">
            <a:spLocks/>
          </p:cNvSpPr>
          <p:nvPr/>
        </p:nvSpPr>
        <p:spPr>
          <a:xfrm>
            <a:off x="6172199" y="1908628"/>
            <a:ext cx="5677525" cy="4351338"/>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0" name="TextBox 9"/>
          <p:cNvSpPr txBox="1"/>
          <p:nvPr/>
        </p:nvSpPr>
        <p:spPr>
          <a:xfrm>
            <a:off x="6460761" y="2046158"/>
            <a:ext cx="5119141" cy="646331"/>
          </a:xfrm>
          <a:prstGeom prst="rect">
            <a:avLst/>
          </a:prstGeom>
          <a:noFill/>
        </p:spPr>
        <p:txBody>
          <a:bodyPr wrap="square" rtlCol="0">
            <a:spAutoFit/>
          </a:bodyPr>
          <a:lstStyle/>
          <a:p>
            <a:pPr algn="ctr"/>
            <a:r>
              <a:rPr lang="en-GB" b="1" dirty="0" smtClean="0"/>
              <a:t>Strategy map</a:t>
            </a:r>
          </a:p>
          <a:p>
            <a:pPr algn="ctr"/>
            <a:r>
              <a:rPr lang="en-GB" dirty="0" smtClean="0"/>
              <a:t>Describes the overall business logic and direction</a:t>
            </a:r>
            <a:endParaRPr lang="en-GB" dirty="0"/>
          </a:p>
        </p:txBody>
      </p:sp>
      <p:sp>
        <p:nvSpPr>
          <p:cNvPr id="11" name="TextBox 10"/>
          <p:cNvSpPr txBox="1"/>
          <p:nvPr/>
        </p:nvSpPr>
        <p:spPr>
          <a:xfrm>
            <a:off x="6451389" y="3732530"/>
            <a:ext cx="5119141" cy="646331"/>
          </a:xfrm>
          <a:prstGeom prst="rect">
            <a:avLst/>
          </a:prstGeom>
          <a:noFill/>
        </p:spPr>
        <p:txBody>
          <a:bodyPr wrap="square" rtlCol="0">
            <a:spAutoFit/>
          </a:bodyPr>
          <a:lstStyle/>
          <a:p>
            <a:pPr algn="ctr"/>
            <a:r>
              <a:rPr lang="en-GB" b="1" dirty="0" smtClean="0"/>
              <a:t>Scorecard</a:t>
            </a:r>
          </a:p>
          <a:p>
            <a:pPr algn="ctr"/>
            <a:r>
              <a:rPr lang="en-GB" dirty="0" smtClean="0"/>
              <a:t>Describes how success will be tracked and measured</a:t>
            </a:r>
            <a:endParaRPr lang="en-GB" dirty="0"/>
          </a:p>
        </p:txBody>
      </p:sp>
      <p:sp>
        <p:nvSpPr>
          <p:cNvPr id="12" name="TextBox 11"/>
          <p:cNvSpPr txBox="1"/>
          <p:nvPr/>
        </p:nvSpPr>
        <p:spPr>
          <a:xfrm>
            <a:off x="6451389" y="5247544"/>
            <a:ext cx="5119141" cy="646331"/>
          </a:xfrm>
          <a:prstGeom prst="rect">
            <a:avLst/>
          </a:prstGeom>
          <a:noFill/>
        </p:spPr>
        <p:txBody>
          <a:bodyPr wrap="square" rtlCol="0">
            <a:spAutoFit/>
          </a:bodyPr>
          <a:lstStyle/>
          <a:p>
            <a:pPr algn="ctr"/>
            <a:r>
              <a:rPr lang="en-GB" b="1" dirty="0" smtClean="0"/>
              <a:t>Implementation plan</a:t>
            </a:r>
          </a:p>
          <a:p>
            <a:pPr algn="ctr"/>
            <a:r>
              <a:rPr lang="en-GB" dirty="0" smtClean="0"/>
              <a:t>Describes how team, tasks, and time are organised</a:t>
            </a:r>
            <a:endParaRPr lang="en-GB" dirty="0"/>
          </a:p>
        </p:txBody>
      </p:sp>
      <p:sp>
        <p:nvSpPr>
          <p:cNvPr id="14" name="Plus 13"/>
          <p:cNvSpPr/>
          <p:nvPr/>
        </p:nvSpPr>
        <p:spPr>
          <a:xfrm>
            <a:off x="8795478" y="3003618"/>
            <a:ext cx="449705" cy="44480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lus 14"/>
          <p:cNvSpPr/>
          <p:nvPr/>
        </p:nvSpPr>
        <p:spPr>
          <a:xfrm>
            <a:off x="8786108" y="4702027"/>
            <a:ext cx="449705" cy="44480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99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239486" y="2377899"/>
            <a:ext cx="11633200" cy="3831818"/>
          </a:xfrm>
          <a:prstGeom prst="rect">
            <a:avLst/>
          </a:prstGeom>
        </p:spPr>
        <p:txBody>
          <a:bodyPr wrap="square">
            <a:spAutoFit/>
          </a:bodyPr>
          <a:lstStyle/>
          <a:p>
            <a:r>
              <a:rPr lang="en-US" sz="2400" dirty="0" smtClean="0">
                <a:latin typeface="Arial" charset="0"/>
                <a:ea typeface="Arial" charset="0"/>
                <a:cs typeface="Arial" charset="0"/>
              </a:rPr>
              <a:t>Why use this approach?</a:t>
            </a:r>
            <a:endParaRPr lang="en-US" sz="2400" dirty="0">
              <a:latin typeface="Arial" charset="0"/>
              <a:ea typeface="Arial" charset="0"/>
              <a:cs typeface="Arial" charset="0"/>
            </a:endParaRPr>
          </a:p>
          <a:p>
            <a:endParaRPr lang="en-US" sz="1100" b="1" dirty="0">
              <a:latin typeface="Arial" charset="0"/>
              <a:ea typeface="Arial" charset="0"/>
              <a:cs typeface="Arial" charset="0"/>
            </a:endParaRPr>
          </a:p>
          <a:p>
            <a:pPr marL="285750" indent="-285750">
              <a:buFont typeface="Arial" charset="0"/>
              <a:buChar char="•"/>
            </a:pPr>
            <a:r>
              <a:rPr lang="en-US" sz="1600" b="1" dirty="0" smtClean="0">
                <a:latin typeface="Arial" charset="0"/>
                <a:ea typeface="Arial" charset="0"/>
                <a:cs typeface="Arial" charset="0"/>
              </a:rPr>
              <a:t>Communication:</a:t>
            </a:r>
            <a:r>
              <a:rPr lang="en-US" sz="1600" dirty="0" smtClean="0">
                <a:latin typeface="Arial" charset="0"/>
                <a:ea typeface="Arial" charset="0"/>
                <a:cs typeface="Arial" charset="0"/>
              </a:rPr>
              <a:t> to implement a strategy successfully, everyone needs to understand what the organization is trying to achieve. Each individual also needs to know how they can contribute to achieving that strategy. The BSC sets out the strategy in a form that everyone can understand and see their role.</a:t>
            </a:r>
          </a:p>
          <a:p>
            <a:pPr marL="285750" indent="-285750">
              <a:buFont typeface="Arial" charset="0"/>
              <a:buChar char="•"/>
            </a:pPr>
            <a:endParaRPr lang="en-US" sz="1600" b="1" dirty="0" smtClean="0">
              <a:latin typeface="Arial" charset="0"/>
              <a:ea typeface="Arial" charset="0"/>
              <a:cs typeface="Arial" charset="0"/>
            </a:endParaRPr>
          </a:p>
          <a:p>
            <a:pPr marL="285750" indent="-285750">
              <a:buFont typeface="Arial" charset="0"/>
              <a:buChar char="•"/>
            </a:pPr>
            <a:r>
              <a:rPr lang="en-US" sz="1600" b="1" dirty="0" smtClean="0">
                <a:latin typeface="Arial" charset="0"/>
                <a:ea typeface="Arial" charset="0"/>
                <a:cs typeface="Arial" charset="0"/>
              </a:rPr>
              <a:t>Measurement: </a:t>
            </a:r>
            <a:r>
              <a:rPr lang="en-US" sz="1600" dirty="0" smtClean="0">
                <a:latin typeface="Arial" charset="0"/>
                <a:ea typeface="Arial" charset="0"/>
                <a:cs typeface="Arial" charset="0"/>
              </a:rPr>
              <a:t>The BSC helps you track progress against the objectives you set and the actions you think will help.</a:t>
            </a:r>
          </a:p>
          <a:p>
            <a:pPr marL="285750" indent="-285750">
              <a:buFont typeface="Arial" charset="0"/>
              <a:buChar char="•"/>
            </a:pPr>
            <a:endParaRPr lang="en-US" sz="1600" b="1" dirty="0" smtClean="0">
              <a:latin typeface="Arial" charset="0"/>
              <a:ea typeface="Arial" charset="0"/>
              <a:cs typeface="Arial" charset="0"/>
            </a:endParaRPr>
          </a:p>
          <a:p>
            <a:pPr marL="285750" indent="-285750">
              <a:buFont typeface="Arial" charset="0"/>
              <a:buChar char="•"/>
            </a:pPr>
            <a:r>
              <a:rPr lang="en-US" sz="1600" b="1" dirty="0" smtClean="0">
                <a:latin typeface="Arial" charset="0"/>
                <a:ea typeface="Arial" charset="0"/>
                <a:cs typeface="Arial" charset="0"/>
              </a:rPr>
              <a:t>Alignment: </a:t>
            </a:r>
            <a:r>
              <a:rPr lang="en-US" sz="1600" dirty="0" smtClean="0">
                <a:latin typeface="Arial" charset="0"/>
                <a:ea typeface="Arial" charset="0"/>
                <a:cs typeface="Arial" charset="0"/>
              </a:rPr>
              <a:t>for a strategy to be successful, all parts of the organization need to work together to achieve it. The BSC enables you to ‘cascade’ objectives down and across different clusters and function – so it will work at a whole organization, region and operational level.</a:t>
            </a:r>
          </a:p>
          <a:p>
            <a:pPr marL="285750" indent="-285750">
              <a:buFont typeface="Arial" charset="0"/>
              <a:buChar char="•"/>
            </a:pPr>
            <a:endParaRPr lang="en-US" sz="1600" b="1" dirty="0" smtClean="0">
              <a:latin typeface="Arial" charset="0"/>
              <a:ea typeface="Arial" charset="0"/>
              <a:cs typeface="Arial" charset="0"/>
            </a:endParaRPr>
          </a:p>
          <a:p>
            <a:pPr marL="285750" indent="-285750">
              <a:buFont typeface="Arial" charset="0"/>
              <a:buChar char="•"/>
            </a:pPr>
            <a:r>
              <a:rPr lang="en-US" sz="1600" b="1" dirty="0" smtClean="0">
                <a:latin typeface="Arial" charset="0"/>
                <a:ea typeface="Arial" charset="0"/>
                <a:cs typeface="Arial" charset="0"/>
              </a:rPr>
              <a:t>Accountability: </a:t>
            </a:r>
            <a:r>
              <a:rPr lang="en-US" sz="1600" dirty="0" smtClean="0">
                <a:latin typeface="Arial" charset="0"/>
                <a:ea typeface="Arial" charset="0"/>
                <a:cs typeface="Arial" charset="0"/>
              </a:rPr>
              <a:t>the organization strategy needs to achieve results for stakeholders – internal and external – especially beneficiaries and funders. The BSC helps to create a culture of accountability, learning and improvement – all essential to mission success.</a:t>
            </a:r>
            <a:endParaRPr lang="en-US" sz="1600" b="1" dirty="0">
              <a:latin typeface="Arial" charset="0"/>
              <a:ea typeface="Arial" charset="0"/>
              <a:cs typeface="Arial" charset="0"/>
            </a:endParaRPr>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912526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307867" y="2731195"/>
            <a:ext cx="11633200" cy="2923877"/>
          </a:xfrm>
          <a:prstGeom prst="rect">
            <a:avLst/>
          </a:prstGeom>
        </p:spPr>
        <p:txBody>
          <a:bodyPr wrap="square">
            <a:spAutoFit/>
          </a:bodyPr>
          <a:lstStyle/>
          <a:p>
            <a:r>
              <a:rPr lang="en-US" sz="2400" dirty="0" smtClean="0">
                <a:latin typeface="Arial" charset="0"/>
                <a:ea typeface="Arial" charset="0"/>
                <a:cs typeface="Arial" charset="0"/>
              </a:rPr>
              <a:t>Developing a strategy map</a:t>
            </a:r>
          </a:p>
          <a:p>
            <a:endParaRPr lang="en-US" sz="1600" dirty="0" smtClean="0">
              <a:latin typeface="Arial" charset="0"/>
              <a:ea typeface="Arial" charset="0"/>
              <a:cs typeface="Arial" charset="0"/>
            </a:endParaRPr>
          </a:p>
          <a:p>
            <a:r>
              <a:rPr lang="en-US" sz="1600" dirty="0" smtClean="0">
                <a:latin typeface="Arial" charset="0"/>
                <a:ea typeface="Arial" charset="0"/>
                <a:cs typeface="Arial" charset="0"/>
              </a:rPr>
              <a:t>The BSC organizes your strategy into a number of perspectives.</a:t>
            </a:r>
          </a:p>
          <a:p>
            <a:endParaRPr lang="en-US" sz="1600" dirty="0">
              <a:latin typeface="Arial" charset="0"/>
              <a:ea typeface="Arial" charset="0"/>
              <a:cs typeface="Arial" charset="0"/>
            </a:endParaRPr>
          </a:p>
          <a:p>
            <a:r>
              <a:rPr lang="en-US" sz="1600" dirty="0" smtClean="0">
                <a:latin typeface="Arial" charset="0"/>
                <a:ea typeface="Arial" charset="0"/>
                <a:cs typeface="Arial" charset="0"/>
              </a:rPr>
              <a:t>Objectives show </a:t>
            </a:r>
            <a:r>
              <a:rPr lang="en-US" sz="1600" dirty="0">
                <a:latin typeface="Arial" charset="0"/>
                <a:ea typeface="Arial" charset="0"/>
                <a:cs typeface="Arial" charset="0"/>
              </a:rPr>
              <a:t>what activity must take place in each perspective to deliver an overall vision.</a:t>
            </a:r>
          </a:p>
          <a:p>
            <a:endParaRPr lang="en-US" sz="1600" dirty="0" smtClean="0">
              <a:latin typeface="Arial" charset="0"/>
              <a:ea typeface="Arial" charset="0"/>
              <a:cs typeface="Arial" charset="0"/>
            </a:endParaRPr>
          </a:p>
          <a:p>
            <a:r>
              <a:rPr lang="en-US" sz="1600" dirty="0" smtClean="0">
                <a:latin typeface="Arial" charset="0"/>
                <a:ea typeface="Arial" charset="0"/>
                <a:cs typeface="Arial" charset="0"/>
              </a:rPr>
              <a:t>The sequence in which you organize the perspectives is important.</a:t>
            </a:r>
          </a:p>
          <a:p>
            <a:endParaRPr lang="en-US" sz="1600" dirty="0">
              <a:latin typeface="Arial" charset="0"/>
              <a:ea typeface="Arial" charset="0"/>
              <a:cs typeface="Arial" charset="0"/>
            </a:endParaRPr>
          </a:p>
          <a:p>
            <a:r>
              <a:rPr lang="en-US" sz="1600" dirty="0" smtClean="0">
                <a:latin typeface="Arial" charset="0"/>
                <a:ea typeface="Arial" charset="0"/>
                <a:cs typeface="Arial" charset="0"/>
              </a:rPr>
              <a:t>Organizing the perspectives properly ensures that the strategy focuses both on external ‘outcomes’ (e.g. societal impact, academic excellence) and internal ‘inputs’ (i.e. what needs to be done within the organization to achieve the outcomes, what skills are needed).</a:t>
            </a:r>
            <a:endParaRPr lang="en-US" sz="1600" dirty="0">
              <a:latin typeface="Arial" charset="0"/>
              <a:ea typeface="Arial" charset="0"/>
              <a:cs typeface="Arial" charset="0"/>
            </a:endParaRPr>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67035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307867" y="2317836"/>
            <a:ext cx="11633200" cy="3416320"/>
          </a:xfrm>
          <a:prstGeom prst="rect">
            <a:avLst/>
          </a:prstGeom>
        </p:spPr>
        <p:txBody>
          <a:bodyPr wrap="square">
            <a:spAutoFit/>
          </a:bodyPr>
          <a:lstStyle/>
          <a:p>
            <a:r>
              <a:rPr lang="en-US" sz="2400" i="1" dirty="0" smtClean="0">
                <a:latin typeface="Arial" charset="0"/>
                <a:ea typeface="Arial" charset="0"/>
                <a:cs typeface="Arial" charset="0"/>
              </a:rPr>
              <a:t>“Strategy implies the movement of an organization from its present position to a desirable but uncertain future position. Because the organization has never been to this future position, its intended pathway involves a series of linked hypotheses.” </a:t>
            </a:r>
          </a:p>
          <a:p>
            <a:pPr algn="r"/>
            <a:endParaRPr lang="en-US" sz="2400" b="1" i="1" dirty="0" smtClean="0">
              <a:latin typeface="Arial" charset="0"/>
              <a:ea typeface="Arial" charset="0"/>
              <a:cs typeface="Arial" charset="0"/>
            </a:endParaRPr>
          </a:p>
          <a:p>
            <a:pPr algn="r"/>
            <a:r>
              <a:rPr lang="en-US" sz="2400" b="1" i="1" dirty="0" smtClean="0">
                <a:latin typeface="Arial" charset="0"/>
                <a:ea typeface="Arial" charset="0"/>
                <a:cs typeface="Arial" charset="0"/>
              </a:rPr>
              <a:t>Kaplan and Norton</a:t>
            </a:r>
            <a:endParaRPr lang="en-US" sz="1600" b="1" i="1" dirty="0" smtClean="0">
              <a:latin typeface="Arial" charset="0"/>
              <a:ea typeface="Arial" charset="0"/>
              <a:cs typeface="Arial" charset="0"/>
            </a:endParaRPr>
          </a:p>
          <a:p>
            <a:endParaRPr lang="en-US" sz="1600" dirty="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r>
              <a:rPr lang="en-US" sz="1600" dirty="0" smtClean="0">
                <a:latin typeface="Arial" charset="0"/>
                <a:ea typeface="Arial" charset="0"/>
                <a:cs typeface="Arial" charset="0"/>
              </a:rPr>
              <a:t>The objectives in each perspective need to be connected to others in a cause-and-effect logic – creating a linked narrative.</a:t>
            </a:r>
          </a:p>
          <a:p>
            <a:endParaRPr lang="en-US" sz="1600" dirty="0">
              <a:latin typeface="Arial" charset="0"/>
              <a:ea typeface="Arial" charset="0"/>
              <a:cs typeface="Arial" charset="0"/>
            </a:endParaRPr>
          </a:p>
          <a:p>
            <a:r>
              <a:rPr lang="en-US" sz="1600" dirty="0" smtClean="0">
                <a:latin typeface="Arial" charset="0"/>
                <a:ea typeface="Arial" charset="0"/>
                <a:cs typeface="Arial" charset="0"/>
              </a:rPr>
              <a:t>Strategy maps encourage you to follow the logic of your ‘theory of change’.</a:t>
            </a:r>
            <a:endParaRPr lang="en-US" sz="1600" dirty="0">
              <a:latin typeface="Arial" charset="0"/>
              <a:ea typeface="Arial" charset="0"/>
              <a:cs typeface="Arial" charset="0"/>
            </a:endParaRPr>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263116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16C9AB1-01F0-C145-A5B8-F8EE375D37F1}"/>
              </a:ext>
            </a:extLst>
          </p:cNvPr>
          <p:cNvSpPr>
            <a:spLocks noGrp="1"/>
          </p:cNvSpPr>
          <p:nvPr>
            <p:ph type="title"/>
          </p:nvPr>
        </p:nvSpPr>
        <p:spPr/>
        <p:txBody>
          <a:bodyPr/>
          <a:lstStyle/>
          <a:p>
            <a:r>
              <a:rPr lang="en-US" dirty="0"/>
              <a:t>Text hierarchy</a:t>
            </a:r>
            <a:r>
              <a:rPr lang="en-US" baseline="0" dirty="0"/>
              <a:t> and formatting with an image slide</a:t>
            </a:r>
            <a:endParaRPr lang="en-US" dirty="0"/>
          </a:p>
        </p:txBody>
      </p:sp>
      <p:sp>
        <p:nvSpPr>
          <p:cNvPr id="2" name="Text Placeholder 1"/>
          <p:cNvSpPr txBox="1">
            <a:spLocks/>
          </p:cNvSpPr>
          <p:nvPr/>
        </p:nvSpPr>
        <p:spPr>
          <a:xfrm>
            <a:off x="236311" y="2381772"/>
            <a:ext cx="5371646" cy="3644274"/>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dirty="0" smtClean="0">
                <a:solidFill>
                  <a:schemeClr val="tx1"/>
                </a:solidFill>
                <a:latin typeface="Arial" charset="0"/>
                <a:ea typeface="Arial" charset="0"/>
                <a:cs typeface="Arial" charset="0"/>
              </a:rPr>
              <a:t>The FMH Impact Strategy Map</a:t>
            </a:r>
            <a:endParaRPr lang="en-US" sz="2400" dirty="0">
              <a:solidFill>
                <a:schemeClr val="tx1"/>
              </a:solidFill>
              <a:latin typeface="Arial" charset="0"/>
              <a:ea typeface="Arial" charset="0"/>
              <a:cs typeface="Arial" charset="0"/>
            </a:endParaRPr>
          </a:p>
          <a:p>
            <a:pPr>
              <a:spcBef>
                <a:spcPts val="600"/>
              </a:spcBef>
            </a:pPr>
            <a:endParaRPr lang="en-GB" sz="1600" b="1" dirty="0">
              <a:solidFill>
                <a:schemeClr val="tx1"/>
              </a:solidFill>
              <a:latin typeface="Arial" charset="0"/>
              <a:ea typeface="Arial" charset="0"/>
              <a:cs typeface="Arial" charset="0"/>
            </a:endParaRPr>
          </a:p>
          <a:p>
            <a:pPr marL="285750" indent="-285750">
              <a:spcBef>
                <a:spcPts val="600"/>
              </a:spcBef>
              <a:buFont typeface="Arial" panose="020B0604020202020204" pitchFamily="34" charset="0"/>
              <a:buChar char="•"/>
            </a:pPr>
            <a:r>
              <a:rPr lang="en-GB" sz="1600" b="1" dirty="0" smtClean="0">
                <a:solidFill>
                  <a:schemeClr val="tx1"/>
                </a:solidFill>
                <a:latin typeface="Arial" charset="0"/>
                <a:ea typeface="Arial" charset="0"/>
                <a:cs typeface="Arial" charset="0"/>
              </a:rPr>
              <a:t>Impact </a:t>
            </a:r>
            <a:r>
              <a:rPr lang="en-GB" sz="1600" dirty="0">
                <a:solidFill>
                  <a:schemeClr val="tx1"/>
                </a:solidFill>
                <a:latin typeface="Arial" charset="0"/>
                <a:ea typeface="Arial" charset="0"/>
                <a:cs typeface="Arial" charset="0"/>
              </a:rPr>
              <a:t>represents </a:t>
            </a:r>
            <a:r>
              <a:rPr lang="en-GB" sz="1600" dirty="0" smtClean="0">
                <a:solidFill>
                  <a:schemeClr val="tx1"/>
                </a:solidFill>
                <a:latin typeface="Arial" charset="0"/>
                <a:ea typeface="Arial" charset="0"/>
                <a:cs typeface="Arial" charset="0"/>
              </a:rPr>
              <a:t>the translation pipeline from research to societal impact</a:t>
            </a:r>
            <a:endParaRPr lang="en-GB" sz="1600" dirty="0">
              <a:solidFill>
                <a:schemeClr val="tx1"/>
              </a:solidFill>
              <a:latin typeface="Arial" charset="0"/>
              <a:ea typeface="Arial" charset="0"/>
              <a:cs typeface="Arial" charset="0"/>
            </a:endParaRPr>
          </a:p>
          <a:p>
            <a:pPr marL="285750" indent="-285750">
              <a:spcBef>
                <a:spcPts val="600"/>
              </a:spcBef>
              <a:buFont typeface="Arial" panose="020B0604020202020204" pitchFamily="34" charset="0"/>
              <a:buChar char="•"/>
            </a:pPr>
            <a:r>
              <a:rPr lang="en-GB" sz="1600" b="1" dirty="0" smtClean="0">
                <a:solidFill>
                  <a:schemeClr val="tx1"/>
                </a:solidFill>
                <a:latin typeface="Arial" charset="0"/>
                <a:ea typeface="Arial" charset="0"/>
                <a:cs typeface="Arial" charset="0"/>
              </a:rPr>
              <a:t>Culture </a:t>
            </a:r>
            <a:r>
              <a:rPr lang="en-GB" sz="1600" dirty="0" smtClean="0">
                <a:solidFill>
                  <a:schemeClr val="tx1"/>
                </a:solidFill>
                <a:latin typeface="Arial" charset="0"/>
                <a:ea typeface="Arial" charset="0"/>
                <a:cs typeface="Arial" charset="0"/>
              </a:rPr>
              <a:t>gives </a:t>
            </a:r>
            <a:r>
              <a:rPr lang="en-GB" sz="1600" dirty="0">
                <a:solidFill>
                  <a:schemeClr val="tx1"/>
                </a:solidFill>
                <a:latin typeface="Arial" charset="0"/>
                <a:ea typeface="Arial" charset="0"/>
                <a:cs typeface="Arial" charset="0"/>
              </a:rPr>
              <a:t>the blueprint for </a:t>
            </a:r>
            <a:r>
              <a:rPr lang="en-GB" sz="1600" dirty="0" smtClean="0">
                <a:solidFill>
                  <a:schemeClr val="tx1"/>
                </a:solidFill>
                <a:latin typeface="Arial" charset="0"/>
                <a:ea typeface="Arial" charset="0"/>
                <a:cs typeface="Arial" charset="0"/>
              </a:rPr>
              <a:t>creating a healthy impact environment </a:t>
            </a:r>
          </a:p>
          <a:p>
            <a:pPr marL="285750" indent="-285750">
              <a:spcBef>
                <a:spcPts val="600"/>
              </a:spcBef>
              <a:buFont typeface="Arial" panose="020B0604020202020204" pitchFamily="34" charset="0"/>
              <a:buChar char="•"/>
            </a:pPr>
            <a:r>
              <a:rPr lang="en-GB" sz="1600" b="1" dirty="0" smtClean="0">
                <a:solidFill>
                  <a:schemeClr val="tx1"/>
                </a:solidFill>
                <a:latin typeface="Arial" charset="0"/>
                <a:ea typeface="Arial" charset="0"/>
                <a:cs typeface="Arial" charset="0"/>
              </a:rPr>
              <a:t>Methods </a:t>
            </a:r>
            <a:r>
              <a:rPr lang="en-GB" sz="1600" dirty="0" smtClean="0">
                <a:solidFill>
                  <a:schemeClr val="tx1"/>
                </a:solidFill>
                <a:latin typeface="Arial" charset="0"/>
                <a:ea typeface="Arial" charset="0"/>
                <a:cs typeface="Arial" charset="0"/>
              </a:rPr>
              <a:t>identifies the cross-cutting research methods in which we excel</a:t>
            </a:r>
          </a:p>
          <a:p>
            <a:pPr marL="285750" indent="-285750">
              <a:spcBef>
                <a:spcPts val="600"/>
              </a:spcBef>
              <a:buFont typeface="Arial" panose="020B0604020202020204" pitchFamily="34" charset="0"/>
              <a:buChar char="•"/>
            </a:pPr>
            <a:r>
              <a:rPr lang="en-GB" sz="1600" b="1" dirty="0" smtClean="0">
                <a:solidFill>
                  <a:schemeClr val="tx1"/>
                </a:solidFill>
                <a:latin typeface="Arial" charset="0"/>
                <a:ea typeface="Arial" charset="0"/>
                <a:cs typeface="Arial" charset="0"/>
              </a:rPr>
              <a:t>Missions </a:t>
            </a:r>
            <a:r>
              <a:rPr lang="en-GB" sz="1600" dirty="0" smtClean="0">
                <a:solidFill>
                  <a:schemeClr val="tx1"/>
                </a:solidFill>
                <a:latin typeface="Arial" charset="0"/>
                <a:ea typeface="Arial" charset="0"/>
                <a:cs typeface="Arial" charset="0"/>
              </a:rPr>
              <a:t>are the health challenges we aim to address that align with our research strengths and funder priorities</a:t>
            </a:r>
            <a:endParaRPr lang="en-GB" sz="1600" dirty="0">
              <a:solidFill>
                <a:schemeClr val="tx1"/>
              </a:solidFill>
              <a:latin typeface="Arial" charset="0"/>
              <a:ea typeface="Arial" charset="0"/>
              <a:cs typeface="Arial" charset="0"/>
            </a:endParaRPr>
          </a:p>
          <a:p>
            <a:pPr>
              <a:spcBef>
                <a:spcPts val="600"/>
              </a:spcBef>
            </a:pPr>
            <a:endParaRPr lang="en-GB" sz="1600" dirty="0">
              <a:solidFill>
                <a:schemeClr val="tx1"/>
              </a:solidFill>
              <a:latin typeface="Arial" charset="0"/>
              <a:ea typeface="Arial" charset="0"/>
              <a:cs typeface="Arial" charset="0"/>
            </a:endParaRPr>
          </a:p>
          <a:p>
            <a:pPr>
              <a:spcBef>
                <a:spcPts val="600"/>
              </a:spcBef>
            </a:pPr>
            <a:endParaRPr lang="en-GB" sz="1600" dirty="0">
              <a:solidFill>
                <a:schemeClr val="tx1"/>
              </a:solidFill>
              <a:latin typeface="Arial" charset="0"/>
              <a:ea typeface="Arial" charset="0"/>
              <a:cs typeface="Arial" charset="0"/>
            </a:endParaRPr>
          </a:p>
        </p:txBody>
      </p:sp>
      <p:sp>
        <p:nvSpPr>
          <p:cNvPr id="5"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pic>
        <p:nvPicPr>
          <p:cNvPr id="8" name="Content Placeholder 7"/>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199073"/>
            <a:ext cx="5181599" cy="3604441"/>
          </a:xfrm>
          <a:prstGeom prst="rect">
            <a:avLst/>
          </a:prstGeom>
        </p:spPr>
      </p:pic>
    </p:spTree>
    <p:extLst>
      <p:ext uri="{BB962C8B-B14F-4D97-AF65-F5344CB8AC3E}">
        <p14:creationId xmlns:p14="http://schemas.microsoft.com/office/powerpoint/2010/main" val="146344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307867" y="2026657"/>
            <a:ext cx="11633200" cy="3908762"/>
          </a:xfrm>
          <a:prstGeom prst="rect">
            <a:avLst/>
          </a:prstGeom>
        </p:spPr>
        <p:txBody>
          <a:bodyPr wrap="square">
            <a:spAutoFit/>
          </a:bodyPr>
          <a:lstStyle/>
          <a:p>
            <a:r>
              <a:rPr lang="en-US" sz="2400" dirty="0" smtClean="0">
                <a:latin typeface="Arial" charset="0"/>
                <a:ea typeface="Arial" charset="0"/>
                <a:cs typeface="Arial" charset="0"/>
              </a:rPr>
              <a:t>Turning the strategy map into a BSC</a:t>
            </a:r>
          </a:p>
          <a:p>
            <a:endParaRPr lang="en-US" sz="1600" dirty="0" smtClean="0">
              <a:latin typeface="Arial" charset="0"/>
              <a:ea typeface="Arial" charset="0"/>
              <a:cs typeface="Arial" charset="0"/>
            </a:endParaRPr>
          </a:p>
          <a:p>
            <a:r>
              <a:rPr lang="en-US" sz="1600" dirty="0" smtClean="0">
                <a:latin typeface="Arial" charset="0"/>
                <a:ea typeface="Arial" charset="0"/>
                <a:cs typeface="Arial" charset="0"/>
              </a:rPr>
              <a:t>The BSC captures the way in which you track the impact of initiatives – activities – on delivering the objectives in the strategy map.</a:t>
            </a:r>
          </a:p>
          <a:p>
            <a:endParaRPr lang="en-US" sz="1600" dirty="0">
              <a:latin typeface="Arial" charset="0"/>
              <a:ea typeface="Arial" charset="0"/>
              <a:cs typeface="Arial" charset="0"/>
            </a:endParaRPr>
          </a:p>
          <a:p>
            <a:r>
              <a:rPr lang="en-US" sz="1600" dirty="0" smtClean="0">
                <a:latin typeface="Arial" charset="0"/>
                <a:ea typeface="Arial" charset="0"/>
                <a:cs typeface="Arial" charset="0"/>
              </a:rPr>
              <a:t>You place a number of initiatives or actions in the scorecard, designed to deliver the objectives. Normally there is an initiative for each objective in the map.</a:t>
            </a:r>
          </a:p>
          <a:p>
            <a:endParaRPr lang="en-US" sz="1600" dirty="0" smtClean="0">
              <a:latin typeface="Arial" charset="0"/>
              <a:ea typeface="Arial" charset="0"/>
              <a:cs typeface="Arial" charset="0"/>
            </a:endParaRPr>
          </a:p>
          <a:p>
            <a:r>
              <a:rPr lang="en-US" sz="1600" dirty="0" smtClean="0">
                <a:latin typeface="Arial" charset="0"/>
                <a:ea typeface="Arial" charset="0"/>
                <a:cs typeface="Arial" charset="0"/>
              </a:rPr>
              <a:t>There are four main components in the scorecard which answer different questions:</a:t>
            </a:r>
          </a:p>
          <a:p>
            <a:endParaRPr lang="en-US" sz="1600" dirty="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endParaRPr lang="en-US" sz="1600" dirty="0">
              <a:latin typeface="Arial" charset="0"/>
              <a:ea typeface="Arial" charset="0"/>
              <a:cs typeface="Arial" charset="0"/>
            </a:endParaRPr>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34444116"/>
              </p:ext>
            </p:extLst>
          </p:nvPr>
        </p:nvGraphicFramePr>
        <p:xfrm>
          <a:off x="388257" y="4635311"/>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43787213"/>
                    </a:ext>
                  </a:extLst>
                </a:gridCol>
                <a:gridCol w="2032000">
                  <a:extLst>
                    <a:ext uri="{9D8B030D-6E8A-4147-A177-3AD203B41FA5}">
                      <a16:colId xmlns:a16="http://schemas.microsoft.com/office/drawing/2014/main" val="1604567481"/>
                    </a:ext>
                  </a:extLst>
                </a:gridCol>
                <a:gridCol w="2032000">
                  <a:extLst>
                    <a:ext uri="{9D8B030D-6E8A-4147-A177-3AD203B41FA5}">
                      <a16:colId xmlns:a16="http://schemas.microsoft.com/office/drawing/2014/main" val="381936237"/>
                    </a:ext>
                  </a:extLst>
                </a:gridCol>
                <a:gridCol w="2032000">
                  <a:extLst>
                    <a:ext uri="{9D8B030D-6E8A-4147-A177-3AD203B41FA5}">
                      <a16:colId xmlns:a16="http://schemas.microsoft.com/office/drawing/2014/main" val="125010749"/>
                    </a:ext>
                  </a:extLst>
                </a:gridCol>
              </a:tblGrid>
              <a:tr h="370840">
                <a:tc>
                  <a:txBody>
                    <a:bodyPr/>
                    <a:lstStyle/>
                    <a:p>
                      <a:r>
                        <a:rPr lang="en-GB" dirty="0" smtClean="0"/>
                        <a:t>Objectives</a:t>
                      </a:r>
                      <a:endParaRPr lang="en-GB" dirty="0"/>
                    </a:p>
                  </a:txBody>
                  <a:tcPr/>
                </a:tc>
                <a:tc>
                  <a:txBody>
                    <a:bodyPr/>
                    <a:lstStyle/>
                    <a:p>
                      <a:r>
                        <a:rPr lang="en-GB" dirty="0" smtClean="0"/>
                        <a:t>Indicators</a:t>
                      </a:r>
                      <a:endParaRPr lang="en-GB" dirty="0"/>
                    </a:p>
                  </a:txBody>
                  <a:tcPr/>
                </a:tc>
                <a:tc>
                  <a:txBody>
                    <a:bodyPr/>
                    <a:lstStyle/>
                    <a:p>
                      <a:r>
                        <a:rPr lang="en-GB" dirty="0" smtClean="0"/>
                        <a:t>Targets</a:t>
                      </a:r>
                      <a:endParaRPr lang="en-GB" dirty="0"/>
                    </a:p>
                  </a:txBody>
                  <a:tcPr/>
                </a:tc>
                <a:tc>
                  <a:txBody>
                    <a:bodyPr/>
                    <a:lstStyle/>
                    <a:p>
                      <a:r>
                        <a:rPr lang="en-GB" dirty="0" smtClean="0"/>
                        <a:t>Initiatives</a:t>
                      </a:r>
                      <a:endParaRPr lang="en-GB" dirty="0"/>
                    </a:p>
                  </a:txBody>
                  <a:tcPr/>
                </a:tc>
                <a:extLst>
                  <a:ext uri="{0D108BD9-81ED-4DB2-BD59-A6C34878D82A}">
                    <a16:rowId xmlns:a16="http://schemas.microsoft.com/office/drawing/2014/main" val="2291216845"/>
                  </a:ext>
                </a:extLst>
              </a:tr>
              <a:tr h="370840">
                <a:tc>
                  <a:txBody>
                    <a:bodyPr/>
                    <a:lstStyle/>
                    <a:p>
                      <a:r>
                        <a:rPr lang="en-GB" dirty="0" smtClean="0"/>
                        <a:t>What do we need to</a:t>
                      </a:r>
                      <a:r>
                        <a:rPr lang="en-GB" baseline="0" dirty="0" smtClean="0"/>
                        <a:t> achieve?</a:t>
                      </a:r>
                      <a:endParaRPr lang="en-GB" dirty="0"/>
                    </a:p>
                  </a:txBody>
                  <a:tcPr/>
                </a:tc>
                <a:tc>
                  <a:txBody>
                    <a:bodyPr/>
                    <a:lstStyle/>
                    <a:p>
                      <a:r>
                        <a:rPr lang="en-GB" dirty="0" smtClean="0"/>
                        <a:t>How will</a:t>
                      </a:r>
                      <a:r>
                        <a:rPr lang="en-GB" baseline="0" dirty="0" smtClean="0"/>
                        <a:t> we measure success?</a:t>
                      </a:r>
                      <a:endParaRPr lang="en-GB" dirty="0"/>
                    </a:p>
                  </a:txBody>
                  <a:tcPr/>
                </a:tc>
                <a:tc>
                  <a:txBody>
                    <a:bodyPr/>
                    <a:lstStyle/>
                    <a:p>
                      <a:r>
                        <a:rPr lang="en-GB" dirty="0" smtClean="0"/>
                        <a:t>How much do we plan to improve?</a:t>
                      </a:r>
                      <a:endParaRPr lang="en-GB" dirty="0"/>
                    </a:p>
                  </a:txBody>
                  <a:tcPr/>
                </a:tc>
                <a:tc>
                  <a:txBody>
                    <a:bodyPr/>
                    <a:lstStyle/>
                    <a:p>
                      <a:r>
                        <a:rPr lang="en-GB" dirty="0" smtClean="0"/>
                        <a:t>What do we need to do to get there?</a:t>
                      </a:r>
                      <a:endParaRPr lang="en-GB" dirty="0"/>
                    </a:p>
                  </a:txBody>
                  <a:tcPr/>
                </a:tc>
                <a:extLst>
                  <a:ext uri="{0D108BD9-81ED-4DB2-BD59-A6C34878D82A}">
                    <a16:rowId xmlns:a16="http://schemas.microsoft.com/office/drawing/2014/main" val="3173201369"/>
                  </a:ext>
                </a:extLst>
              </a:tr>
            </a:tbl>
          </a:graphicData>
        </a:graphic>
      </p:graphicFrame>
    </p:spTree>
    <p:extLst>
      <p:ext uri="{BB962C8B-B14F-4D97-AF65-F5344CB8AC3E}">
        <p14:creationId xmlns:p14="http://schemas.microsoft.com/office/powerpoint/2010/main" val="141212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4" name="Text Placeholder 2"/>
          <p:cNvSpPr txBox="1">
            <a:spLocks/>
          </p:cNvSpPr>
          <p:nvPr/>
        </p:nvSpPr>
        <p:spPr>
          <a:xfrm>
            <a:off x="236311" y="1454046"/>
            <a:ext cx="5819775" cy="3449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latin typeface="Arial" charset="0"/>
                <a:ea typeface="Arial" charset="0"/>
                <a:cs typeface="Arial" charset="0"/>
              </a:rPr>
              <a:t>FACULTY </a:t>
            </a:r>
            <a:r>
              <a:rPr lang="en-US" sz="1400" b="1" dirty="0">
                <a:solidFill>
                  <a:schemeClr val="tx1"/>
                </a:solidFill>
                <a:latin typeface="Arial" charset="0"/>
                <a:ea typeface="Arial" charset="0"/>
                <a:cs typeface="Arial" charset="0"/>
              </a:rPr>
              <a:t>OF </a:t>
            </a:r>
            <a:r>
              <a:rPr lang="en-US" sz="1400" b="1" dirty="0" smtClean="0">
                <a:solidFill>
                  <a:schemeClr val="tx1"/>
                </a:solidFill>
                <a:latin typeface="Arial" charset="0"/>
                <a:ea typeface="Arial" charset="0"/>
                <a:cs typeface="Arial" charset="0"/>
              </a:rPr>
              <a:t>MEDICINE AND HEALTH</a:t>
            </a:r>
            <a:endParaRPr lang="en-US" sz="1400" b="1" dirty="0">
              <a:solidFill>
                <a:schemeClr val="tx1"/>
              </a:solidFill>
              <a:latin typeface="Arial" charset="0"/>
              <a:ea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4443811"/>
              </p:ext>
            </p:extLst>
          </p:nvPr>
        </p:nvGraphicFramePr>
        <p:xfrm>
          <a:off x="360596" y="2203693"/>
          <a:ext cx="11466644" cy="3114040"/>
        </p:xfrm>
        <a:graphic>
          <a:graphicData uri="http://schemas.openxmlformats.org/drawingml/2006/table">
            <a:tbl>
              <a:tblPr firstRow="1" bandRow="1">
                <a:tableStyleId>{5C22544A-7EE6-4342-B048-85BDC9FD1C3A}</a:tableStyleId>
              </a:tblPr>
              <a:tblGrid>
                <a:gridCol w="1280827">
                  <a:extLst>
                    <a:ext uri="{9D8B030D-6E8A-4147-A177-3AD203B41FA5}">
                      <a16:colId xmlns:a16="http://schemas.microsoft.com/office/drawing/2014/main" val="3281817285"/>
                    </a:ext>
                  </a:extLst>
                </a:gridCol>
                <a:gridCol w="4250091">
                  <a:extLst>
                    <a:ext uri="{9D8B030D-6E8A-4147-A177-3AD203B41FA5}">
                      <a16:colId xmlns:a16="http://schemas.microsoft.com/office/drawing/2014/main" val="1176859348"/>
                    </a:ext>
                  </a:extLst>
                </a:gridCol>
                <a:gridCol w="1649392">
                  <a:extLst>
                    <a:ext uri="{9D8B030D-6E8A-4147-A177-3AD203B41FA5}">
                      <a16:colId xmlns:a16="http://schemas.microsoft.com/office/drawing/2014/main" val="3678413954"/>
                    </a:ext>
                  </a:extLst>
                </a:gridCol>
                <a:gridCol w="1909823">
                  <a:extLst>
                    <a:ext uri="{9D8B030D-6E8A-4147-A177-3AD203B41FA5}">
                      <a16:colId xmlns:a16="http://schemas.microsoft.com/office/drawing/2014/main" val="115572170"/>
                    </a:ext>
                  </a:extLst>
                </a:gridCol>
                <a:gridCol w="2376511">
                  <a:extLst>
                    <a:ext uri="{9D8B030D-6E8A-4147-A177-3AD203B41FA5}">
                      <a16:colId xmlns:a16="http://schemas.microsoft.com/office/drawing/2014/main" val="1484023859"/>
                    </a:ext>
                  </a:extLst>
                </a:gridCol>
              </a:tblGrid>
              <a:tr h="370840">
                <a:tc>
                  <a:txBody>
                    <a:bodyPr/>
                    <a:lstStyle/>
                    <a:p>
                      <a:r>
                        <a:rPr lang="en-GB" dirty="0" smtClean="0"/>
                        <a:t>Perspective</a:t>
                      </a:r>
                      <a:endParaRPr lang="en-GB" dirty="0"/>
                    </a:p>
                  </a:txBody>
                  <a:tcPr/>
                </a:tc>
                <a:tc>
                  <a:txBody>
                    <a:bodyPr/>
                    <a:lstStyle/>
                    <a:p>
                      <a:r>
                        <a:rPr lang="en-GB" dirty="0" smtClean="0"/>
                        <a:t>Objectives</a:t>
                      </a:r>
                      <a:endParaRPr lang="en-GB" dirty="0"/>
                    </a:p>
                  </a:txBody>
                  <a:tcPr/>
                </a:tc>
                <a:tc>
                  <a:txBody>
                    <a:bodyPr/>
                    <a:lstStyle/>
                    <a:p>
                      <a:r>
                        <a:rPr lang="en-GB" dirty="0" smtClean="0"/>
                        <a:t>Indicators</a:t>
                      </a:r>
                      <a:endParaRPr lang="en-GB" dirty="0"/>
                    </a:p>
                  </a:txBody>
                  <a:tcPr/>
                </a:tc>
                <a:tc>
                  <a:txBody>
                    <a:bodyPr/>
                    <a:lstStyle/>
                    <a:p>
                      <a:r>
                        <a:rPr lang="en-GB" dirty="0" smtClean="0"/>
                        <a:t>Targets</a:t>
                      </a:r>
                      <a:endParaRPr lang="en-GB" dirty="0"/>
                    </a:p>
                  </a:txBody>
                  <a:tcPr/>
                </a:tc>
                <a:tc>
                  <a:txBody>
                    <a:bodyPr/>
                    <a:lstStyle/>
                    <a:p>
                      <a:r>
                        <a:rPr lang="en-GB" dirty="0" smtClean="0"/>
                        <a:t>Initiatives</a:t>
                      </a:r>
                      <a:endParaRPr lang="en-GB" dirty="0"/>
                    </a:p>
                  </a:txBody>
                  <a:tcPr/>
                </a:tc>
                <a:extLst>
                  <a:ext uri="{0D108BD9-81ED-4DB2-BD59-A6C34878D82A}">
                    <a16:rowId xmlns:a16="http://schemas.microsoft.com/office/drawing/2014/main" val="612492594"/>
                  </a:ext>
                </a:extLst>
              </a:tr>
              <a:tr h="370840">
                <a:tc rowSpan="3">
                  <a:txBody>
                    <a:bodyPr/>
                    <a:lstStyle/>
                    <a:p>
                      <a:pPr algn="ctr"/>
                      <a:r>
                        <a:rPr lang="en-GB" dirty="0" smtClean="0"/>
                        <a:t>Culture</a:t>
                      </a:r>
                      <a:endParaRPr lang="en-GB" dirty="0"/>
                    </a:p>
                  </a:txBody>
                  <a:tcPr anchor="ctr"/>
                </a:tc>
                <a:tc>
                  <a:txBody>
                    <a:bodyPr/>
                    <a:lstStyle/>
                    <a:p>
                      <a:r>
                        <a:rPr lang="en-GB" dirty="0" smtClean="0"/>
                        <a:t>1. Create opportunities for collaboration in research</a:t>
                      </a:r>
                      <a:r>
                        <a:rPr lang="en-GB" baseline="0" dirty="0" smtClean="0"/>
                        <a:t> priority areas</a:t>
                      </a:r>
                      <a:endParaRPr lang="en-GB" dirty="0"/>
                    </a:p>
                  </a:txBody>
                  <a:tcPr/>
                </a:tc>
                <a:tc>
                  <a:txBody>
                    <a:bodyPr/>
                    <a:lstStyle/>
                    <a:p>
                      <a:r>
                        <a:rPr lang="en-GB" dirty="0" smtClean="0"/>
                        <a:t>1.1 Workshops</a:t>
                      </a:r>
                      <a:endParaRPr lang="en-GB" dirty="0"/>
                    </a:p>
                  </a:txBody>
                  <a:tcPr/>
                </a:tc>
                <a:tc>
                  <a:txBody>
                    <a:bodyPr/>
                    <a:lstStyle/>
                    <a:p>
                      <a:r>
                        <a:rPr lang="en-GB" dirty="0" smtClean="0"/>
                        <a:t>Quarterly</a:t>
                      </a:r>
                      <a:endParaRPr lang="en-GB" dirty="0"/>
                    </a:p>
                  </a:txBody>
                  <a:tcPr/>
                </a:tc>
                <a:tc>
                  <a:txBody>
                    <a:bodyPr/>
                    <a:lstStyle/>
                    <a:p>
                      <a:r>
                        <a:rPr lang="en-GB" dirty="0" smtClean="0"/>
                        <a:t>Set up workshops that bring stakeholders together</a:t>
                      </a:r>
                      <a:endParaRPr lang="en-GB" dirty="0"/>
                    </a:p>
                  </a:txBody>
                  <a:tcPr/>
                </a:tc>
                <a:extLst>
                  <a:ext uri="{0D108BD9-81ED-4DB2-BD59-A6C34878D82A}">
                    <a16:rowId xmlns:a16="http://schemas.microsoft.com/office/drawing/2014/main" val="1244992683"/>
                  </a:ext>
                </a:extLst>
              </a:tr>
              <a:tr h="370840">
                <a:tc vMerge="1">
                  <a:txBody>
                    <a:bodyPr/>
                    <a:lstStyle/>
                    <a:p>
                      <a:endParaRPr lang="en-GB" dirty="0"/>
                    </a:p>
                  </a:txBody>
                  <a:tcPr/>
                </a:tc>
                <a:tc>
                  <a:txBody>
                    <a:bodyPr/>
                    <a:lstStyle/>
                    <a:p>
                      <a:r>
                        <a:rPr lang="en-GB" dirty="0" smtClean="0"/>
                        <a:t>2. Coordinate</a:t>
                      </a:r>
                      <a:r>
                        <a:rPr lang="en-GB" baseline="0" dirty="0" smtClean="0"/>
                        <a:t> strategic partnerships that help researchers co-produce impact with end users</a:t>
                      </a:r>
                      <a:endParaRPr lang="en-GB" dirty="0"/>
                    </a:p>
                  </a:txBody>
                  <a:tcPr/>
                </a:tc>
                <a:tc>
                  <a:txBody>
                    <a:bodyPr/>
                    <a:lstStyle/>
                    <a:p>
                      <a:r>
                        <a:rPr lang="en-GB" dirty="0" smtClean="0"/>
                        <a:t>1.2 Funding</a:t>
                      </a:r>
                      <a:endParaRPr lang="en-GB" dirty="0"/>
                    </a:p>
                  </a:txBody>
                  <a:tcPr/>
                </a:tc>
                <a:tc>
                  <a:txBody>
                    <a:bodyPr/>
                    <a:lstStyle/>
                    <a:p>
                      <a:r>
                        <a:rPr lang="en-GB" dirty="0" smtClean="0"/>
                        <a:t>Set by annual research</a:t>
                      </a:r>
                      <a:r>
                        <a:rPr lang="en-GB" baseline="0" dirty="0" smtClean="0"/>
                        <a:t> income plan</a:t>
                      </a:r>
                      <a:endParaRPr lang="en-GB" dirty="0"/>
                    </a:p>
                  </a:txBody>
                  <a:tcPr/>
                </a:tc>
                <a:tc>
                  <a:txBody>
                    <a:bodyPr/>
                    <a:lstStyle/>
                    <a:p>
                      <a:r>
                        <a:rPr lang="en-GB" dirty="0" smtClean="0"/>
                        <a:t>Identify</a:t>
                      </a:r>
                      <a:r>
                        <a:rPr lang="en-GB" baseline="0" dirty="0" smtClean="0"/>
                        <a:t> potential funding sources</a:t>
                      </a:r>
                      <a:endParaRPr lang="en-GB" dirty="0"/>
                    </a:p>
                  </a:txBody>
                  <a:tcPr/>
                </a:tc>
                <a:extLst>
                  <a:ext uri="{0D108BD9-81ED-4DB2-BD59-A6C34878D82A}">
                    <a16:rowId xmlns:a16="http://schemas.microsoft.com/office/drawing/2014/main" val="1473282752"/>
                  </a:ext>
                </a:extLst>
              </a:tr>
              <a:tr h="370840">
                <a:tc vMerge="1">
                  <a:txBody>
                    <a:bodyPr/>
                    <a:lstStyle/>
                    <a:p>
                      <a:endParaRPr lang="en-GB" dirty="0"/>
                    </a:p>
                  </a:txBody>
                  <a:tcPr/>
                </a:tc>
                <a:tc>
                  <a:txBody>
                    <a:bodyPr/>
                    <a:lstStyle/>
                    <a:p>
                      <a:r>
                        <a:rPr lang="en-GB" dirty="0" smtClean="0"/>
                        <a:t>3. Ensure impact support across Faculty</a:t>
                      </a:r>
                      <a:endParaRPr lang="en-GB" dirty="0"/>
                    </a:p>
                  </a:txBody>
                  <a:tcPr/>
                </a:tc>
                <a:tc>
                  <a:txBody>
                    <a:bodyPr/>
                    <a:lstStyle/>
                    <a:p>
                      <a:r>
                        <a:rPr lang="en-GB" dirty="0" smtClean="0"/>
                        <a:t>1.3 Impact</a:t>
                      </a:r>
                      <a:r>
                        <a:rPr lang="en-GB" baseline="0" dirty="0" smtClean="0"/>
                        <a:t> working groups</a:t>
                      </a:r>
                      <a:endParaRPr lang="en-GB" dirty="0"/>
                    </a:p>
                  </a:txBody>
                  <a:tcPr/>
                </a:tc>
                <a:tc>
                  <a:txBody>
                    <a:bodyPr/>
                    <a:lstStyle/>
                    <a:p>
                      <a:r>
                        <a:rPr lang="en-GB" dirty="0" smtClean="0"/>
                        <a:t>Impact working groups set up by 2022 year end</a:t>
                      </a:r>
                      <a:endParaRPr lang="en-GB" dirty="0"/>
                    </a:p>
                  </a:txBody>
                  <a:tcPr/>
                </a:tc>
                <a:tc>
                  <a:txBody>
                    <a:bodyPr/>
                    <a:lstStyle/>
                    <a:p>
                      <a:r>
                        <a:rPr lang="en-GB" dirty="0" smtClean="0"/>
                        <a:t>Set up impact working groups in each School/Institute</a:t>
                      </a:r>
                      <a:endParaRPr lang="en-GB" dirty="0"/>
                    </a:p>
                  </a:txBody>
                  <a:tcPr/>
                </a:tc>
                <a:extLst>
                  <a:ext uri="{0D108BD9-81ED-4DB2-BD59-A6C34878D82A}">
                    <a16:rowId xmlns:a16="http://schemas.microsoft.com/office/drawing/2014/main" val="3452988459"/>
                  </a:ext>
                </a:extLst>
              </a:tr>
            </a:tbl>
          </a:graphicData>
        </a:graphic>
      </p:graphicFrame>
    </p:spTree>
    <p:extLst>
      <p:ext uri="{BB962C8B-B14F-4D97-AF65-F5344CB8AC3E}">
        <p14:creationId xmlns:p14="http://schemas.microsoft.com/office/powerpoint/2010/main" val="2668120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82d1414-e2da-47d7-a658-bcbae0f050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063DDD77A3984AA5A44A52B4725AD3" ma:contentTypeVersion="12" ma:contentTypeDescription="Create a new document." ma:contentTypeScope="" ma:versionID="d0972eef05c715df6c006bfe350f8650">
  <xsd:schema xmlns:xsd="http://www.w3.org/2001/XMLSchema" xmlns:xs="http://www.w3.org/2001/XMLSchema" xmlns:p="http://schemas.microsoft.com/office/2006/metadata/properties" xmlns:ns3="882d1414-e2da-47d7-a658-bcbae0f05019" xmlns:ns4="dc11a501-2ae1-4bd0-8668-9976ad62fec9" targetNamespace="http://schemas.microsoft.com/office/2006/metadata/properties" ma:root="true" ma:fieldsID="3508eba095dcf329f27ed3e1414498e6" ns3:_="" ns4:_="">
    <xsd:import namespace="882d1414-e2da-47d7-a658-bcbae0f05019"/>
    <xsd:import namespace="dc11a501-2ae1-4bd0-8668-9976ad62fe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d1414-e2da-47d7-a658-bcbae0f05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11a501-2ae1-4bd0-8668-9976ad62fe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B0B96-88B6-4293-9B99-E0A728F65F0F}">
  <ds:schemaRefs>
    <ds:schemaRef ds:uri="http://schemas.microsoft.com/sharepoint/v3/contenttype/forms"/>
  </ds:schemaRefs>
</ds:datastoreItem>
</file>

<file path=customXml/itemProps2.xml><?xml version="1.0" encoding="utf-8"?>
<ds:datastoreItem xmlns:ds="http://schemas.openxmlformats.org/officeDocument/2006/customXml" ds:itemID="{D0C91D18-82E1-461A-BBC5-25BCB3E493EE}">
  <ds:schemaRefs>
    <ds:schemaRef ds:uri="http://schemas.openxmlformats.org/package/2006/metadata/core-properties"/>
    <ds:schemaRef ds:uri="882d1414-e2da-47d7-a658-bcbae0f05019"/>
    <ds:schemaRef ds:uri="http://schemas.microsoft.com/office/2006/documentManagement/types"/>
    <ds:schemaRef ds:uri="http://schemas.microsoft.com/office/infopath/2007/PartnerControls"/>
    <ds:schemaRef ds:uri="http://purl.org/dc/elements/1.1/"/>
    <ds:schemaRef ds:uri="http://schemas.microsoft.com/office/2006/metadata/properties"/>
    <ds:schemaRef ds:uri="dc11a501-2ae1-4bd0-8668-9976ad62fec9"/>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9FED75E5-0286-430D-8051-77C2E6362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d1414-e2da-47d7-a658-bcbae0f05019"/>
    <ds:schemaRef ds:uri="dc11a501-2ae1-4bd0-8668-9976ad62f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11426</TotalTime>
  <Words>992</Words>
  <Application>Microsoft Office PowerPoint</Application>
  <PresentationFormat>Widescreen</PresentationFormat>
  <Paragraphs>173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Presentation title slide</vt:lpstr>
      <vt:lpstr>How to display schools and/or Faculties in your slides</vt:lpstr>
      <vt:lpstr>How to display schools and/or Faculties in your slides</vt:lpstr>
      <vt:lpstr>Text hierarchy and formatting information slide</vt:lpstr>
      <vt:lpstr>Text hierarchy and formatting information slide</vt:lpstr>
      <vt:lpstr>Text hierarchy and formatting information slide</vt:lpstr>
      <vt:lpstr>Text hierarchy and formatting with an image slide</vt:lpstr>
      <vt:lpstr>Text hierarchy and formatting information slide</vt:lpstr>
      <vt:lpstr>Text hierarchy and formatting information slide</vt:lpstr>
      <vt:lpstr>Text hierarchy and formatting information slide</vt:lpstr>
      <vt:lpstr>Text hierarchy and formatting information slide</vt:lpstr>
      <vt:lpstr>Text hierarchy and formatting information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Alistair Quaile</cp:lastModifiedBy>
  <cp:revision>121</cp:revision>
  <dcterms:created xsi:type="dcterms:W3CDTF">2017-03-28T10:31:45Z</dcterms:created>
  <dcterms:modified xsi:type="dcterms:W3CDTF">2023-03-30T15:03:06Z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0x0101007E063DDD77A3984AA5A44A52B4725AD3</vt:lpwstr>
  </property>
</Properties>
</file>