
<file path=[Content_Types].xml><?xml version="1.0" encoding="utf-8"?>
<Types xmlns="http://schemas.openxmlformats.org/package/2006/content-types"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9.xml" ContentType="application/vnd.openxmlformats-officedocument.presentationml.notesSlide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xml" ContentType="application/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notesSlides/notesSlide15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Slides/notesSlide8.xml" ContentType="application/vnd.openxmlformats-officedocument.presentationml.notesSlide+xml"/>
  <Override PartName="/ppt/slides/slide4.xml" ContentType="application/vnd.openxmlformats-officedocument.presentationml.slide+xml"/>
  <Override PartName="/ppt/slides/slide13.xml" ContentType="application/vnd.openxmlformats-officedocument.presentationml.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notesMasterIdLst>
    <p:notesMasterId r:id="rId18"/>
  </p:notesMasterIdLst>
  <p:sldIdLst>
    <p:sldId id="256" r:id="rId2"/>
    <p:sldId id="264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4" r:id="rId11"/>
    <p:sldId id="273" r:id="rId12"/>
    <p:sldId id="277" r:id="rId13"/>
    <p:sldId id="275" r:id="rId14"/>
    <p:sldId id="276" r:id="rId15"/>
    <p:sldId id="278" r:id="rId16"/>
    <p:sldId id="263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  <p:clrMru>
    <a:srgbClr val="0AFF1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27580" autoAdjust="0"/>
    <p:restoredTop sz="91438" autoAdjust="0"/>
  </p:normalViewPr>
  <p:slideViewPr>
    <p:cSldViewPr snapToObjects="1">
      <p:cViewPr>
        <p:scale>
          <a:sx n="75" d="100"/>
          <a:sy n="75" d="100"/>
        </p:scale>
        <p:origin x="-560" y="-5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845BBB-3303-F143-B00D-F1454B5A03B0}" type="datetimeFigureOut">
              <a:rPr/>
              <a:pPr/>
              <a:t>11/28/09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2DAA3D-7020-F142-B485-031B057E60F7}" type="slidenum">
              <a:rPr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2DAA3D-7020-F142-B485-031B057E60F7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2DAA3D-7020-F142-B485-031B057E60F7}" type="slidenum">
              <a:rPr lang="en-US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2DAA3D-7020-F142-B485-031B057E60F7}" type="slidenum">
              <a:rPr lang="en-US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2DAA3D-7020-F142-B485-031B057E60F7}" type="slidenum">
              <a:rPr lang="en-US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2DAA3D-7020-F142-B485-031B057E60F7}" type="slidenum">
              <a:rPr lang="en-US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2DAA3D-7020-F142-B485-031B057E60F7}" type="slidenum">
              <a:rPr lang="en-US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2DAA3D-7020-F142-B485-031B057E60F7}" type="slidenum">
              <a:rPr lang="en-US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2DAA3D-7020-F142-B485-031B057E60F7}" type="slidenum">
              <a:rPr lang="en-US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2DAA3D-7020-F142-B485-031B057E60F7}" type="slidenum">
              <a:rPr lang="en-US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2DAA3D-7020-F142-B485-031B057E60F7}" type="slidenum">
              <a:rPr lang="en-US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2DAA3D-7020-F142-B485-031B057E60F7}" type="slidenum">
              <a:rPr lang="en-US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2DAA3D-7020-F142-B485-031B057E60F7}" type="slidenum">
              <a:rPr lang="en-US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2DAA3D-7020-F142-B485-031B057E60F7}" type="slidenum">
              <a:rPr lang="en-US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2DAA3D-7020-F142-B485-031B057E60F7}" type="slidenum">
              <a:rPr lang="en-US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2DAA3D-7020-F142-B485-031B057E60F7}" type="slidenum">
              <a:rPr lang="en-US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69E02-5137-2748-8D89-AE79616658A8}" type="datetimeFigureOut">
              <a:rPr/>
              <a:pPr/>
              <a:t>11/24/09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4ADF8-3CF0-1F4C-AC72-625D2550C13B}" type="slidenum">
              <a:rPr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anchor="t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B0969E02-5137-2748-8D89-AE79616658A8}" type="datetimeFigureOut">
              <a:rPr/>
              <a:pPr/>
              <a:t>11/24/09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4ADF8-3CF0-1F4C-AC72-625D2550C13B}" type="slidenum">
              <a:rPr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69E02-5137-2748-8D89-AE79616658A8}" type="datetimeFigureOut">
              <a:rPr/>
              <a:pPr/>
              <a:t>11/24/09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4ADF8-3CF0-1F4C-AC72-625D2550C13B}" type="slidenum">
              <a:rPr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69E02-5137-2748-8D89-AE79616658A8}" type="datetimeFigureOut">
              <a:rPr/>
              <a:pPr/>
              <a:t>11/24/09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4ADF8-3CF0-1F4C-AC72-625D2550C13B}" type="slidenum">
              <a:rPr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69E02-5137-2748-8D89-AE79616658A8}" type="datetimeFigureOut">
              <a:rPr/>
              <a:pPr/>
              <a:t>11/24/09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4ADF8-3CF0-1F4C-AC72-625D2550C13B}" type="slidenum">
              <a:rPr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69E02-5137-2748-8D89-AE79616658A8}" type="datetimeFigureOut">
              <a:rPr/>
              <a:pPr/>
              <a:t>11/24/09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4ADF8-3CF0-1F4C-AC72-625D2550C13B}" type="slidenum">
              <a:rPr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69E02-5137-2748-8D89-AE79616658A8}" type="datetimeFigureOut">
              <a:rPr/>
              <a:pPr/>
              <a:t>11/24/09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4ADF8-3CF0-1F4C-AC72-625D2550C13B}" type="slidenum">
              <a:rPr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69E02-5137-2748-8D89-AE79616658A8}" type="datetimeFigureOut">
              <a:rPr/>
              <a:pPr/>
              <a:t>11/24/09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4ADF8-3CF0-1F4C-AC72-625D2550C13B}" type="slidenum">
              <a:rPr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69E02-5137-2748-8D89-AE79616658A8}" type="datetimeFigureOut">
              <a:rPr/>
              <a:pPr/>
              <a:t>11/24/09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4ADF8-3CF0-1F4C-AC72-625D2550C13B}" type="slidenum">
              <a:rPr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69E02-5137-2748-8D89-AE79616658A8}" type="datetimeFigureOut">
              <a:rPr/>
              <a:pPr/>
              <a:t>11/24/09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57800" y="6356350"/>
            <a:ext cx="3429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ts val="1824"/>
        </a:spcBef>
        <a:spcAft>
          <a:spcPts val="0"/>
        </a:spcAft>
        <a:buFont typeface="Arial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>
            <a:normAutofit/>
          </a:bodyPr>
          <a:lstStyle/>
          <a:p>
            <a:r>
              <a:rPr lang="en-US" sz="2400" dirty="0"/>
              <a:t>How should the evidence hierarchy be developed?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Evidence and Causality in the Sciences</a:t>
            </a:r>
          </a:p>
          <a:p>
            <a:endParaRPr lang="en-US" sz="2000" dirty="0">
              <a:solidFill>
                <a:srgbClr val="FFFF00"/>
              </a:solidFill>
            </a:endParaRPr>
          </a:p>
          <a:p>
            <a:r>
              <a:rPr lang="en-US" sz="2000" dirty="0">
                <a:solidFill>
                  <a:srgbClr val="FFFFFF"/>
                </a:solidFill>
              </a:rPr>
              <a:t>Jacob Stegenga</a:t>
            </a:r>
          </a:p>
          <a:p>
            <a:r>
              <a:rPr lang="en-US" sz="2000" dirty="0">
                <a:solidFill>
                  <a:srgbClr val="FFFFFF"/>
                </a:solidFill>
              </a:rPr>
              <a:t>University of Toronto</a:t>
            </a:r>
            <a:endParaRPr lang="en-US" sz="20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>
            <a:normAutofit/>
          </a:bodyPr>
          <a:lstStyle/>
          <a:p>
            <a:r>
              <a:rPr lang="en-US" sz="2400" dirty="0"/>
              <a:t>Cho &amp; Bero QAT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>
            <a:normAutofit/>
          </a:bodyPr>
          <a:lstStyle/>
          <a:p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2400" cy="1752600"/>
          </a:xfrm>
        </p:spPr>
        <p:txBody>
          <a:bodyPr>
            <a:noAutofit/>
          </a:bodyPr>
          <a:lstStyle/>
          <a:p>
            <a:pPr algn="l">
              <a:spcBef>
                <a:spcPts val="24"/>
              </a:spcBef>
              <a:defRPr/>
            </a:pPr>
            <a:endParaRPr lang="en-US" sz="2000" dirty="0"/>
          </a:p>
        </p:txBody>
      </p:sp>
      <p:pic>
        <p:nvPicPr>
          <p:cNvPr id="4" name="Picture 8" descr="Screen shot 2012-02-01 at 11.05.58 AM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395412"/>
            <a:ext cx="8886825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>
            <a:normAutofit/>
          </a:bodyPr>
          <a:lstStyle/>
          <a:p>
            <a:r>
              <a:rPr lang="en-US" sz="2400" dirty="0"/>
              <a:t>Six QATs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2400" cy="1752600"/>
          </a:xfrm>
        </p:spPr>
        <p:txBody>
          <a:bodyPr>
            <a:noAutofit/>
          </a:bodyPr>
          <a:lstStyle/>
          <a:p>
            <a:pPr algn="l">
              <a:spcBef>
                <a:spcPts val="24"/>
              </a:spcBef>
              <a:defRPr/>
            </a:pPr>
            <a:endParaRPr lang="en-US" sz="2000" dirty="0"/>
          </a:p>
        </p:txBody>
      </p:sp>
      <p:graphicFrame>
        <p:nvGraphicFramePr>
          <p:cNvPr id="5" name="Content Placeholder 7"/>
          <p:cNvGraphicFramePr>
            <a:graphicFrameLocks/>
          </p:cNvGraphicFramePr>
          <p:nvPr/>
        </p:nvGraphicFramePr>
        <p:xfrm>
          <a:off x="0" y="2865437"/>
          <a:ext cx="9144000" cy="338185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209800"/>
                <a:gridCol w="1447800"/>
                <a:gridCol w="1828800"/>
                <a:gridCol w="1828800"/>
                <a:gridCol w="182880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Scale</a:t>
                      </a:r>
                      <a:endParaRPr lang="en-US" sz="1800" dirty="0">
                        <a:solidFill>
                          <a:srgbClr val="FFFFFF"/>
                        </a:solidFill>
                        <a:latin typeface="Arial"/>
                        <a:ea typeface="Cambria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Number of Items</a:t>
                      </a:r>
                      <a:endParaRPr lang="en-US" sz="1800" dirty="0">
                        <a:solidFill>
                          <a:srgbClr val="FFFFFF"/>
                        </a:solidFill>
                        <a:latin typeface="Arial"/>
                        <a:ea typeface="Cambria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Weight of Randomization</a:t>
                      </a:r>
                      <a:endParaRPr lang="en-US" sz="1800" dirty="0">
                        <a:solidFill>
                          <a:srgbClr val="FFFFFF"/>
                        </a:solidFill>
                        <a:latin typeface="Arial"/>
                        <a:ea typeface="Cambria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Weight of Blinding</a:t>
                      </a:r>
                      <a:endParaRPr lang="en-US" sz="1800" dirty="0">
                        <a:solidFill>
                          <a:srgbClr val="FFFFFF"/>
                        </a:solidFill>
                        <a:latin typeface="Arial"/>
                        <a:ea typeface="Cambria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Weight of Withdrawal</a:t>
                      </a:r>
                      <a:endParaRPr lang="en-US" sz="1800" dirty="0">
                        <a:solidFill>
                          <a:srgbClr val="FFFFFF"/>
                        </a:solidFill>
                        <a:latin typeface="Arial"/>
                        <a:ea typeface="Cambria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</a:tr>
              <a:tr h="444770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Jadad (1996)</a:t>
                      </a:r>
                      <a:endParaRPr lang="en-US" sz="1800" dirty="0">
                        <a:solidFill>
                          <a:srgbClr val="FFFFFF"/>
                        </a:solidFill>
                        <a:latin typeface="Arial"/>
                        <a:ea typeface="Cambria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lang="en-US" sz="1800" dirty="0">
                        <a:solidFill>
                          <a:srgbClr val="FFFFFF"/>
                        </a:solidFill>
                        <a:latin typeface="Arial"/>
                        <a:ea typeface="Cambria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40.0</a:t>
                      </a:r>
                      <a:endParaRPr lang="en-US" sz="1800" dirty="0">
                        <a:solidFill>
                          <a:srgbClr val="FFFFFF"/>
                        </a:solidFill>
                        <a:latin typeface="Arial"/>
                        <a:ea typeface="Cambria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40.0</a:t>
                      </a:r>
                      <a:endParaRPr lang="en-US" sz="1800" dirty="0">
                        <a:solidFill>
                          <a:srgbClr val="FFFFFF"/>
                        </a:solidFill>
                        <a:latin typeface="Arial"/>
                        <a:ea typeface="Cambria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20.0</a:t>
                      </a:r>
                      <a:endParaRPr lang="en-US" sz="1800" dirty="0">
                        <a:solidFill>
                          <a:srgbClr val="FFFFFF"/>
                        </a:solidFill>
                        <a:latin typeface="Arial"/>
                        <a:ea typeface="Cambria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</a:tr>
              <a:tr h="444770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Chalmers (1981)</a:t>
                      </a:r>
                      <a:endParaRPr lang="en-US" sz="1800" dirty="0">
                        <a:solidFill>
                          <a:srgbClr val="FFFFFF"/>
                        </a:solidFill>
                        <a:latin typeface="Arial"/>
                        <a:ea typeface="Cambria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30</a:t>
                      </a:r>
                      <a:endParaRPr lang="en-US" sz="1800" dirty="0">
                        <a:solidFill>
                          <a:srgbClr val="FFFFFF"/>
                        </a:solidFill>
                        <a:latin typeface="Arial"/>
                        <a:ea typeface="Cambria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13.0</a:t>
                      </a:r>
                      <a:endParaRPr lang="en-US" sz="1800" dirty="0">
                        <a:solidFill>
                          <a:srgbClr val="FFFFFF"/>
                        </a:solidFill>
                        <a:latin typeface="Arial"/>
                        <a:ea typeface="Cambria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26.0</a:t>
                      </a:r>
                      <a:endParaRPr lang="en-US" sz="1800" dirty="0">
                        <a:solidFill>
                          <a:srgbClr val="FFFFFF"/>
                        </a:solidFill>
                        <a:latin typeface="Arial"/>
                        <a:ea typeface="Cambria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7.0</a:t>
                      </a:r>
                      <a:endParaRPr lang="en-US" sz="1800" dirty="0">
                        <a:solidFill>
                          <a:srgbClr val="FFFFFF"/>
                        </a:solidFill>
                        <a:latin typeface="Arial"/>
                        <a:ea typeface="Cambria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</a:tr>
              <a:tr h="44477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Cho &amp; Bero (1994)</a:t>
                      </a:r>
                      <a:endParaRPr lang="en-US" sz="1800" dirty="0">
                        <a:solidFill>
                          <a:srgbClr val="FFFFFF"/>
                        </a:solidFill>
                        <a:latin typeface="Arial"/>
                        <a:ea typeface="Cambria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24</a:t>
                      </a:r>
                      <a:endParaRPr lang="en-US" sz="1800" dirty="0">
                        <a:solidFill>
                          <a:srgbClr val="FFFFFF"/>
                        </a:solidFill>
                        <a:latin typeface="Arial"/>
                        <a:ea typeface="Cambria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14.3</a:t>
                      </a:r>
                      <a:endParaRPr lang="en-US" sz="1800" dirty="0">
                        <a:solidFill>
                          <a:srgbClr val="FFFFFF"/>
                        </a:solidFill>
                        <a:latin typeface="Arial"/>
                        <a:ea typeface="Cambria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8.2</a:t>
                      </a:r>
                      <a:endParaRPr lang="en-US" sz="1800" dirty="0">
                        <a:solidFill>
                          <a:srgbClr val="FFFFFF"/>
                        </a:solidFill>
                        <a:latin typeface="Arial"/>
                        <a:ea typeface="Cambria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8.2</a:t>
                      </a:r>
                      <a:endParaRPr lang="en-US" sz="1800" dirty="0">
                        <a:solidFill>
                          <a:srgbClr val="FFFFFF"/>
                        </a:solidFill>
                        <a:latin typeface="Arial"/>
                        <a:ea typeface="Cambria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</a:tr>
              <a:tr h="444770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latin typeface="Arial"/>
                          <a:ea typeface="Cambria"/>
                          <a:cs typeface="Arial"/>
                        </a:rPr>
                        <a:t>Reisch (1989)</a:t>
                      </a: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34</a:t>
                      </a:r>
                      <a:endParaRPr lang="en-US" sz="1800" dirty="0">
                        <a:solidFill>
                          <a:srgbClr val="FFFFFF"/>
                        </a:solidFill>
                        <a:latin typeface="Arial"/>
                        <a:ea typeface="Cambria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5.9</a:t>
                      </a:r>
                      <a:endParaRPr lang="en-US" sz="1800" dirty="0">
                        <a:solidFill>
                          <a:srgbClr val="FFFFFF"/>
                        </a:solidFill>
                        <a:latin typeface="Arial"/>
                        <a:ea typeface="Cambria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5.9</a:t>
                      </a:r>
                      <a:endParaRPr lang="en-US" sz="1800" dirty="0">
                        <a:solidFill>
                          <a:srgbClr val="FFFFFF"/>
                        </a:solidFill>
                        <a:latin typeface="Arial"/>
                        <a:ea typeface="Cambria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2.9</a:t>
                      </a:r>
                      <a:endParaRPr lang="en-US" sz="1800" dirty="0">
                        <a:solidFill>
                          <a:srgbClr val="FFFFFF"/>
                        </a:solidFill>
                        <a:latin typeface="Arial"/>
                        <a:ea typeface="Cambria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</a:tr>
              <a:tr h="444770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Spitzer (1990)</a:t>
                      </a:r>
                      <a:endParaRPr lang="en-US" sz="1800" dirty="0">
                        <a:solidFill>
                          <a:srgbClr val="FFFFFF"/>
                        </a:solidFill>
                        <a:latin typeface="Arial"/>
                        <a:ea typeface="Cambria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32</a:t>
                      </a:r>
                      <a:endParaRPr lang="en-US" sz="1800" dirty="0">
                        <a:solidFill>
                          <a:srgbClr val="FFFFFF"/>
                        </a:solidFill>
                        <a:latin typeface="Arial"/>
                        <a:ea typeface="Cambria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3.1</a:t>
                      </a:r>
                      <a:endParaRPr lang="en-US" sz="1800" dirty="0">
                        <a:solidFill>
                          <a:srgbClr val="FFFFFF"/>
                        </a:solidFill>
                        <a:latin typeface="Arial"/>
                        <a:ea typeface="Cambria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3.1</a:t>
                      </a:r>
                      <a:endParaRPr lang="en-US" sz="1800" dirty="0">
                        <a:solidFill>
                          <a:srgbClr val="FFFFFF"/>
                        </a:solidFill>
                        <a:latin typeface="Arial"/>
                        <a:ea typeface="Cambria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9.4</a:t>
                      </a:r>
                      <a:endParaRPr lang="en-US" sz="1800" dirty="0">
                        <a:solidFill>
                          <a:srgbClr val="FFFFFF"/>
                        </a:solidFill>
                        <a:latin typeface="Arial"/>
                        <a:ea typeface="Cambria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</a:tr>
              <a:tr h="444770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Linde (1997)</a:t>
                      </a:r>
                      <a:endParaRPr lang="en-US" sz="1800" dirty="0">
                        <a:solidFill>
                          <a:srgbClr val="FFFFFF"/>
                        </a:solidFill>
                        <a:latin typeface="Arial"/>
                        <a:ea typeface="Cambria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</a:t>
                      </a:r>
                      <a:endParaRPr lang="en-US" sz="1800" dirty="0">
                        <a:solidFill>
                          <a:srgbClr val="FFFFFF"/>
                        </a:solidFill>
                        <a:latin typeface="Arial"/>
                        <a:ea typeface="Cambria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28.6</a:t>
                      </a:r>
                      <a:endParaRPr lang="en-US" sz="1800" dirty="0">
                        <a:solidFill>
                          <a:srgbClr val="FFFFFF"/>
                        </a:solidFill>
                        <a:latin typeface="Arial"/>
                        <a:ea typeface="Cambria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28.6</a:t>
                      </a:r>
                      <a:endParaRPr lang="en-US" sz="1800" dirty="0">
                        <a:solidFill>
                          <a:srgbClr val="FFFFFF"/>
                        </a:solidFill>
                        <a:latin typeface="Arial"/>
                        <a:ea typeface="Cambria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28.6</a:t>
                      </a:r>
                      <a:endParaRPr lang="en-US" sz="1800" dirty="0">
                        <a:solidFill>
                          <a:srgbClr val="FFFFFF"/>
                        </a:solidFill>
                        <a:latin typeface="Arial"/>
                        <a:ea typeface="Cambria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>
            <a:normAutofit/>
          </a:bodyPr>
          <a:lstStyle/>
          <a:p>
            <a:r>
              <a:rPr lang="en-US" sz="2400" dirty="0"/>
              <a:t>QATs: buyer beware.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2400" cy="1752600"/>
          </a:xfrm>
        </p:spPr>
        <p:txBody>
          <a:bodyPr>
            <a:normAutofit/>
          </a:bodyPr>
          <a:lstStyle/>
          <a:p>
            <a:pPr algn="l"/>
            <a:r>
              <a:rPr lang="en-US" sz="2000" dirty="0">
                <a:solidFill>
                  <a:srgbClr val="FFFFFF"/>
                </a:solidFill>
              </a:rPr>
              <a:t>QATs have low inter-rater reliability and low inter-tool reliability.</a:t>
            </a:r>
          </a:p>
          <a:p>
            <a:pPr marL="0" lvl="1" algn="l">
              <a:spcBef>
                <a:spcPts val="1824"/>
              </a:spcBef>
            </a:pPr>
            <a:r>
              <a:rPr lang="en-US" dirty="0"/>
              <a:t>QATs “lack a focused theoretical basis” (Jüni et al. 1999) </a:t>
            </a:r>
            <a:endParaRPr lang="en-US" dirty="0" smtClean="0"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>
            <a:normAutofit/>
          </a:bodyPr>
          <a:lstStyle/>
          <a:p>
            <a:r>
              <a:rPr lang="en-US" sz="2400"/>
              <a:t>ἱεραρχία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2400" cy="1752600"/>
          </a:xfrm>
        </p:spPr>
        <p:txBody>
          <a:bodyPr>
            <a:normAutofit/>
          </a:bodyPr>
          <a:lstStyle/>
          <a:p>
            <a:pPr algn="l"/>
            <a:r>
              <a:rPr lang="en-US" sz="2000" dirty="0">
                <a:solidFill>
                  <a:srgbClr val="FFFFFF"/>
                </a:solidFill>
              </a:rPr>
              <a:t>rule by priests? </a:t>
            </a:r>
          </a:p>
          <a:p>
            <a:pPr algn="l"/>
            <a:r>
              <a:rPr lang="en-US" sz="2000" dirty="0" smtClean="0">
                <a:sym typeface="Wingdings"/>
              </a:rPr>
              <a:t>partially ordered set?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>
            <a:normAutofit/>
          </a:bodyPr>
          <a:lstStyle/>
          <a:p>
            <a:r>
              <a:rPr lang="en-US" sz="2400" dirty="0"/>
              <a:t>We can do better.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865437"/>
            <a:ext cx="7772400" cy="2773363"/>
          </a:xfrm>
        </p:spPr>
        <p:txBody>
          <a:bodyPr>
            <a:noAutofit/>
          </a:bodyPr>
          <a:lstStyle/>
          <a:p>
            <a:pPr algn="l"/>
            <a:r>
              <a:rPr lang="en-US" sz="2000" dirty="0" smtClean="0">
                <a:solidFill>
                  <a:srgbClr val="FFFFFF"/>
                </a:solidFill>
                <a:sym typeface="Wingdings"/>
              </a:rPr>
              <a:t>Structural metaphors</a:t>
            </a:r>
          </a:p>
          <a:p>
            <a:pPr lvl="1" algn="l"/>
            <a:r>
              <a:rPr lang="en-US" dirty="0" smtClean="0">
                <a:solidFill>
                  <a:srgbClr val="FFFFFF"/>
                </a:solidFill>
                <a:sym typeface="Wingdings"/>
              </a:rPr>
              <a:t>evidence pyramid (Cartwright)</a:t>
            </a:r>
          </a:p>
          <a:p>
            <a:pPr lvl="1" algn="l"/>
            <a:r>
              <a:rPr lang="en-US" dirty="0" smtClean="0">
                <a:solidFill>
                  <a:srgbClr val="FFFFFF"/>
                </a:solidFill>
                <a:sym typeface="Wingdings"/>
              </a:rPr>
              <a:t>evidence network (Bluhm)</a:t>
            </a:r>
          </a:p>
          <a:p>
            <a:pPr lvl="1" algn="l"/>
            <a:r>
              <a:rPr lang="en-US" dirty="0" smtClean="0">
                <a:solidFill>
                  <a:srgbClr val="FFFFFF"/>
                </a:solidFill>
                <a:sym typeface="Wingdings"/>
              </a:rPr>
              <a:t>evidence matrix (Borgerson)</a:t>
            </a:r>
          </a:p>
          <a:p>
            <a:pPr algn="l"/>
            <a:r>
              <a:rPr lang="en-US" sz="2000" dirty="0" smtClean="0">
                <a:solidFill>
                  <a:srgbClr val="FFFFFF"/>
                </a:solidFill>
                <a:sym typeface="Wingdings"/>
              </a:rPr>
              <a:t>Principles</a:t>
            </a:r>
          </a:p>
          <a:p>
            <a:pPr lvl="1" algn="l"/>
            <a:r>
              <a:rPr lang="en-US" dirty="0" smtClean="0">
                <a:solidFill>
                  <a:srgbClr val="FFFFFF"/>
                </a:solidFill>
                <a:sym typeface="Wingdings"/>
              </a:rPr>
              <a:t>principal of total evidence – in medicine (Leuridan)</a:t>
            </a:r>
          </a:p>
          <a:p>
            <a:pPr lvl="1" algn="l"/>
            <a:r>
              <a:rPr lang="en-US" dirty="0" smtClean="0">
                <a:solidFill>
                  <a:srgbClr val="FFFFFF"/>
                </a:solidFill>
                <a:sym typeface="Wingdings"/>
              </a:rPr>
              <a:t>Russo-Williamson thesis</a:t>
            </a:r>
          </a:p>
          <a:p>
            <a:pPr algn="l"/>
            <a:r>
              <a:rPr lang="en-US" sz="2000" dirty="0" smtClean="0">
                <a:sym typeface="Wingdings"/>
              </a:rPr>
              <a:t>Tools</a:t>
            </a:r>
          </a:p>
          <a:p>
            <a:pPr lvl="1" algn="l"/>
            <a:r>
              <a:rPr lang="en-US" dirty="0" smtClean="0">
                <a:solidFill>
                  <a:srgbClr val="FFFFFF"/>
                </a:solidFill>
                <a:sym typeface="Wingdings"/>
              </a:rPr>
              <a:t>QATs</a:t>
            </a:r>
          </a:p>
          <a:p>
            <a:pPr lvl="1" algn="l"/>
            <a:r>
              <a:rPr lang="en-US" dirty="0" smtClean="0">
                <a:solidFill>
                  <a:srgbClr val="FFFFFF"/>
                </a:solidFill>
                <a:sym typeface="Wingdings"/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649412"/>
            <a:ext cx="7772400" cy="1470025"/>
          </a:xfrm>
        </p:spPr>
        <p:txBody>
          <a:bodyPr>
            <a:normAutofit/>
          </a:bodyPr>
          <a:lstStyle/>
          <a:p>
            <a:r>
              <a:rPr lang="en-US" sz="2400" spc="160" dirty="0"/>
              <a:t>Thank you for your attention. </a:t>
            </a: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838200" y="347472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17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spc="17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Jacob Stegenga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2000" spc="17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University of Toronto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>
            <a:normAutofit/>
          </a:bodyPr>
          <a:lstStyle/>
          <a:p>
            <a:r>
              <a:rPr lang="en-US" sz="2400" dirty="0"/>
              <a:t>There should be no evidence hierarchy.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solidFill>
                  <a:srgbClr val="FFFFFF"/>
                </a:solidFill>
              </a:rPr>
              <a:t>Four arguments (in five minutes)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>
            <a:normAutofit/>
          </a:bodyPr>
          <a:lstStyle/>
          <a:p>
            <a:r>
              <a:rPr lang="en-US" sz="2400" dirty="0"/>
              <a:t>1  Hierarchies are poor methods of using diverse evidence.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000" dirty="0">
                <a:solidFill>
                  <a:srgbClr val="FFFFFF"/>
                </a:solidFill>
              </a:rPr>
              <a:t>Russo and Williamson (2007), </a:t>
            </a:r>
            <a:r>
              <a:rPr lang="en-US" sz="2000" dirty="0">
                <a:solidFill>
                  <a:srgbClr val="FFFFFF"/>
                </a:solidFill>
              </a:rPr>
              <a:t>Illari (2011), La Caze (2011)</a:t>
            </a:r>
            <a:endParaRPr lang="en-US" sz="20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395412"/>
            <a:ext cx="9144000" cy="1470025"/>
          </a:xfrm>
        </p:spPr>
        <p:txBody>
          <a:bodyPr>
            <a:normAutofit/>
          </a:bodyPr>
          <a:lstStyle/>
          <a:p>
            <a:r>
              <a:rPr lang="en-US" sz="2400" dirty="0"/>
              <a:t>2  Different types of hypotheses need different types of evidence.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000" i="1" dirty="0">
                <a:solidFill>
                  <a:srgbClr val="FFFFFF"/>
                </a:solidFill>
              </a:rPr>
              <a:t>This intervention will work for us. </a:t>
            </a:r>
            <a:r>
              <a:rPr lang="en-US" sz="2000" dirty="0">
                <a:solidFill>
                  <a:srgbClr val="FFFFFF"/>
                </a:solidFill>
              </a:rPr>
              <a:t>(Cartwright 2007)</a:t>
            </a:r>
          </a:p>
          <a:p>
            <a:pPr algn="l"/>
            <a:r>
              <a:rPr lang="en-US" sz="2000" i="1" dirty="0">
                <a:solidFill>
                  <a:srgbClr val="FFFFFF"/>
                </a:solidFill>
              </a:rPr>
              <a:t>This intervention is harmful. </a:t>
            </a:r>
            <a:r>
              <a:rPr lang="en-US" sz="2000" dirty="0">
                <a:solidFill>
                  <a:srgbClr val="FFFFFF"/>
                </a:solidFill>
              </a:rPr>
              <a:t>(Osimani, 3:00 p.m.)</a:t>
            </a:r>
            <a:endParaRPr lang="en-US" sz="20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>
            <a:normAutofit/>
          </a:bodyPr>
          <a:lstStyle/>
          <a:p>
            <a:r>
              <a:rPr lang="en-US" sz="2400" dirty="0"/>
              <a:t>3  Trouble at the top.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2400" cy="1752600"/>
          </a:xfrm>
        </p:spPr>
        <p:txBody>
          <a:bodyPr>
            <a:normAutofit/>
          </a:bodyPr>
          <a:lstStyle/>
          <a:p>
            <a:pPr algn="l"/>
            <a:r>
              <a:rPr lang="en-US" sz="2000" dirty="0">
                <a:solidFill>
                  <a:srgbClr val="FFFFFF"/>
                </a:solidFill>
              </a:rPr>
              <a:t>Randomization does not guarantee homogeneity. (Worrall 2002)</a:t>
            </a:r>
          </a:p>
          <a:p>
            <a:pPr algn="l"/>
            <a:r>
              <a:rPr lang="en-US" sz="2000" dirty="0">
                <a:solidFill>
                  <a:srgbClr val="FFFFFF"/>
                </a:solidFill>
              </a:rPr>
              <a:t>Meta-analysis is not all it’s made out to be. (Stegenga 2011)</a:t>
            </a:r>
          </a:p>
          <a:p>
            <a:pPr algn="l"/>
            <a:r>
              <a:rPr lang="en-US" sz="2000" dirty="0">
                <a:solidFill>
                  <a:srgbClr val="FFFFFF"/>
                </a:solidFill>
              </a:rPr>
              <a:t>Many RCTs are methodologically flawed. (Hartling 2011, Moher 2008)</a:t>
            </a:r>
          </a:p>
          <a:p>
            <a:pPr algn="l"/>
            <a:r>
              <a:rPr lang="en-US" sz="2000" dirty="0">
                <a:solidFill>
                  <a:srgbClr val="FFFFFF"/>
                </a:solidFill>
              </a:rPr>
              <a:t>Many RCTs produce results which are simply false. (Ioannidis 2005) </a:t>
            </a:r>
            <a:endParaRPr lang="en-US" sz="20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>
            <a:normAutofit/>
          </a:bodyPr>
          <a:lstStyle/>
          <a:p>
            <a:r>
              <a:rPr lang="en-US" sz="2400" dirty="0"/>
              <a:t>4  Hierarchies are crude quality assessment tools.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2400" cy="1752600"/>
          </a:xfrm>
        </p:spPr>
        <p:txBody>
          <a:bodyPr>
            <a:normAutofit/>
          </a:bodyPr>
          <a:lstStyle/>
          <a:p>
            <a:pPr algn="l"/>
            <a:r>
              <a:rPr lang="en-US" sz="2000" dirty="0">
                <a:solidFill>
                  <a:srgbClr val="FFFFFF"/>
                </a:solidFill>
              </a:rPr>
              <a:t>Hierarchies are constrained to ordinal rankings based on few parameters.</a:t>
            </a:r>
          </a:p>
          <a:p>
            <a:pPr algn="l"/>
            <a:r>
              <a:rPr lang="en-US" sz="2000" dirty="0">
                <a:solidFill>
                  <a:srgbClr val="FFFFFF"/>
                </a:solidFill>
              </a:rPr>
              <a:t>Better to evaluate evidence with richer scales based on more parameters.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>
            <a:normAutofit/>
          </a:bodyPr>
          <a:lstStyle/>
          <a:p>
            <a:r>
              <a:rPr lang="en-US" sz="2400" dirty="0"/>
              <a:t>Quality assessment tools (QATs)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2400" cy="1752600"/>
          </a:xfrm>
        </p:spPr>
        <p:txBody>
          <a:bodyPr>
            <a:noAutofit/>
          </a:bodyPr>
          <a:lstStyle/>
          <a:p>
            <a:pPr marL="514350" indent="-514350" algn="l">
              <a:defRPr/>
            </a:pPr>
            <a:r>
              <a:rPr lang="en-US" sz="2000" dirty="0" smtClean="0"/>
              <a:t>A scale or checklist for properties of medical studies</a:t>
            </a:r>
          </a:p>
          <a:p>
            <a:pPr marL="457200" indent="-514350" algn="l">
              <a:defRPr/>
            </a:pPr>
            <a:r>
              <a:rPr lang="en-US" sz="2000" dirty="0" smtClean="0"/>
              <a:t>Dozens now in use to assess medical evidence</a:t>
            </a:r>
          </a:p>
          <a:p>
            <a:pPr marL="914400" lvl="1" indent="-514350" algn="l">
              <a:buFont typeface="Arial"/>
              <a:buChar char="•"/>
              <a:defRPr/>
            </a:pPr>
            <a:r>
              <a:rPr lang="en-US" dirty="0" smtClean="0"/>
              <a:t>As weighting factor in meta-analysis</a:t>
            </a:r>
          </a:p>
          <a:p>
            <a:pPr marL="914400" lvl="1" indent="-514350" algn="l">
              <a:buFont typeface="Arial"/>
              <a:buChar char="•"/>
              <a:defRPr/>
            </a:pPr>
            <a:r>
              <a:rPr lang="en-US" dirty="0" smtClean="0"/>
              <a:t>As inclusion criterion for systematic reviews</a:t>
            </a:r>
          </a:p>
          <a:p>
            <a:pPr marL="914400" lvl="1" indent="-514350" algn="l">
              <a:buFont typeface="Arial"/>
              <a:buChar char="•"/>
              <a:defRPr/>
            </a:pPr>
            <a:r>
              <a:rPr lang="en-US" dirty="0" smtClean="0"/>
              <a:t>To test relation between quality and other properties of studies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00" end="1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37" end="1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83" end="2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>
            <a:normAutofit/>
          </a:bodyPr>
          <a:lstStyle/>
          <a:p>
            <a:r>
              <a:rPr lang="en-US" sz="2400" dirty="0"/>
              <a:t>Jadad QAT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2400" cy="1752600"/>
          </a:xfrm>
        </p:spPr>
        <p:txBody>
          <a:bodyPr>
            <a:noAutofit/>
          </a:bodyPr>
          <a:lstStyle/>
          <a:p>
            <a:pPr algn="l">
              <a:spcBef>
                <a:spcPts val="24"/>
              </a:spcBef>
            </a:pPr>
            <a:r>
              <a:rPr lang="en-US" sz="2000"/>
              <a:t>1. Was the study described as randomized?	(1 point)</a:t>
            </a:r>
          </a:p>
          <a:p>
            <a:pPr algn="l">
              <a:spcBef>
                <a:spcPts val="24"/>
              </a:spcBef>
            </a:pPr>
            <a:r>
              <a:rPr lang="en-US" sz="2000"/>
              <a:t>	method of randomization (1 point)</a:t>
            </a:r>
          </a:p>
          <a:p>
            <a:pPr algn="l">
              <a:spcBef>
                <a:spcPts val="24"/>
              </a:spcBef>
            </a:pPr>
            <a:r>
              <a:rPr lang="en-US" sz="2000"/>
              <a:t>2. Was the study described as double blind? (1 point)</a:t>
            </a:r>
          </a:p>
          <a:p>
            <a:pPr algn="l">
              <a:spcBef>
                <a:spcPts val="24"/>
              </a:spcBef>
            </a:pPr>
            <a:r>
              <a:rPr lang="en-US" sz="2000"/>
              <a:t>	method of blinding (1 point)</a:t>
            </a:r>
          </a:p>
          <a:p>
            <a:pPr algn="l">
              <a:spcBef>
                <a:spcPts val="24"/>
              </a:spcBef>
            </a:pPr>
            <a:r>
              <a:rPr lang="en-US" sz="2000"/>
              <a:t>3. Was there a description of withdrawals and dropouts? (1 point)</a:t>
            </a:r>
          </a:p>
          <a:p>
            <a:pPr algn="l">
              <a:spcBef>
                <a:spcPts val="24"/>
              </a:spcBef>
            </a:pPr>
            <a:endParaRPr lang="en-US" sz="2000"/>
          </a:p>
          <a:p>
            <a:pPr algn="l">
              <a:spcBef>
                <a:spcPts val="24"/>
              </a:spcBef>
            </a:pPr>
            <a:r>
              <a:rPr lang="en-US" sz="2000"/>
              <a:t>5 points total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>
            <a:normAutofit/>
          </a:bodyPr>
          <a:lstStyle/>
          <a:p>
            <a:r>
              <a:rPr lang="en-US" sz="2400" dirty="0"/>
              <a:t>Chalmers QAT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2400" cy="1752600"/>
          </a:xfrm>
        </p:spPr>
        <p:txBody>
          <a:bodyPr>
            <a:noAutofit/>
          </a:bodyPr>
          <a:lstStyle/>
          <a:p>
            <a:pPr algn="l">
              <a:spcBef>
                <a:spcPts val="24"/>
              </a:spcBef>
              <a:defRPr/>
            </a:pPr>
            <a:r>
              <a:rPr lang="en-US" sz="2000" dirty="0"/>
              <a:t>30 items in four forms</a:t>
            </a:r>
          </a:p>
          <a:p>
            <a:pPr marL="514350" indent="-514350" algn="l">
              <a:spcBef>
                <a:spcPts val="24"/>
              </a:spcBef>
              <a:buFont typeface="Arial"/>
              <a:buAutoNum type="romanLcPeriod"/>
              <a:defRPr/>
            </a:pPr>
            <a:r>
              <a:rPr lang="en-US" sz="2000" dirty="0"/>
              <a:t>Descriptive summary</a:t>
            </a:r>
          </a:p>
          <a:p>
            <a:pPr marL="514350" indent="-514350" algn="l">
              <a:spcBef>
                <a:spcPts val="24"/>
              </a:spcBef>
              <a:buFont typeface="Arial"/>
              <a:buAutoNum type="romanLcPeriod"/>
              <a:defRPr/>
            </a:pPr>
            <a:r>
              <a:rPr lang="en-US" sz="2000" dirty="0"/>
              <a:t>Study protocol (weight: 0.6)</a:t>
            </a:r>
          </a:p>
          <a:p>
            <a:pPr marL="514350" indent="-514350" algn="l">
              <a:spcBef>
                <a:spcPts val="24"/>
              </a:spcBef>
              <a:buFont typeface="Arial"/>
              <a:buAutoNum type="romanLcPeriod"/>
              <a:defRPr/>
            </a:pPr>
            <a:r>
              <a:rPr lang="en-US" sz="2000" dirty="0"/>
              <a:t>Statistical analysis (weight: 0.3)</a:t>
            </a:r>
          </a:p>
          <a:p>
            <a:pPr marL="514350" indent="-514350" algn="l">
              <a:spcBef>
                <a:spcPts val="24"/>
              </a:spcBef>
              <a:buFont typeface="Arial"/>
              <a:buAutoNum type="romanLcPeriod"/>
              <a:defRPr/>
            </a:pPr>
            <a:r>
              <a:rPr lang="en-US" sz="2000" dirty="0"/>
              <a:t>Presentation of results (weight: 0.1)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M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MME.thmx</Template>
  <TotalTime>34190</TotalTime>
  <Words>504</Words>
  <Application>Microsoft Macintosh PowerPoint</Application>
  <PresentationFormat>On-screen Show (4:3)</PresentationFormat>
  <Paragraphs>113</Paragraphs>
  <Slides>16</Slides>
  <Notes>15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MME</vt:lpstr>
      <vt:lpstr>How should the evidence hierarchy be developed?</vt:lpstr>
      <vt:lpstr>There should be no evidence hierarchy.</vt:lpstr>
      <vt:lpstr>1  Hierarchies are poor methods of using diverse evidence.</vt:lpstr>
      <vt:lpstr>2  Different types of hypotheses need different types of evidence.</vt:lpstr>
      <vt:lpstr>3  Trouble at the top.</vt:lpstr>
      <vt:lpstr>4  Hierarchies are crude quality assessment tools.</vt:lpstr>
      <vt:lpstr>Quality assessment tools (QATs)</vt:lpstr>
      <vt:lpstr>Jadad QAT</vt:lpstr>
      <vt:lpstr>Chalmers QAT</vt:lpstr>
      <vt:lpstr>Cho &amp; Bero QAT</vt:lpstr>
      <vt:lpstr>Slide 11</vt:lpstr>
      <vt:lpstr>Six QATs</vt:lpstr>
      <vt:lpstr>QATs: buyer beware.</vt:lpstr>
      <vt:lpstr>ἱεραρχία</vt:lpstr>
      <vt:lpstr>We can do better.</vt:lpstr>
      <vt:lpstr>Thank you for your attention. </vt:lpstr>
    </vt:vector>
  </TitlesOfParts>
  <Company>UCSD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Varieties of Evidential Experience</dc:title>
  <dc:creator>Jacob Stegenga</dc:creator>
  <cp:lastModifiedBy>Jacob Stegenga</cp:lastModifiedBy>
  <cp:revision>309</cp:revision>
  <dcterms:created xsi:type="dcterms:W3CDTF">2012-09-02T23:51:09Z</dcterms:created>
  <dcterms:modified xsi:type="dcterms:W3CDTF">2012-09-06T09:46:48Z</dcterms:modified>
</cp:coreProperties>
</file>