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25"/>
  </p:notesMasterIdLst>
  <p:sldIdLst>
    <p:sldId id="256" r:id="rId2"/>
    <p:sldId id="319" r:id="rId3"/>
    <p:sldId id="372" r:id="rId4"/>
    <p:sldId id="365" r:id="rId5"/>
    <p:sldId id="373" r:id="rId6"/>
    <p:sldId id="366" r:id="rId7"/>
    <p:sldId id="361" r:id="rId8"/>
    <p:sldId id="362" r:id="rId9"/>
    <p:sldId id="363" r:id="rId10"/>
    <p:sldId id="320" r:id="rId11"/>
    <p:sldId id="321" r:id="rId12"/>
    <p:sldId id="377" r:id="rId13"/>
    <p:sldId id="378" r:id="rId14"/>
    <p:sldId id="375" r:id="rId15"/>
    <p:sldId id="376" r:id="rId16"/>
    <p:sldId id="351" r:id="rId17"/>
    <p:sldId id="379" r:id="rId18"/>
    <p:sldId id="381" r:id="rId19"/>
    <p:sldId id="382" r:id="rId20"/>
    <p:sldId id="383" r:id="rId21"/>
    <p:sldId id="384" r:id="rId22"/>
    <p:sldId id="385" r:id="rId23"/>
    <p:sldId id="38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744" y="-264"/>
      </p:cViewPr>
      <p:guideLst>
        <p:guide orient="horz" pos="2160"/>
        <p:guide pos="2880"/>
      </p:guideLst>
    </p:cSldViewPr>
  </p:slideViewPr>
  <p:notesTextViewPr>
    <p:cViewPr>
      <p:scale>
        <a:sx n="100" d="100"/>
        <a:sy n="100" d="100"/>
      </p:scale>
      <p:origin x="0" y="0"/>
    </p:cViewPr>
  </p:notesTextViewPr>
  <p:notesViewPr>
    <p:cSldViewPr snapToGrid="0" snapToObjects="1">
      <p:cViewPr>
        <p:scale>
          <a:sx n="134" d="100"/>
          <a:sy n="134" d="100"/>
        </p:scale>
        <p:origin x="-1112" y="282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2DAF295-DBFF-4AD7-912A-6BF0939DA62A}" type="datetimeFigureOut">
              <a:rPr lang="en-US"/>
              <a:pPr>
                <a:defRPr/>
              </a:pPr>
              <a:t>9/4/12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085BFE8-132B-4213-B651-915A3ECB94BE}" type="slidenum">
              <a:rPr lang="en-US"/>
              <a:pPr>
                <a:defRPr/>
              </a:pPr>
              <a:t>‹#›</a:t>
            </a:fld>
            <a:endParaRPr lang="en-US"/>
          </a:p>
        </p:txBody>
      </p:sp>
    </p:spTree>
    <p:extLst>
      <p:ext uri="{BB962C8B-B14F-4D97-AF65-F5344CB8AC3E}">
        <p14:creationId xmlns:p14="http://schemas.microsoft.com/office/powerpoint/2010/main" val="41904145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dx.crossref.org/10.1038/msb.2008.51" TargetMode="External"/><Relationship Id="rId4" Type="http://schemas.openxmlformats.org/officeDocument/2006/relationships/hyperlink" Target="http://www.ncbi.nlm.nih.gov/sites/entrez?cmd=search&amp;db=PubMed&amp;term=%20Leh&amp;%23x000e1;r+J%5Bauth%5D" TargetMode="External"/><Relationship Id="rId5" Type="http://schemas.openxmlformats.org/officeDocument/2006/relationships/hyperlink" Target="http://www.ncbi.nlm.nih.gov/sites/entrez?cmd=search&amp;db=PubMed&amp;term=%20Krueger+A%5Bauth%5D" TargetMode="External"/><Relationship Id="rId6" Type="http://schemas.openxmlformats.org/officeDocument/2006/relationships/hyperlink" Target="http://www.ncbi.nlm.nih.gov/sites/entrez?cmd=search&amp;db=PubMed&amp;term=%20Zimmermann+G%5Bauth%5D" TargetMode="External"/><Relationship Id="rId7" Type="http://schemas.openxmlformats.org/officeDocument/2006/relationships/hyperlink" Target="http://www.ncbi.nlm.nih.gov/sites/entrez?cmd=search&amp;db=PubMed&amp;term=%20Borisy+A%5Bauth%5D" TargetMode="External"/><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ncbi.nlm.nih.gov/pubmed/17198971" TargetMode="External"/><Relationship Id="rId4" Type="http://schemas.openxmlformats.org/officeDocument/2006/relationships/hyperlink" Target="http://www.ncbi.nlm.nih.gov/pubmed/10963607" TargetMode="External"/><Relationship Id="rId5" Type="http://schemas.openxmlformats.org/officeDocument/2006/relationships/hyperlink" Target="http://www.ncbi.nlm.nih.gov/pubmed/9192676" TargetMode="External"/><Relationship Id="rId6" Type="http://schemas.openxmlformats.org/officeDocument/2006/relationships/hyperlink" Target="http://www.ncbi.nlm.nih.gov/pubmed/16883303" TargetMode="External"/><Relationship Id="rId7" Type="http://schemas.openxmlformats.org/officeDocument/2006/relationships/hyperlink" Target="http://www.ncbi.nlm.nih.gov/pubmed/16150578" TargetMode="External"/><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nature.com/msb/journal/v3/n1/full/msb4100179.html%23B8" TargetMode="External"/><Relationship Id="rId4" Type="http://schemas.openxmlformats.org/officeDocument/2006/relationships/hyperlink" Target="http://www.nature.com/msb/journal/v3/n1/full/msb4100179.html%23B9" TargetMode="External"/><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Title:  Evidence of Complex Causes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Abstract:  Complex causal structures pose special problems for standard methods of eliciting causal knowledge from experiment and observation. In this talk I will outline several such problems stemming from robustness and the role of "context" in the the dynamic stabilization characteristic of causation in complex biological systems.</a:t>
            </a:r>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a:t>
            </a:fld>
            <a:endParaRPr lang="en-US"/>
          </a:p>
        </p:txBody>
      </p:sp>
    </p:spTree>
    <p:extLst>
      <p:ext uri="{BB962C8B-B14F-4D97-AF65-F5344CB8AC3E}">
        <p14:creationId xmlns:p14="http://schemas.microsoft.com/office/powerpoint/2010/main" val="1679398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How complex systems are less fragile to high-order perturbations. Biological processes are often modeled as networks of interacting components that</a:t>
            </a:r>
          </a:p>
          <a:p>
            <a:r>
              <a:rPr lang="en-US" sz="1200" b="0" i="0" u="none" strike="noStrike" kern="1200" baseline="0" dirty="0" smtClean="0">
                <a:solidFill>
                  <a:schemeClr val="tx1"/>
                </a:solidFill>
                <a:latin typeface="+mn-lt"/>
                <a:ea typeface="+mn-ea"/>
                <a:cs typeface="+mn-cs"/>
              </a:rPr>
              <a:t>generate output responses based on input conditions. For a trivially simple system with a single pathway and no feedback, removing a single node will eliminate all</a:t>
            </a:r>
          </a:p>
          <a:p>
            <a:r>
              <a:rPr lang="en-US" sz="1200" b="0" i="0" u="none" strike="noStrike" kern="1200" baseline="0" dirty="0" smtClean="0">
                <a:solidFill>
                  <a:schemeClr val="tx1"/>
                </a:solidFill>
                <a:latin typeface="+mn-lt"/>
                <a:ea typeface="+mn-ea"/>
                <a:cs typeface="+mn-cs"/>
              </a:rPr>
              <a:t>output, so applying additional deletions will yield no synergistic responses. Networks that have more redundancy provide opportunities for synergy because cutting off</a:t>
            </a:r>
          </a:p>
          <a:p>
            <a:r>
              <a:rPr lang="en-US" sz="1200" b="0" i="0" u="none" strike="noStrike" kern="1200" baseline="0" dirty="0" smtClean="0">
                <a:solidFill>
                  <a:schemeClr val="tx1"/>
                </a:solidFill>
                <a:latin typeface="+mn-lt"/>
                <a:ea typeface="+mn-ea"/>
                <a:cs typeface="+mn-cs"/>
              </a:rPr>
              <a:t>alternative pathways or feedbacks can lead to lower output levels. If we monitor the output response as well-chosen nodes are successively removed from the network,</a:t>
            </a:r>
          </a:p>
          <a:p>
            <a:r>
              <a:rPr lang="en-US" sz="1200" b="0" i="0" u="none" strike="noStrike" kern="1200" baseline="0" dirty="0" smtClean="0">
                <a:solidFill>
                  <a:schemeClr val="tx1"/>
                </a:solidFill>
                <a:latin typeface="+mn-lt"/>
                <a:ea typeface="+mn-ea"/>
                <a:cs typeface="+mn-cs"/>
              </a:rPr>
              <a:t>the output should be only weakly affected until it reaches a ‘combination order of fragility’ (COF), where all available alternative pathways have been blocked.</a:t>
            </a:r>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10</a:t>
            </a:fld>
            <a:endParaRPr lang="en-US"/>
          </a:p>
        </p:txBody>
      </p:sp>
    </p:spTree>
    <p:extLst>
      <p:ext uri="{BB962C8B-B14F-4D97-AF65-F5344CB8AC3E}">
        <p14:creationId xmlns:p14="http://schemas.microsoft.com/office/powerpoint/2010/main" val="2356455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u="none" strike="noStrike" kern="1200" baseline="0" dirty="0" smtClean="0">
                <a:solidFill>
                  <a:schemeClr val="tx1"/>
                </a:solidFill>
                <a:latin typeface="+mn-lt"/>
                <a:ea typeface="+mn-ea"/>
                <a:cs typeface="+mn-cs"/>
              </a:rPr>
              <a:t>sampling to make the most of dose responses (Greco et al</a:t>
            </a:r>
            <a:r>
              <a:rPr lang="en-US" sz="1200" b="0" i="0" u="none" strike="noStrike" kern="1200" baseline="0" dirty="0" smtClean="0">
                <a:solidFill>
                  <a:schemeClr val="tx1"/>
                </a:solidFill>
                <a:latin typeface="+mn-lt"/>
                <a:ea typeface="+mn-ea"/>
                <a:cs typeface="+mn-cs"/>
              </a:rPr>
              <a:t>, 1995</a:t>
            </a:r>
            <a:r>
              <a:rPr lang="en-US" sz="1200" b="0" i="0" u="none" strike="noStrike" kern="1200" baseline="0" dirty="0" smtClean="0">
                <a:solidFill>
                  <a:schemeClr val="tx1"/>
                </a:solidFill>
                <a:latin typeface="+mn-lt"/>
                <a:ea typeface="+mn-ea"/>
                <a:cs typeface="+mn-cs"/>
              </a:rPr>
              <a:t>). A factorial design, where all permutations of </a:t>
            </a:r>
            <a:r>
              <a:rPr lang="en-US" sz="1200" b="0" i="0" u="none" strike="noStrike" kern="1200" baseline="0" dirty="0" smtClean="0">
                <a:solidFill>
                  <a:schemeClr val="tx1"/>
                </a:solidFill>
                <a:latin typeface="+mn-lt"/>
                <a:ea typeface="+mn-ea"/>
                <a:cs typeface="+mn-cs"/>
              </a:rPr>
              <a:t>serially diluted </a:t>
            </a:r>
            <a:r>
              <a:rPr lang="en-US" sz="1200" b="0" i="0" u="none" strike="noStrike" kern="1200" baseline="0" dirty="0" smtClean="0">
                <a:solidFill>
                  <a:schemeClr val="tx1"/>
                </a:solidFill>
                <a:latin typeface="+mn-lt"/>
                <a:ea typeface="+mn-ea"/>
                <a:cs typeface="+mn-cs"/>
              </a:rPr>
              <a:t>single-agent doses are tested, makes very </a:t>
            </a:r>
            <a:r>
              <a:rPr lang="en-US" sz="1200" b="0" i="0" u="none" strike="noStrike" kern="1200" baseline="0" dirty="0" smtClean="0">
                <a:solidFill>
                  <a:schemeClr val="tx1"/>
                </a:solidFill>
                <a:latin typeface="+mn-lt"/>
                <a:ea typeface="+mn-ea"/>
                <a:cs typeface="+mn-cs"/>
              </a:rPr>
              <a:t>few assumptions </a:t>
            </a:r>
            <a:r>
              <a:rPr lang="en-US" sz="1200" b="0" i="0" u="none" strike="noStrike" kern="1200" baseline="0" dirty="0" smtClean="0">
                <a:solidFill>
                  <a:schemeClr val="tx1"/>
                </a:solidFill>
                <a:latin typeface="+mn-lt"/>
                <a:ea typeface="+mn-ea"/>
                <a:cs typeface="+mn-cs"/>
              </a:rPr>
              <a:t>about the response surface shape, but </a:t>
            </a:r>
            <a:r>
              <a:rPr lang="en-US" sz="1200" b="0" i="0" u="none" strike="noStrike" kern="1200" baseline="0" dirty="0" smtClean="0">
                <a:solidFill>
                  <a:schemeClr val="tx1"/>
                </a:solidFill>
                <a:latin typeface="+mn-lt"/>
                <a:ea typeface="+mn-ea"/>
                <a:cs typeface="+mn-cs"/>
              </a:rPr>
              <a:t>is prohibitively </a:t>
            </a:r>
            <a:r>
              <a:rPr lang="en-US" sz="1200" b="0" i="0" u="none" strike="noStrike" kern="1200" baseline="0" dirty="0" smtClean="0">
                <a:solidFill>
                  <a:schemeClr val="tx1"/>
                </a:solidFill>
                <a:latin typeface="+mn-lt"/>
                <a:ea typeface="+mn-ea"/>
                <a:cs typeface="+mn-cs"/>
              </a:rPr>
              <a:t>expensive for high-order combinations. A more</a:t>
            </a:r>
          </a:p>
          <a:p>
            <a:r>
              <a:rPr lang="en-US" sz="1200" b="0" i="0" u="none" strike="noStrike" kern="1200" baseline="0" dirty="0" smtClean="0">
                <a:solidFill>
                  <a:schemeClr val="tx1"/>
                </a:solidFill>
                <a:latin typeface="+mn-lt"/>
                <a:ea typeface="+mn-ea"/>
                <a:cs typeface="+mn-cs"/>
              </a:rPr>
              <a:t>efficient format is to test fixed dose ratio responses, by </a:t>
            </a:r>
            <a:r>
              <a:rPr lang="en-US" sz="1200" b="0" i="0" u="none" strike="noStrike" kern="1200" baseline="0" dirty="0" smtClean="0">
                <a:solidFill>
                  <a:schemeClr val="tx1"/>
                </a:solidFill>
                <a:latin typeface="+mn-lt"/>
                <a:ea typeface="+mn-ea"/>
                <a:cs typeface="+mn-cs"/>
              </a:rPr>
              <a:t>mixing the </a:t>
            </a:r>
            <a:r>
              <a:rPr lang="en-US" sz="1200" b="0" i="0" u="none" strike="noStrike" kern="1200" baseline="0" dirty="0" smtClean="0">
                <a:solidFill>
                  <a:schemeClr val="tx1"/>
                </a:solidFill>
                <a:latin typeface="+mn-lt"/>
                <a:ea typeface="+mn-ea"/>
                <a:cs typeface="+mn-cs"/>
              </a:rPr>
              <a:t>component drugs at a high concentration (e.g. twice</a:t>
            </a:r>
          </a:p>
          <a:p>
            <a:r>
              <a:rPr lang="en-US" sz="1200" b="0" i="0" u="none" strike="noStrike" kern="1200" baseline="0" dirty="0" smtClean="0">
                <a:solidFill>
                  <a:schemeClr val="tx1"/>
                </a:solidFill>
                <a:latin typeface="+mn-lt"/>
                <a:ea typeface="+mn-ea"/>
                <a:cs typeface="+mn-cs"/>
              </a:rPr>
              <a:t>their 50% effective concentrations, or the highest </a:t>
            </a:r>
            <a:r>
              <a:rPr lang="en-US" sz="1200" b="0" i="0" u="none" strike="noStrike" kern="1200" baseline="0" dirty="0" smtClean="0">
                <a:solidFill>
                  <a:schemeClr val="tx1"/>
                </a:solidFill>
                <a:latin typeface="+mn-lt"/>
                <a:ea typeface="+mn-ea"/>
                <a:cs typeface="+mn-cs"/>
              </a:rPr>
              <a:t>achievable concentration </a:t>
            </a:r>
            <a:r>
              <a:rPr lang="en-US" sz="1200" b="0" i="0" u="none" strike="noStrike" kern="1200" baseline="0" dirty="0" smtClean="0">
                <a:solidFill>
                  <a:schemeClr val="tx1"/>
                </a:solidFill>
                <a:latin typeface="+mn-lt"/>
                <a:ea typeface="+mn-ea"/>
                <a:cs typeface="+mn-cs"/>
              </a:rPr>
              <a:t>for singly inactive compounds) and serially</a:t>
            </a:r>
          </a:p>
          <a:p>
            <a:r>
              <a:rPr lang="en-US" sz="1200" b="0" i="0" u="none" strike="noStrike" kern="1200" baseline="0" dirty="0" smtClean="0">
                <a:solidFill>
                  <a:schemeClr val="tx1"/>
                </a:solidFill>
                <a:latin typeface="+mn-lt"/>
                <a:ea typeface="+mn-ea"/>
                <a:cs typeface="+mn-cs"/>
              </a:rPr>
              <a:t>diluting that mixture. If response curves are collected for </a:t>
            </a:r>
            <a:r>
              <a:rPr lang="en-US" sz="1200" b="0" i="0" u="none" strike="noStrike" kern="1200" baseline="0" dirty="0" smtClean="0">
                <a:solidFill>
                  <a:schemeClr val="tx1"/>
                </a:solidFill>
                <a:latin typeface="+mn-lt"/>
                <a:ea typeface="+mn-ea"/>
                <a:cs typeface="+mn-cs"/>
              </a:rPr>
              <a:t>all </a:t>
            </a:r>
            <a:r>
              <a:rPr lang="en-US" sz="1200" b="0" i="0" u="none" strike="noStrike" kern="1200" baseline="0" dirty="0" err="1" smtClean="0">
                <a:solidFill>
                  <a:schemeClr val="tx1"/>
                </a:solidFill>
                <a:latin typeface="+mn-lt"/>
                <a:ea typeface="+mn-ea"/>
                <a:cs typeface="+mn-cs"/>
              </a:rPr>
              <a:t>submixtures</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of any high-order combination as part of a</a:t>
            </a:r>
          </a:p>
          <a:p>
            <a:r>
              <a:rPr lang="en-US" sz="1200" b="0" i="0" u="none" strike="noStrike" kern="1200" baseline="0" dirty="0" smtClean="0">
                <a:solidFill>
                  <a:schemeClr val="tx1"/>
                </a:solidFill>
                <a:latin typeface="+mn-lt"/>
                <a:ea typeface="+mn-ea"/>
                <a:cs typeface="+mn-cs"/>
              </a:rPr>
              <a:t>systematic experiment, there will be sufficient information </a:t>
            </a:r>
            <a:r>
              <a:rPr lang="en-US" sz="1200" b="0" i="0" u="none" strike="noStrike" kern="1200" baseline="0" dirty="0" smtClean="0">
                <a:solidFill>
                  <a:schemeClr val="tx1"/>
                </a:solidFill>
                <a:latin typeface="+mn-lt"/>
                <a:ea typeface="+mn-ea"/>
                <a:cs typeface="+mn-cs"/>
              </a:rPr>
              <a:t>to fully </a:t>
            </a:r>
            <a:r>
              <a:rPr lang="en-US" sz="1200" b="0" i="0" u="none" strike="noStrike" kern="1200" baseline="0" dirty="0" smtClean="0">
                <a:solidFill>
                  <a:schemeClr val="tx1"/>
                </a:solidFill>
                <a:latin typeface="+mn-lt"/>
                <a:ea typeface="+mn-ea"/>
                <a:cs typeface="+mn-cs"/>
              </a:rPr>
              <a:t>describe most high-order synergies and antagonisms.</a:t>
            </a:r>
          </a:p>
          <a:p>
            <a:r>
              <a:rPr lang="en-US" sz="1200" b="0" i="0" u="none" strike="noStrike" kern="1200" baseline="0" dirty="0" smtClean="0">
                <a:solidFill>
                  <a:schemeClr val="tx1"/>
                </a:solidFill>
                <a:latin typeface="+mn-lt"/>
                <a:ea typeface="+mn-ea"/>
                <a:cs typeface="+mn-cs"/>
              </a:rPr>
              <a:t>Most synergy measures compare a combination’s response </a:t>
            </a:r>
            <a:r>
              <a:rPr lang="en-US" sz="1200" b="0" i="0" u="none" strike="noStrike" kern="1200" baseline="0" dirty="0" smtClean="0">
                <a:solidFill>
                  <a:schemeClr val="tx1"/>
                </a:solidFill>
                <a:latin typeface="+mn-lt"/>
                <a:ea typeface="+mn-ea"/>
                <a:cs typeface="+mn-cs"/>
              </a:rPr>
              <a:t>to those </a:t>
            </a:r>
            <a:r>
              <a:rPr lang="en-US" sz="1200" b="0" i="0" u="none" strike="noStrike" kern="1200" baseline="0" dirty="0" smtClean="0">
                <a:solidFill>
                  <a:schemeClr val="tx1"/>
                </a:solidFill>
                <a:latin typeface="+mn-lt"/>
                <a:ea typeface="+mn-ea"/>
                <a:cs typeface="+mn-cs"/>
              </a:rPr>
              <a:t>of the constituent single agents (Greco et al, 1995). For</a:t>
            </a:r>
          </a:p>
          <a:p>
            <a:r>
              <a:rPr lang="en-US" sz="1200" b="0" i="0" u="none" strike="noStrike" kern="1200" baseline="0" dirty="0" smtClean="0">
                <a:solidFill>
                  <a:schemeClr val="tx1"/>
                </a:solidFill>
                <a:latin typeface="+mn-lt"/>
                <a:ea typeface="+mn-ea"/>
                <a:cs typeface="+mn-cs"/>
              </a:rPr>
              <a:t>genetic interactions, synergy is measured by comparing </a:t>
            </a:r>
            <a:r>
              <a:rPr lang="en-US" sz="1200" b="0" i="0" u="none" strike="noStrike" kern="1200" baseline="0" dirty="0" smtClean="0">
                <a:solidFill>
                  <a:schemeClr val="tx1"/>
                </a:solidFill>
                <a:latin typeface="+mn-lt"/>
                <a:ea typeface="+mn-ea"/>
                <a:cs typeface="+mn-cs"/>
              </a:rPr>
              <a:t>the combined </a:t>
            </a:r>
            <a:r>
              <a:rPr lang="en-US" sz="1200" b="0" i="0" u="none" strike="noStrike" kern="1200" baseline="0" dirty="0" smtClean="0">
                <a:solidFill>
                  <a:schemeClr val="tx1"/>
                </a:solidFill>
                <a:latin typeface="+mn-lt"/>
                <a:ea typeface="+mn-ea"/>
                <a:cs typeface="+mn-cs"/>
              </a:rPr>
              <a:t>effect to a model that represents the expectation for</a:t>
            </a:r>
          </a:p>
          <a:p>
            <a:r>
              <a:rPr lang="en-US" sz="1200" b="0" i="0" u="none" strike="noStrike" kern="1200" baseline="0" dirty="0" smtClean="0">
                <a:solidFill>
                  <a:schemeClr val="tx1"/>
                </a:solidFill>
                <a:latin typeface="+mn-lt"/>
                <a:ea typeface="+mn-ea"/>
                <a:cs typeface="+mn-cs"/>
              </a:rPr>
              <a:t>non-interaction (</a:t>
            </a:r>
            <a:r>
              <a:rPr lang="en-US" sz="1200" b="0" i="0" u="none" strike="noStrike" kern="1200" baseline="0" dirty="0" err="1" smtClean="0">
                <a:solidFill>
                  <a:schemeClr val="tx1"/>
                </a:solidFill>
                <a:latin typeface="+mn-lt"/>
                <a:ea typeface="+mn-ea"/>
                <a:cs typeface="+mn-cs"/>
              </a:rPr>
              <a:t>Anastassiou</a:t>
            </a:r>
            <a:r>
              <a:rPr lang="en-US" sz="1200" b="0" i="0" u="none" strike="noStrike" kern="1200" baseline="0" dirty="0" smtClean="0">
                <a:solidFill>
                  <a:schemeClr val="tx1"/>
                </a:solidFill>
                <a:latin typeface="+mn-lt"/>
                <a:ea typeface="+mn-ea"/>
                <a:cs typeface="+mn-cs"/>
              </a:rPr>
              <a:t>, 2007; Mani et al, 2008). </a:t>
            </a:r>
            <a:r>
              <a:rPr lang="en-US" sz="1200" b="0" i="0" u="none" strike="noStrike" kern="1200" baseline="0" dirty="0" smtClean="0">
                <a:solidFill>
                  <a:schemeClr val="tx1"/>
                </a:solidFill>
                <a:latin typeface="+mn-lt"/>
                <a:ea typeface="+mn-ea"/>
                <a:cs typeface="+mn-cs"/>
              </a:rPr>
              <a:t>For chemical </a:t>
            </a:r>
            <a:r>
              <a:rPr lang="en-US" sz="1200" b="0" i="0" u="none" strike="noStrike" kern="1200" baseline="0" dirty="0" smtClean="0">
                <a:solidFill>
                  <a:schemeClr val="tx1"/>
                </a:solidFill>
                <a:latin typeface="+mn-lt"/>
                <a:ea typeface="+mn-ea"/>
                <a:cs typeface="+mn-cs"/>
              </a:rPr>
              <a:t>combinations, synergy can be measured either as a</a:t>
            </a:r>
          </a:p>
          <a:p>
            <a:r>
              <a:rPr lang="en-US" sz="1200" b="0" i="0" u="none" strike="noStrike" kern="1200" baseline="0" dirty="0" smtClean="0">
                <a:solidFill>
                  <a:schemeClr val="tx1"/>
                </a:solidFill>
                <a:latin typeface="+mn-lt"/>
                <a:ea typeface="+mn-ea"/>
                <a:cs typeface="+mn-cs"/>
              </a:rPr>
              <a:t>high concentration effect boost using one of the </a:t>
            </a:r>
            <a:r>
              <a:rPr lang="en-US" sz="1200" b="0" i="0" u="none" strike="noStrike" kern="1200" baseline="0" dirty="0" smtClean="0">
                <a:solidFill>
                  <a:schemeClr val="tx1"/>
                </a:solidFill>
                <a:latin typeface="+mn-lt"/>
                <a:ea typeface="+mn-ea"/>
                <a:cs typeface="+mn-cs"/>
              </a:rPr>
              <a:t>genetic interaction </a:t>
            </a:r>
            <a:r>
              <a:rPr lang="en-US" sz="1200" b="0" i="0" u="none" strike="noStrike" kern="1200" baseline="0" dirty="0" smtClean="0">
                <a:solidFill>
                  <a:schemeClr val="tx1"/>
                </a:solidFill>
                <a:latin typeface="+mn-lt"/>
                <a:ea typeface="+mn-ea"/>
                <a:cs typeface="+mn-cs"/>
              </a:rPr>
              <a:t>models, or as a potency shift at a chosen effect level</a:t>
            </a:r>
          </a:p>
          <a:p>
            <a:r>
              <a:rPr lang="en-US" sz="1200" b="0" i="0" u="none" strike="noStrike" kern="1200" baseline="0" dirty="0" smtClean="0">
                <a:solidFill>
                  <a:schemeClr val="tx1"/>
                </a:solidFill>
                <a:latin typeface="+mn-lt"/>
                <a:ea typeface="+mn-ea"/>
                <a:cs typeface="+mn-cs"/>
              </a:rPr>
              <a:t>(Chou and </a:t>
            </a:r>
            <a:r>
              <a:rPr lang="en-US" sz="1200" b="0" i="0" u="none" strike="noStrike" kern="1200" baseline="0" dirty="0" err="1" smtClean="0">
                <a:solidFill>
                  <a:schemeClr val="tx1"/>
                </a:solidFill>
                <a:latin typeface="+mn-lt"/>
                <a:ea typeface="+mn-ea"/>
                <a:cs typeface="+mn-cs"/>
              </a:rPr>
              <a:t>Talalay</a:t>
            </a:r>
            <a:r>
              <a:rPr lang="en-US" sz="1200" b="0" i="0" u="none" strike="noStrike" kern="1200" baseline="0" dirty="0" smtClean="0">
                <a:solidFill>
                  <a:schemeClr val="tx1"/>
                </a:solidFill>
                <a:latin typeface="+mn-lt"/>
                <a:ea typeface="+mn-ea"/>
                <a:cs typeface="+mn-cs"/>
              </a:rPr>
              <a:t>, 1984; </a:t>
            </a:r>
            <a:r>
              <a:rPr lang="en-US" sz="1200" b="0" i="0" u="none" strike="noStrike" kern="1200" baseline="0" dirty="0" err="1" smtClean="0">
                <a:solidFill>
                  <a:schemeClr val="tx1"/>
                </a:solidFill>
                <a:latin typeface="+mn-lt"/>
                <a:ea typeface="+mn-ea"/>
                <a:cs typeface="+mn-cs"/>
              </a:rPr>
              <a:t>Leha´r</a:t>
            </a:r>
            <a:r>
              <a:rPr lang="en-US" sz="1200" b="0" i="0" u="none" strike="noStrike" kern="1200" baseline="0" dirty="0" smtClean="0">
                <a:solidFill>
                  <a:schemeClr val="tx1"/>
                </a:solidFill>
                <a:latin typeface="+mn-lt"/>
                <a:ea typeface="+mn-ea"/>
                <a:cs typeface="+mn-cs"/>
              </a:rPr>
              <a:t> et al, 2007). These </a:t>
            </a:r>
            <a:r>
              <a:rPr lang="en-US" sz="1200" b="0" i="0" u="none" strike="noStrike" kern="1200" baseline="0" dirty="0" smtClean="0">
                <a:solidFill>
                  <a:schemeClr val="tx1"/>
                </a:solidFill>
                <a:latin typeface="+mn-lt"/>
                <a:ea typeface="+mn-ea"/>
                <a:cs typeface="+mn-cs"/>
              </a:rPr>
              <a:t>definitions generalize </a:t>
            </a:r>
            <a:r>
              <a:rPr lang="en-US" sz="1200" b="0" i="0" u="none" strike="noStrike" kern="1200" baseline="0" dirty="0" smtClean="0">
                <a:solidFill>
                  <a:schemeClr val="tx1"/>
                </a:solidFill>
                <a:latin typeface="+mn-lt"/>
                <a:ea typeface="+mn-ea"/>
                <a:cs typeface="+mn-cs"/>
              </a:rPr>
              <a:t>readily to high-order combinations and can be used</a:t>
            </a:r>
          </a:p>
          <a:p>
            <a:r>
              <a:rPr lang="en-US" sz="1200" b="0" i="0" u="none" strike="noStrike" kern="1200" baseline="0" dirty="0" smtClean="0">
                <a:solidFill>
                  <a:schemeClr val="tx1"/>
                </a:solidFill>
                <a:latin typeface="+mn-lt"/>
                <a:ea typeface="+mn-ea"/>
                <a:cs typeface="+mn-cs"/>
              </a:rPr>
              <a:t>to quantify the ‘absolute synergy’ of a combination </a:t>
            </a:r>
            <a:r>
              <a:rPr lang="en-US" sz="1200" b="0" i="0" u="none" strike="noStrike" kern="1200" baseline="0" dirty="0" smtClean="0">
                <a:solidFill>
                  <a:schemeClr val="tx1"/>
                </a:solidFill>
                <a:latin typeface="+mn-lt"/>
                <a:ea typeface="+mn-ea"/>
                <a:cs typeface="+mn-cs"/>
              </a:rPr>
              <a:t>compared to </a:t>
            </a:r>
            <a:r>
              <a:rPr lang="en-US" sz="1200" b="0" i="0" u="none" strike="noStrike" kern="1200" baseline="0" dirty="0" smtClean="0">
                <a:solidFill>
                  <a:schemeClr val="tx1"/>
                </a:solidFill>
                <a:latin typeface="+mn-lt"/>
                <a:ea typeface="+mn-ea"/>
                <a:cs typeface="+mn-cs"/>
              </a:rPr>
              <a:t>its single agents (see Figure 2). Although there is</a:t>
            </a:r>
          </a:p>
          <a:p>
            <a:r>
              <a:rPr lang="en-US" sz="1200" b="0" i="0" u="none" strike="noStrike" kern="1200" baseline="0" dirty="0" smtClean="0">
                <a:solidFill>
                  <a:schemeClr val="tx1"/>
                </a:solidFill>
                <a:latin typeface="+mn-lt"/>
                <a:ea typeface="+mn-ea"/>
                <a:cs typeface="+mn-cs"/>
              </a:rPr>
              <a:t>considerable debate concerning which null-interaction </a:t>
            </a:r>
            <a:r>
              <a:rPr lang="en-US" sz="1200" b="0" i="0" u="none" strike="noStrike" kern="1200" baseline="0" dirty="0" err="1" smtClean="0">
                <a:solidFill>
                  <a:schemeClr val="tx1"/>
                </a:solidFill>
                <a:latin typeface="+mn-lt"/>
                <a:ea typeface="+mn-ea"/>
                <a:cs typeface="+mn-cs"/>
              </a:rPr>
              <a:t>modelis</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most generally applicable to biological contexts (Chou and</a:t>
            </a:r>
          </a:p>
          <a:p>
            <a:r>
              <a:rPr lang="fr-FR" sz="1200" b="0" i="0" u="none" strike="noStrike" kern="1200" baseline="0" dirty="0" err="1" smtClean="0">
                <a:solidFill>
                  <a:schemeClr val="tx1"/>
                </a:solidFill>
                <a:latin typeface="+mn-lt"/>
                <a:ea typeface="+mn-ea"/>
                <a:cs typeface="+mn-cs"/>
              </a:rPr>
              <a:t>Talalay</a:t>
            </a:r>
            <a:r>
              <a:rPr lang="fr-FR" sz="1200" b="0" i="0" u="none" strike="noStrike" kern="1200" baseline="0" dirty="0" smtClean="0">
                <a:solidFill>
                  <a:schemeClr val="tx1"/>
                </a:solidFill>
                <a:latin typeface="+mn-lt"/>
                <a:ea typeface="+mn-ea"/>
                <a:cs typeface="+mn-cs"/>
              </a:rPr>
              <a:t>, 1984; Greco et al, 1995; </a:t>
            </a:r>
            <a:r>
              <a:rPr lang="fr-FR" sz="1200" b="0" i="0" u="none" strike="noStrike" kern="1200" baseline="0" dirty="0" err="1" smtClean="0">
                <a:solidFill>
                  <a:schemeClr val="tx1"/>
                </a:solidFill>
                <a:latin typeface="+mn-lt"/>
                <a:ea typeface="+mn-ea"/>
                <a:cs typeface="+mn-cs"/>
              </a:rPr>
              <a:t>Leha´r</a:t>
            </a:r>
            <a:r>
              <a:rPr lang="fr-FR" sz="1200" b="0" i="0" u="none" strike="noStrike" kern="1200" baseline="0" dirty="0" smtClean="0">
                <a:solidFill>
                  <a:schemeClr val="tx1"/>
                </a:solidFill>
                <a:latin typeface="+mn-lt"/>
                <a:ea typeface="+mn-ea"/>
                <a:cs typeface="+mn-cs"/>
              </a:rPr>
              <a:t> et al, 2007; Mani et </a:t>
            </a:r>
            <a:r>
              <a:rPr lang="fr-FR" sz="1200" b="0" i="0" u="none" strike="noStrike" kern="1200" baseline="0" dirty="0" smtClean="0">
                <a:solidFill>
                  <a:schemeClr val="tx1"/>
                </a:solidFill>
                <a:latin typeface="+mn-lt"/>
                <a:ea typeface="+mn-ea"/>
                <a:cs typeface="+mn-cs"/>
              </a:rPr>
              <a:t>al2008</a:t>
            </a:r>
            <a:r>
              <a:rPr lang="fr-FR" sz="1200" b="0" i="0" u="none" strike="noStrike" kern="1200" baseline="0" dirty="0" smtClean="0">
                <a:solidFill>
                  <a:schemeClr val="tx1"/>
                </a:solidFill>
                <a:latin typeface="+mn-lt"/>
                <a:ea typeface="+mn-ea"/>
                <a:cs typeface="+mn-cs"/>
              </a:rPr>
              <a:t>), all of </a:t>
            </a:r>
            <a:r>
              <a:rPr lang="fr-FR" sz="1200" b="0" i="0" u="none" strike="noStrike" kern="1200" baseline="0" dirty="0" err="1" smtClean="0">
                <a:solidFill>
                  <a:schemeClr val="tx1"/>
                </a:solidFill>
                <a:latin typeface="+mn-lt"/>
                <a:ea typeface="+mn-ea"/>
                <a:cs typeface="+mn-cs"/>
              </a:rPr>
              <a:t>them</a:t>
            </a:r>
            <a:r>
              <a:rPr lang="fr-FR" sz="1200" b="0" i="0" u="none" strike="noStrike" kern="1200" baseline="0" dirty="0" smtClean="0">
                <a:solidFill>
                  <a:schemeClr val="tx1"/>
                </a:solidFill>
                <a:latin typeface="+mn-lt"/>
                <a:ea typeface="+mn-ea"/>
                <a:cs typeface="+mn-cs"/>
              </a:rPr>
              <a:t> permit the </a:t>
            </a:r>
            <a:r>
              <a:rPr lang="fr-FR" sz="1200" b="0" i="0" u="none" strike="noStrike" kern="1200" baseline="0" dirty="0" err="1" smtClean="0">
                <a:solidFill>
                  <a:schemeClr val="tx1"/>
                </a:solidFill>
                <a:latin typeface="+mn-lt"/>
                <a:ea typeface="+mn-ea"/>
                <a:cs typeface="+mn-cs"/>
              </a:rPr>
              <a:t>calculation</a:t>
            </a:r>
            <a:r>
              <a:rPr lang="fr-FR" sz="1200" b="0" i="0" u="none" strike="noStrike" kern="1200" baseline="0" dirty="0" smtClean="0">
                <a:solidFill>
                  <a:schemeClr val="tx1"/>
                </a:solidFill>
                <a:latin typeface="+mn-lt"/>
                <a:ea typeface="+mn-ea"/>
                <a:cs typeface="+mn-cs"/>
              </a:rPr>
              <a:t> of an </a:t>
            </a:r>
            <a:r>
              <a:rPr lang="fr-FR" sz="1200" b="0" i="0" u="none" strike="noStrike" kern="1200" baseline="0" dirty="0" err="1" smtClean="0">
                <a:solidFill>
                  <a:schemeClr val="tx1"/>
                </a:solidFill>
                <a:latin typeface="+mn-lt"/>
                <a:ea typeface="+mn-ea"/>
                <a:cs typeface="+mn-cs"/>
              </a:rPr>
              <a:t>absolute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synergy</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score as </a:t>
            </a:r>
            <a:r>
              <a:rPr lang="fr-FR" sz="1200" b="0" i="0" u="none" strike="noStrike" kern="1200" baseline="0" dirty="0" err="1" smtClean="0">
                <a:solidFill>
                  <a:schemeClr val="tx1"/>
                </a:solidFill>
                <a:latin typeface="+mn-lt"/>
                <a:ea typeface="+mn-ea"/>
                <a:cs typeface="+mn-cs"/>
              </a:rPr>
              <a:t>described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here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high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also</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useful</a:t>
            </a:r>
            <a:r>
              <a:rPr lang="fr-FR"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to </a:t>
            </a:r>
            <a:r>
              <a:rPr lang="fr-FR" sz="1200" b="0" i="0" u="none" strike="noStrike" kern="1200" baseline="0" dirty="0" err="1" smtClean="0">
                <a:solidFill>
                  <a:schemeClr val="tx1"/>
                </a:solidFill>
                <a:latin typeface="+mn-lt"/>
                <a:ea typeface="+mn-ea"/>
                <a:cs typeface="+mn-cs"/>
              </a:rPr>
              <a:t>consider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the ‘</a:t>
            </a:r>
            <a:r>
              <a:rPr lang="fr-FR" sz="1200" b="0" i="0" u="none" strike="noStrike" kern="1200" baseline="0" dirty="0" err="1" smtClean="0">
                <a:solidFill>
                  <a:schemeClr val="tx1"/>
                </a:solidFill>
                <a:latin typeface="+mn-lt"/>
                <a:ea typeface="+mn-ea"/>
                <a:cs typeface="+mn-cs"/>
              </a:rPr>
              <a:t>differential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synergy</a:t>
            </a:r>
            <a:r>
              <a:rPr lang="fr-FR" sz="1200" b="0" i="0" u="none" strike="noStrike" kern="1200" baseline="0" dirty="0" smtClean="0">
                <a:solidFill>
                  <a:schemeClr val="tx1"/>
                </a:solidFill>
                <a:latin typeface="+mn-lt"/>
                <a:ea typeface="+mn-ea"/>
                <a:cs typeface="+mn-cs"/>
              </a:rPr>
              <a:t>’ (Figure 2) </a:t>
            </a:r>
            <a:r>
              <a:rPr lang="fr-FR" sz="1200" b="0" i="0" u="none" strike="noStrike" kern="1200" baseline="0" dirty="0" err="1" smtClean="0">
                <a:solidFill>
                  <a:schemeClr val="tx1"/>
                </a:solidFill>
                <a:latin typeface="+mn-lt"/>
                <a:ea typeface="+mn-ea"/>
                <a:cs typeface="+mn-cs"/>
              </a:rPr>
              <a:t>that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measures</a:t>
            </a:r>
            <a:r>
              <a:rPr lang="fr-FR" sz="1200" b="0" i="0" u="none" strike="noStrike" kern="1200" baseline="0" dirty="0" smtClean="0">
                <a:solidFill>
                  <a:schemeClr val="tx1"/>
                </a:solidFill>
                <a:latin typeface="+mn-lt"/>
                <a:ea typeface="+mn-ea"/>
                <a:cs typeface="+mn-cs"/>
              </a:rPr>
              <a:t> the</a:t>
            </a:r>
          </a:p>
          <a:p>
            <a:r>
              <a:rPr lang="fr-FR" sz="1200" b="0" i="0" u="none" strike="noStrike" kern="1200" baseline="0" dirty="0" smtClean="0">
                <a:solidFill>
                  <a:schemeClr val="tx1"/>
                </a:solidFill>
                <a:latin typeface="+mn-lt"/>
                <a:ea typeface="+mn-ea"/>
                <a:cs typeface="+mn-cs"/>
              </a:rPr>
              <a:t>extra </a:t>
            </a:r>
            <a:r>
              <a:rPr lang="fr-FR" sz="1200" b="0" i="0" u="none" strike="noStrike" kern="1200" baseline="0" dirty="0" err="1" smtClean="0">
                <a:solidFill>
                  <a:schemeClr val="tx1"/>
                </a:solidFill>
                <a:latin typeface="+mn-lt"/>
                <a:ea typeface="+mn-ea"/>
                <a:cs typeface="+mn-cs"/>
              </a:rPr>
              <a:t>benefit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gained</a:t>
            </a:r>
            <a:r>
              <a:rPr lang="fr-FR" sz="1200" b="0" i="0" u="none" strike="noStrike" kern="1200" baseline="0" dirty="0" smtClean="0">
                <a:solidFill>
                  <a:schemeClr val="tx1"/>
                </a:solidFill>
                <a:latin typeface="+mn-lt"/>
                <a:ea typeface="+mn-ea"/>
                <a:cs typeface="+mn-cs"/>
              </a:rPr>
              <a:t> by </a:t>
            </a:r>
            <a:r>
              <a:rPr lang="fr-FR" sz="1200" b="0" i="0" u="none" strike="noStrike" kern="1200" baseline="0" dirty="0" err="1" smtClean="0">
                <a:solidFill>
                  <a:schemeClr val="tx1"/>
                </a:solidFill>
                <a:latin typeface="+mn-lt"/>
                <a:ea typeface="+mn-ea"/>
                <a:cs typeface="+mn-cs"/>
              </a:rPr>
              <a:t>increasing</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combination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order.Differential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synergy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calculated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from</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differences</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between</a:t>
            </a:r>
            <a:r>
              <a:rPr lang="fr-FR" sz="1200" b="0" i="0" u="none" strike="noStrike" kern="1200" baseline="0" dirty="0" smtClean="0">
                <a:solidFill>
                  <a:schemeClr val="tx1"/>
                </a:solidFill>
                <a:latin typeface="+mn-lt"/>
                <a:ea typeface="+mn-ea"/>
                <a:cs typeface="+mn-cs"/>
              </a:rPr>
              <a:t> an mth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combination’s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synergy</a:t>
            </a:r>
            <a:r>
              <a:rPr lang="fr-FR" sz="1200" b="0" i="0" u="none" strike="noStrike" kern="1200" baseline="0" dirty="0" smtClean="0">
                <a:solidFill>
                  <a:schemeClr val="tx1"/>
                </a:solidFill>
                <a:latin typeface="+mn-lt"/>
                <a:ea typeface="+mn-ea"/>
                <a:cs typeface="+mn-cs"/>
              </a:rPr>
              <a:t> score and </a:t>
            </a:r>
            <a:r>
              <a:rPr lang="fr-FR" sz="1200" b="0" i="0" u="none" strike="noStrike" kern="1200" baseline="0" dirty="0" err="1" smtClean="0">
                <a:solidFill>
                  <a:schemeClr val="tx1"/>
                </a:solidFill>
                <a:latin typeface="+mn-lt"/>
                <a:ea typeface="+mn-ea"/>
                <a:cs typeface="+mn-cs"/>
              </a:rPr>
              <a:t>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hose</a:t>
            </a:r>
            <a:r>
              <a:rPr lang="fr-FR" sz="1200" b="0" i="0" u="none" strike="noStrike" kern="1200" baseline="0" dirty="0" smtClean="0">
                <a:solidFill>
                  <a:schemeClr val="tx1"/>
                </a:solidFill>
                <a:latin typeface="+mn-lt"/>
                <a:ea typeface="+mn-ea"/>
                <a:cs typeface="+mn-cs"/>
              </a:rPr>
              <a:t> on </a:t>
            </a:r>
            <a:r>
              <a:rPr lang="fr-FR" sz="1200" b="0" i="0" u="none" strike="noStrike" kern="1200" baseline="0" dirty="0" err="1" smtClean="0">
                <a:solidFill>
                  <a:schemeClr val="tx1"/>
                </a:solidFill>
                <a:latin typeface="+mn-lt"/>
                <a:ea typeface="+mn-ea"/>
                <a:cs typeface="+mn-cs"/>
              </a:rPr>
              <a:t>its</a:t>
            </a:r>
            <a:r>
              <a:rPr lang="fr-FR" sz="1200" b="0" i="0" u="none" strike="noStrike" kern="1200" baseline="0" dirty="0" smtClean="0">
                <a:solidFill>
                  <a:schemeClr val="tx1"/>
                </a:solidFill>
                <a:latin typeface="+mn-lt"/>
                <a:ea typeface="+mn-ea"/>
                <a:cs typeface="+mn-cs"/>
              </a:rPr>
              <a:t> (m1)th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submixtures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should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peak</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r>
              <a:rPr lang="fr-FR" sz="1200" b="0" i="0" u="none" strike="noStrike" kern="1200" baseline="0" dirty="0" smtClean="0">
                <a:solidFill>
                  <a:schemeClr val="tx1"/>
                </a:solidFill>
                <a:latin typeface="+mn-lt"/>
                <a:ea typeface="+mn-ea"/>
                <a:cs typeface="+mn-cs"/>
              </a:rPr>
              <a:t> the</a:t>
            </a:r>
          </a:p>
          <a:p>
            <a:r>
              <a:rPr lang="fr-FR" sz="1200" b="0" i="0" u="none" strike="noStrike" kern="1200" baseline="0" dirty="0" err="1" smtClean="0">
                <a:solidFill>
                  <a:schemeClr val="tx1"/>
                </a:solidFill>
                <a:latin typeface="+mn-lt"/>
                <a:ea typeface="+mn-ea"/>
                <a:cs typeface="+mn-cs"/>
              </a:rPr>
              <a:t>combination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where</a:t>
            </a:r>
            <a:r>
              <a:rPr lang="fr-FR" sz="1200" b="0" i="0" u="none" strike="noStrike" kern="1200" baseline="0" dirty="0" smtClean="0">
                <a:solidFill>
                  <a:schemeClr val="tx1"/>
                </a:solidFill>
                <a:latin typeface="+mn-lt"/>
                <a:ea typeface="+mn-ea"/>
                <a:cs typeface="+mn-cs"/>
              </a:rPr>
              <a:t> the system </a:t>
            </a:r>
            <a:r>
              <a:rPr lang="fr-FR" sz="1200" b="0" i="0" u="none" strike="noStrike" kern="1200" baseline="0" dirty="0" err="1" smtClean="0">
                <a:solidFill>
                  <a:schemeClr val="tx1"/>
                </a:solidFill>
                <a:latin typeface="+mn-lt"/>
                <a:ea typeface="+mn-ea"/>
                <a:cs typeface="+mn-cs"/>
              </a:rPr>
              <a:t>becomes</a:t>
            </a:r>
            <a:r>
              <a:rPr lang="fr-FR" sz="1200" b="0" i="0" u="none" strike="noStrike" kern="1200" baseline="0" dirty="0" smtClean="0">
                <a:solidFill>
                  <a:schemeClr val="tx1"/>
                </a:solidFill>
                <a:latin typeface="+mn-lt"/>
                <a:ea typeface="+mn-ea"/>
                <a:cs typeface="+mn-cs"/>
              </a:rPr>
              <a:t> fragile and </a:t>
            </a:r>
            <a:r>
              <a:rPr lang="fr-FR" sz="1200" b="0" i="0" u="none" strike="noStrike" kern="1200" baseline="0" dirty="0" smtClean="0">
                <a:solidFill>
                  <a:schemeClr val="tx1"/>
                </a:solidFill>
                <a:latin typeface="+mn-lt"/>
                <a:ea typeface="+mn-ea"/>
                <a:cs typeface="+mn-cs"/>
              </a:rPr>
              <a:t>the </a:t>
            </a:r>
            <a:r>
              <a:rPr lang="fr-FR" sz="1200" b="0" i="0" u="none" strike="noStrike" kern="1200" baseline="0" dirty="0" err="1" smtClean="0">
                <a:solidFill>
                  <a:schemeClr val="tx1"/>
                </a:solidFill>
                <a:latin typeface="+mn-lt"/>
                <a:ea typeface="+mn-ea"/>
                <a:cs typeface="+mn-cs"/>
              </a:rPr>
              <a:t>absolute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synergy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increases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most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rapidly</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err="1" smtClean="0">
                <a:solidFill>
                  <a:schemeClr val="tx1"/>
                </a:solidFill>
                <a:latin typeface="+mn-lt"/>
                <a:ea typeface="+mn-ea"/>
                <a:cs typeface="+mn-cs"/>
              </a:rPr>
              <a:t>Finally</a:t>
            </a:r>
            <a:r>
              <a:rPr lang="fr-FR" sz="1200" b="0" i="0" u="none" strike="noStrike" kern="1200" baseline="0" dirty="0" smtClean="0">
                <a:solidFill>
                  <a:schemeClr val="tx1"/>
                </a:solidFill>
                <a:latin typeface="+mn-lt"/>
                <a:ea typeface="+mn-ea"/>
                <a:cs typeface="+mn-cs"/>
              </a:rPr>
              <a:t>, efficient </a:t>
            </a:r>
            <a:r>
              <a:rPr lang="fr-FR" sz="1200" b="0" i="0" u="none" strike="noStrike" kern="1200" baseline="0" dirty="0" err="1" smtClean="0">
                <a:solidFill>
                  <a:schemeClr val="tx1"/>
                </a:solidFill>
                <a:latin typeface="+mn-lt"/>
                <a:ea typeface="+mn-ea"/>
                <a:cs typeface="+mn-cs"/>
              </a:rPr>
              <a:t>sampling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methods</a:t>
            </a:r>
            <a:r>
              <a:rPr lang="fr-FR" sz="1200" b="0" i="0" u="none" strike="noStrike" kern="1200" baseline="0" dirty="0" smtClean="0">
                <a:solidFill>
                  <a:schemeClr val="tx1"/>
                </a:solidFill>
                <a:latin typeface="+mn-lt"/>
                <a:ea typeface="+mn-ea"/>
                <a:cs typeface="+mn-cs"/>
              </a:rPr>
              <a:t> are </a:t>
            </a:r>
            <a:r>
              <a:rPr lang="fr-FR" sz="1200" b="0" i="0" u="none" strike="noStrike" kern="1200" baseline="0" dirty="0" err="1" smtClean="0">
                <a:solidFill>
                  <a:schemeClr val="tx1"/>
                </a:solidFill>
                <a:latin typeface="+mn-lt"/>
                <a:ea typeface="+mn-ea"/>
                <a:cs typeface="+mn-cs"/>
              </a:rPr>
              <a:t>needed</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explorethe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vast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space</a:t>
            </a:r>
            <a:r>
              <a:rPr lang="fr-FR" sz="1200" b="0" i="0" u="none" strike="noStrike" kern="1200" baseline="0" dirty="0" smtClean="0">
                <a:solidFill>
                  <a:schemeClr val="tx1"/>
                </a:solidFill>
                <a:latin typeface="+mn-lt"/>
                <a:ea typeface="+mn-ea"/>
                <a:cs typeface="+mn-cs"/>
              </a:rPr>
              <a:t> of possible </a:t>
            </a:r>
            <a:r>
              <a:rPr lang="fr-FR" sz="1200" b="0" i="0" u="none" strike="noStrike" kern="1200" baseline="0" dirty="0" err="1" smtClean="0">
                <a:solidFill>
                  <a:schemeClr val="tx1"/>
                </a:solidFill>
                <a:latin typeface="+mn-lt"/>
                <a:ea typeface="+mn-ea"/>
                <a:cs typeface="+mn-cs"/>
              </a:rPr>
              <a:t>high-order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combinations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Comprehensively</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testing</a:t>
            </a:r>
            <a:r>
              <a:rPr lang="fr-FR" sz="1200" b="0" i="0" u="none" strike="noStrike" kern="1200" baseline="0" dirty="0" smtClean="0">
                <a:solidFill>
                  <a:schemeClr val="tx1"/>
                </a:solidFill>
                <a:latin typeface="+mn-lt"/>
                <a:ea typeface="+mn-ea"/>
                <a:cs typeface="+mn-cs"/>
              </a:rPr>
              <a:t> all pairs of 10 </a:t>
            </a:r>
            <a:r>
              <a:rPr lang="fr-FR" sz="1200" b="0" i="0" u="none" strike="noStrike" kern="1200" baseline="0" dirty="0" err="1" smtClean="0">
                <a:solidFill>
                  <a:schemeClr val="tx1"/>
                </a:solidFill>
                <a:latin typeface="+mn-lt"/>
                <a:ea typeface="+mn-ea"/>
                <a:cs typeface="+mn-cs"/>
              </a:rPr>
              <a:t>perturbers</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their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singleagents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would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require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only</a:t>
            </a:r>
            <a:r>
              <a:rPr lang="fr-FR" sz="1200" b="0" i="0" u="none" strike="noStrike" kern="1200" baseline="0" dirty="0" smtClean="0">
                <a:solidFill>
                  <a:schemeClr val="tx1"/>
                </a:solidFill>
                <a:latin typeface="+mn-lt"/>
                <a:ea typeface="+mn-ea"/>
                <a:cs typeface="+mn-cs"/>
              </a:rPr>
              <a:t> 55 tests, but </a:t>
            </a:r>
            <a:r>
              <a:rPr lang="fr-FR" sz="1200" b="0" i="0" u="none" strike="noStrike" kern="1200" baseline="0" dirty="0" err="1" smtClean="0">
                <a:solidFill>
                  <a:schemeClr val="tx1"/>
                </a:solidFill>
                <a:latin typeface="+mn-lt"/>
                <a:ea typeface="+mn-ea"/>
                <a:cs typeface="+mn-cs"/>
              </a:rPr>
              <a:t>that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number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grows</a:t>
            </a:r>
            <a:r>
              <a:rPr lang="fr-FR" sz="1200" b="0" i="0" u="none" strike="noStrike" kern="1200" baseline="0" dirty="0" smtClean="0">
                <a:solidFill>
                  <a:schemeClr val="tx1"/>
                </a:solidFill>
                <a:latin typeface="+mn-lt"/>
                <a:ea typeface="+mn-ea"/>
                <a:cs typeface="+mn-cs"/>
              </a:rPr>
              <a:t> to</a:t>
            </a:r>
          </a:p>
          <a:p>
            <a:r>
              <a:rPr lang="fr-FR" sz="1200" b="0" i="0" u="none" strike="noStrike" kern="1200" baseline="0" dirty="0" smtClean="0">
                <a:solidFill>
                  <a:schemeClr val="tx1"/>
                </a:solidFill>
                <a:latin typeface="+mn-lt"/>
                <a:ea typeface="+mn-ea"/>
                <a:cs typeface="+mn-cs"/>
              </a:rPr>
              <a:t>845 up to </a:t>
            </a:r>
            <a:r>
              <a:rPr lang="fr-FR" sz="1200" b="0" i="0" u="none" strike="noStrike" kern="1200" baseline="0" dirty="0" err="1" smtClean="0">
                <a:solidFill>
                  <a:schemeClr val="tx1"/>
                </a:solidFill>
                <a:latin typeface="+mn-lt"/>
                <a:ea typeface="+mn-ea"/>
                <a:cs typeface="+mn-cs"/>
              </a:rPr>
              <a:t>sixth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and for 20 perturbations </a:t>
            </a:r>
            <a:r>
              <a:rPr lang="fr-FR" sz="1200" b="0" i="0" u="none" strike="noStrike" kern="1200" baseline="0" dirty="0" err="1" smtClean="0">
                <a:solidFill>
                  <a:schemeClr val="tx1"/>
                </a:solidFill>
                <a:latin typeface="+mn-lt"/>
                <a:ea typeface="+mn-ea"/>
                <a:cs typeface="+mn-cs"/>
              </a:rPr>
              <a:t>there</a:t>
            </a:r>
            <a:r>
              <a:rPr lang="fr-FR" sz="1200" b="0" i="0" u="none" strike="noStrike" kern="1200" baseline="0" dirty="0" smtClean="0">
                <a:solidFill>
                  <a:schemeClr val="tx1"/>
                </a:solidFill>
                <a:latin typeface="+mn-lt"/>
                <a:ea typeface="+mn-ea"/>
                <a:cs typeface="+mn-cs"/>
              </a:rPr>
              <a:t> are </a:t>
            </a:r>
            <a:r>
              <a:rPr lang="fr-FR" sz="1200" b="0" i="0" u="none" strike="noStrike" kern="1200" baseline="0" dirty="0" smtClean="0">
                <a:solidFill>
                  <a:schemeClr val="tx1"/>
                </a:solidFill>
                <a:latin typeface="+mn-lt"/>
                <a:ea typeface="+mn-ea"/>
                <a:cs typeface="+mn-cs"/>
              </a:rPr>
              <a:t>over60 </a:t>
            </a:r>
            <a:r>
              <a:rPr lang="fr-FR" sz="1200" b="0" i="0" u="none" strike="noStrike" kern="1200" baseline="0" dirty="0" smtClean="0">
                <a:solidFill>
                  <a:schemeClr val="tx1"/>
                </a:solidFill>
                <a:latin typeface="+mn-lt"/>
                <a:ea typeface="+mn-ea"/>
                <a:cs typeface="+mn-cs"/>
              </a:rPr>
              <a:t>000 permutations up to </a:t>
            </a:r>
            <a:r>
              <a:rPr lang="fr-FR" sz="1200" b="0" i="0" u="none" strike="noStrike" kern="1200" baseline="0" dirty="0" err="1" smtClean="0">
                <a:solidFill>
                  <a:schemeClr val="tx1"/>
                </a:solidFill>
                <a:latin typeface="+mn-lt"/>
                <a:ea typeface="+mn-ea"/>
                <a:cs typeface="+mn-cs"/>
              </a:rPr>
              <a:t>sixth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High-</a:t>
            </a:r>
            <a:r>
              <a:rPr lang="fr-FR" sz="1200" b="0" i="0" u="none" strike="noStrike" kern="1200" baseline="0" dirty="0" err="1" smtClean="0">
                <a:solidFill>
                  <a:schemeClr val="tx1"/>
                </a:solidFill>
                <a:latin typeface="+mn-lt"/>
                <a:ea typeface="+mn-ea"/>
                <a:cs typeface="+mn-cs"/>
              </a:rPr>
              <a:t>throughput</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experimental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testing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should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enable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screens</a:t>
            </a:r>
            <a:r>
              <a:rPr lang="fr-FR" sz="1200" b="0" i="0" u="none" strike="noStrike" kern="1200" baseline="0" dirty="0" smtClean="0">
                <a:solidFill>
                  <a:schemeClr val="tx1"/>
                </a:solidFill>
                <a:latin typeface="+mn-lt"/>
                <a:ea typeface="+mn-ea"/>
                <a:cs typeface="+mn-cs"/>
              </a:rPr>
              <a:t> on </a:t>
            </a:r>
            <a:r>
              <a:rPr lang="fr-FR" sz="1200" b="0" i="0" u="none" strike="noStrike" kern="1200" baseline="0" dirty="0" err="1" smtClean="0">
                <a:solidFill>
                  <a:schemeClr val="tx1"/>
                </a:solidFill>
                <a:latin typeface="+mn-lt"/>
                <a:ea typeface="+mn-ea"/>
                <a:cs typeface="+mn-cs"/>
              </a:rPr>
              <a:t>that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scale</a:t>
            </a:r>
            <a:r>
              <a:rPr lang="fr-FR" sz="1200" b="0" i="0" u="none" strike="noStrike" kern="1200" baseline="0" dirty="0" smtClean="0">
                <a:solidFill>
                  <a:schemeClr val="tx1"/>
                </a:solidFill>
                <a:latin typeface="+mn-lt"/>
                <a:ea typeface="+mn-ea"/>
                <a:cs typeface="+mn-cs"/>
              </a:rPr>
              <a:t>(</a:t>
            </a:r>
            <a:r>
              <a:rPr lang="fr-FR" sz="1200" b="0" i="0" u="none" strike="noStrike" kern="1200" baseline="0" dirty="0" smtClean="0">
                <a:solidFill>
                  <a:schemeClr val="tx1"/>
                </a:solidFill>
                <a:latin typeface="+mn-lt"/>
                <a:ea typeface="+mn-ea"/>
                <a:cs typeface="+mn-cs"/>
              </a:rPr>
              <a:t>Zimmermann et al, 2007), but </a:t>
            </a:r>
            <a:r>
              <a:rPr lang="fr-FR" sz="1200" b="0" i="0" u="none" strike="noStrike" kern="1200" baseline="0" dirty="0" err="1" smtClean="0">
                <a:solidFill>
                  <a:schemeClr val="tx1"/>
                </a:solidFill>
                <a:latin typeface="+mn-lt"/>
                <a:ea typeface="+mn-ea"/>
                <a:cs typeface="+mn-cs"/>
              </a:rPr>
              <a:t>it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will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some</a:t>
            </a:r>
            <a:r>
              <a:rPr lang="fr-FR" sz="1200" b="0" i="0" u="none" strike="noStrike" kern="1200" baseline="0" dirty="0" smtClean="0">
                <a:solidFill>
                  <a:schemeClr val="tx1"/>
                </a:solidFill>
                <a:latin typeface="+mn-lt"/>
                <a:ea typeface="+mn-ea"/>
                <a:cs typeface="+mn-cs"/>
              </a:rPr>
              <a:t> time </a:t>
            </a:r>
            <a:r>
              <a:rPr lang="fr-FR" sz="1200" b="0" i="0" u="none" strike="noStrike" kern="1200" baseline="0" dirty="0" err="1" smtClean="0">
                <a:solidFill>
                  <a:schemeClr val="tx1"/>
                </a:solidFill>
                <a:latin typeface="+mn-lt"/>
                <a:ea typeface="+mn-ea"/>
                <a:cs typeface="+mn-cs"/>
              </a:rPr>
              <a:t>before</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comprehensive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coverage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higher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or for more </a:t>
            </a:r>
            <a:r>
              <a:rPr lang="fr-FR" sz="1200" b="0" i="0" u="none" strike="noStrike" kern="1200" baseline="0" dirty="0" err="1" smtClean="0">
                <a:solidFill>
                  <a:schemeClr val="tx1"/>
                </a:solidFill>
                <a:latin typeface="+mn-lt"/>
                <a:ea typeface="+mn-ea"/>
                <a:cs typeface="+mn-cs"/>
              </a:rPr>
              <a:t>than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20 agents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feasible</a:t>
            </a:r>
            <a:r>
              <a:rPr lang="fr-FR" sz="1200" b="0" i="0" u="none" strike="noStrike" kern="1200" baseline="0" dirty="0" smtClean="0">
                <a:solidFill>
                  <a:schemeClr val="tx1"/>
                </a:solidFill>
                <a:latin typeface="+mn-lt"/>
                <a:ea typeface="+mn-ea"/>
                <a:cs typeface="+mn-cs"/>
              </a:rPr>
              <a:t>. It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still</a:t>
            </a:r>
            <a:r>
              <a:rPr lang="fr-FR" sz="1200" b="0" i="0" u="none" strike="noStrike" kern="1200" baseline="0" dirty="0" smtClean="0">
                <a:solidFill>
                  <a:schemeClr val="tx1"/>
                </a:solidFill>
                <a:latin typeface="+mn-lt"/>
                <a:ea typeface="+mn-ea"/>
                <a:cs typeface="+mn-cs"/>
              </a:rPr>
              <a:t> possible, </a:t>
            </a:r>
            <a:r>
              <a:rPr lang="fr-FR" sz="1200" b="0" i="0" u="none" strike="noStrike" kern="1200" baseline="0" dirty="0" err="1" smtClean="0">
                <a:solidFill>
                  <a:schemeClr val="tx1"/>
                </a:solidFill>
                <a:latin typeface="+mn-lt"/>
                <a:ea typeface="+mn-ea"/>
                <a:cs typeface="+mn-cs"/>
              </a:rPr>
              <a:t>however</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sample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such</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high-order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spaces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using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informed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searching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methods</a:t>
            </a:r>
            <a:r>
              <a:rPr lang="fr-FR"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For </a:t>
            </a:r>
            <a:r>
              <a:rPr lang="fr-FR" sz="1200" b="0" i="0" u="none" strike="noStrike" kern="1200" baseline="0" dirty="0" err="1" smtClean="0">
                <a:solidFill>
                  <a:schemeClr val="tx1"/>
                </a:solidFill>
                <a:latin typeface="+mn-lt"/>
                <a:ea typeface="+mn-ea"/>
                <a:cs typeface="+mn-cs"/>
              </a:rPr>
              <a:t>example</a:t>
            </a:r>
            <a:r>
              <a:rPr lang="fr-FR" sz="1200" b="0" i="0" u="none" strike="noStrike" kern="1200" baseline="0" dirty="0" smtClean="0">
                <a:solidFill>
                  <a:schemeClr val="tx1"/>
                </a:solidFill>
                <a:latin typeface="+mn-lt"/>
                <a:ea typeface="+mn-ea"/>
                <a:cs typeface="+mn-cs"/>
              </a:rPr>
              <a:t>, one </a:t>
            </a:r>
            <a:r>
              <a:rPr lang="fr-FR" sz="1200" b="0" i="0" u="none" strike="noStrike" kern="1200" baseline="0" dirty="0" err="1" smtClean="0">
                <a:solidFill>
                  <a:schemeClr val="tx1"/>
                </a:solidFill>
                <a:latin typeface="+mn-lt"/>
                <a:ea typeface="+mn-ea"/>
                <a:cs typeface="+mn-cs"/>
              </a:rPr>
              <a:t>strategy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employ</a:t>
            </a:r>
            <a:r>
              <a:rPr lang="fr-FR" sz="1200" b="0" i="0" u="none" strike="noStrike" kern="1200" baseline="0" dirty="0" smtClean="0">
                <a:solidFill>
                  <a:schemeClr val="tx1"/>
                </a:solidFill>
                <a:latin typeface="+mn-lt"/>
                <a:ea typeface="+mn-ea"/>
                <a:cs typeface="+mn-cs"/>
              </a:rPr>
              <a:t> an </a:t>
            </a:r>
            <a:r>
              <a:rPr lang="fr-FR" sz="1200" b="0" i="0" u="none" strike="noStrike" kern="1200" baseline="0" dirty="0" err="1" smtClean="0">
                <a:solidFill>
                  <a:schemeClr val="tx1"/>
                </a:solidFill>
                <a:latin typeface="+mn-lt"/>
                <a:ea typeface="+mn-ea"/>
                <a:cs typeface="+mn-cs"/>
              </a:rPr>
              <a:t>iterative</a:t>
            </a:r>
            <a:r>
              <a:rPr lang="fr-FR" sz="1200" b="0" i="0" u="none" strike="noStrike" kern="1200" baseline="0" dirty="0" smtClean="0">
                <a:solidFill>
                  <a:schemeClr val="tx1"/>
                </a:solidFill>
                <a:latin typeface="+mn-lt"/>
                <a:ea typeface="+mn-ea"/>
                <a:cs typeface="+mn-cs"/>
              </a:rPr>
              <a:t> maximal</a:t>
            </a:r>
          </a:p>
          <a:p>
            <a:r>
              <a:rPr lang="fr-FR" sz="1200" b="0" i="0" u="none" strike="noStrike" kern="1200" baseline="0" dirty="0" smtClean="0">
                <a:solidFill>
                  <a:schemeClr val="tx1"/>
                </a:solidFill>
                <a:latin typeface="+mn-lt"/>
                <a:ea typeface="+mn-ea"/>
                <a:cs typeface="+mn-cs"/>
              </a:rPr>
              <a:t>damage </a:t>
            </a:r>
            <a:r>
              <a:rPr lang="fr-FR" sz="1200" b="0" i="0" u="none" strike="noStrike" kern="1200" baseline="0" dirty="0" err="1" smtClean="0">
                <a:solidFill>
                  <a:schemeClr val="tx1"/>
                </a:solidFill>
                <a:latin typeface="+mn-lt"/>
                <a:ea typeface="+mn-ea"/>
                <a:cs typeface="+mn-cs"/>
              </a:rPr>
              <a:t>search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Agoston</a:t>
            </a:r>
            <a:r>
              <a:rPr lang="fr-FR" sz="1200" b="0" i="0" u="none" strike="noStrike" kern="1200" baseline="0" dirty="0" smtClean="0">
                <a:solidFill>
                  <a:schemeClr val="tx1"/>
                </a:solidFill>
                <a:latin typeface="+mn-lt"/>
                <a:ea typeface="+mn-ea"/>
                <a:cs typeface="+mn-cs"/>
              </a:rPr>
              <a:t> et al, 2005) </a:t>
            </a:r>
            <a:r>
              <a:rPr lang="fr-FR" sz="1200" b="0" i="0" u="none" strike="noStrike" kern="1200" baseline="0" dirty="0" err="1" smtClean="0">
                <a:solidFill>
                  <a:schemeClr val="tx1"/>
                </a:solidFill>
                <a:latin typeface="+mn-lt"/>
                <a:ea typeface="+mn-ea"/>
                <a:cs typeface="+mn-cs"/>
              </a:rPr>
              <a:t>where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each</a:t>
            </a:r>
            <a:r>
              <a:rPr lang="fr-FR" sz="1200" b="0" i="0" u="none" strike="noStrike" kern="1200" baseline="0" dirty="0" smtClean="0">
                <a:solidFill>
                  <a:schemeClr val="tx1"/>
                </a:solidFill>
                <a:latin typeface="+mn-lt"/>
                <a:ea typeface="+mn-ea"/>
                <a:cs typeface="+mn-cs"/>
              </a:rPr>
              <a:t> perturber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first </a:t>
            </a:r>
            <a:r>
              <a:rPr lang="fr-FR" sz="1200" b="0" i="0" u="none" strike="noStrike" kern="1200" baseline="0" dirty="0" err="1" smtClean="0">
                <a:solidFill>
                  <a:schemeClr val="tx1"/>
                </a:solidFill>
                <a:latin typeface="+mn-lt"/>
                <a:ea typeface="+mn-ea"/>
                <a:cs typeface="+mn-cs"/>
              </a:rPr>
              <a:t>tested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alone</a:t>
            </a:r>
            <a:r>
              <a:rPr lang="fr-FR" sz="1200" b="0" i="0" u="none" strike="noStrike" kern="1200" baseline="0" dirty="0" smtClean="0">
                <a:solidFill>
                  <a:schemeClr val="tx1"/>
                </a:solidFill>
                <a:latin typeface="+mn-lt"/>
                <a:ea typeface="+mn-ea"/>
                <a:cs typeface="+mn-cs"/>
              </a:rPr>
              <a:t> and the </a:t>
            </a:r>
            <a:r>
              <a:rPr lang="fr-FR" sz="1200" b="0" i="0" u="none" strike="noStrike" kern="1200" baseline="0" dirty="0" err="1" smtClean="0">
                <a:solidFill>
                  <a:schemeClr val="tx1"/>
                </a:solidFill>
                <a:latin typeface="+mn-lt"/>
                <a:ea typeface="+mn-ea"/>
                <a:cs typeface="+mn-cs"/>
              </a:rPr>
              <a:t>most</a:t>
            </a:r>
            <a:r>
              <a:rPr lang="fr-FR" sz="1200" b="0" i="0" u="none" strike="noStrike" kern="1200" baseline="0" dirty="0" smtClean="0">
                <a:solidFill>
                  <a:schemeClr val="tx1"/>
                </a:solidFill>
                <a:latin typeface="+mn-lt"/>
                <a:ea typeface="+mn-ea"/>
                <a:cs typeface="+mn-cs"/>
              </a:rPr>
              <a:t> effective agent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combined</a:t>
            </a:r>
            <a:r>
              <a:rPr lang="fr-FR" sz="1200" b="0" i="0" u="none" strike="noStrike" kern="1200" baseline="0" dirty="0" smtClean="0">
                <a:solidFill>
                  <a:schemeClr val="tx1"/>
                </a:solidFill>
                <a:latin typeface="+mn-lt"/>
                <a:ea typeface="+mn-ea"/>
                <a:cs typeface="+mn-cs"/>
              </a:rPr>
              <a:t> and</a:t>
            </a:r>
          </a:p>
          <a:p>
            <a:r>
              <a:rPr lang="fr-FR" sz="1200" b="0" i="0" u="none" strike="noStrike" kern="1200" baseline="0" dirty="0" err="1" smtClean="0">
                <a:solidFill>
                  <a:schemeClr val="tx1"/>
                </a:solidFill>
                <a:latin typeface="+mn-lt"/>
                <a:ea typeface="+mn-ea"/>
                <a:cs typeface="+mn-cs"/>
              </a:rPr>
              <a:t>tested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all the </a:t>
            </a:r>
            <a:r>
              <a:rPr lang="fr-FR" sz="1200" b="0" i="0" u="none" strike="noStrike" kern="1200" baseline="0" dirty="0" err="1" smtClean="0">
                <a:solidFill>
                  <a:schemeClr val="tx1"/>
                </a:solidFill>
                <a:latin typeface="+mn-lt"/>
                <a:ea typeface="+mn-ea"/>
                <a:cs typeface="+mn-cs"/>
              </a:rPr>
              <a:t>other</a:t>
            </a:r>
            <a:r>
              <a:rPr lang="fr-FR" sz="1200" b="0" i="0" u="none" strike="noStrike" kern="1200" baseline="0" dirty="0" smtClean="0">
                <a:solidFill>
                  <a:schemeClr val="tx1"/>
                </a:solidFill>
                <a:latin typeface="+mn-lt"/>
                <a:ea typeface="+mn-ea"/>
                <a:cs typeface="+mn-cs"/>
              </a:rPr>
              <a:t> agents. </a:t>
            </a:r>
            <a:r>
              <a:rPr lang="fr-FR" sz="1200" b="0" i="0" u="none" strike="noStrike" kern="1200" baseline="0" dirty="0" err="1" smtClean="0">
                <a:solidFill>
                  <a:schemeClr val="tx1"/>
                </a:solidFill>
                <a:latin typeface="+mn-lt"/>
                <a:ea typeface="+mn-ea"/>
                <a:cs typeface="+mn-cs"/>
              </a:rPr>
              <a:t>Higher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orders</a:t>
            </a:r>
            <a:r>
              <a:rPr lang="fr-FR" sz="1200" b="0" i="0" u="none" strike="noStrike" kern="1200" baseline="0" dirty="0" smtClean="0">
                <a:solidFill>
                  <a:schemeClr val="tx1"/>
                </a:solidFill>
                <a:latin typeface="+mn-lt"/>
                <a:ea typeface="+mn-ea"/>
                <a:cs typeface="+mn-cs"/>
              </a:rPr>
              <a:t> are </a:t>
            </a:r>
            <a:r>
              <a:rPr lang="fr-FR" sz="1200" b="0" i="0" u="none" strike="noStrike" kern="1200" baseline="0" dirty="0" err="1" smtClean="0">
                <a:solidFill>
                  <a:schemeClr val="tx1"/>
                </a:solidFill>
                <a:latin typeface="+mn-lt"/>
                <a:ea typeface="+mn-ea"/>
                <a:cs typeface="+mn-cs"/>
              </a:rPr>
              <a:t>tested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by Box </a:t>
            </a:r>
            <a:r>
              <a:rPr lang="fr-FR" sz="1200" b="0" i="0" u="none" strike="noStrike" kern="1200" baseline="0" dirty="0" smtClean="0">
                <a:solidFill>
                  <a:schemeClr val="tx1"/>
                </a:solidFill>
                <a:latin typeface="+mn-lt"/>
                <a:ea typeface="+mn-ea"/>
                <a:cs typeface="+mn-cs"/>
              </a:rPr>
              <a:t>1 To </a:t>
            </a:r>
            <a:r>
              <a:rPr lang="fr-FR" sz="1200" b="0" i="0" u="none" strike="noStrike" kern="1200" baseline="0" dirty="0" err="1" smtClean="0">
                <a:solidFill>
                  <a:schemeClr val="tx1"/>
                </a:solidFill>
                <a:latin typeface="+mn-lt"/>
                <a:ea typeface="+mn-ea"/>
                <a:cs typeface="+mn-cs"/>
              </a:rPr>
              <a:t>illustrate</a:t>
            </a:r>
            <a:r>
              <a:rPr lang="fr-FR" sz="1200" b="0" i="0" u="none" strike="noStrike" kern="1200" baseline="0" dirty="0" smtClean="0">
                <a:solidFill>
                  <a:schemeClr val="tx1"/>
                </a:solidFill>
                <a:latin typeface="+mn-lt"/>
                <a:ea typeface="+mn-ea"/>
                <a:cs typeface="+mn-cs"/>
              </a:rPr>
              <a:t> how the </a:t>
            </a:r>
            <a:r>
              <a:rPr lang="fr-FR" sz="1200" b="0" i="0" u="none" strike="noStrike" kern="1200" baseline="0" dirty="0" err="1" smtClean="0">
                <a:solidFill>
                  <a:schemeClr val="tx1"/>
                </a:solidFill>
                <a:latin typeface="+mn-lt"/>
                <a:ea typeface="+mn-ea"/>
                <a:cs typeface="+mn-cs"/>
              </a:rPr>
              <a:t>combination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fragility</a:t>
            </a:r>
            <a:r>
              <a:rPr lang="fr-FR" sz="1200" b="0" i="0" u="none" strike="noStrike" kern="1200" baseline="0" dirty="0" smtClean="0">
                <a:solidFill>
                  <a:schemeClr val="tx1"/>
                </a:solidFill>
                <a:latin typeface="+mn-lt"/>
                <a:ea typeface="+mn-ea"/>
                <a:cs typeface="+mn-cs"/>
              </a:rPr>
              <a:t> (COF) </a:t>
            </a:r>
            <a:r>
              <a:rPr lang="fr-FR" sz="1200" b="0" i="0" u="none" strike="noStrike" kern="1200" baseline="0" dirty="0" err="1" smtClean="0">
                <a:solidFill>
                  <a:schemeClr val="tx1"/>
                </a:solidFill>
                <a:latin typeface="+mn-lt"/>
                <a:ea typeface="+mn-ea"/>
                <a:cs typeface="+mn-cs"/>
              </a:rPr>
              <a:t>depends</a:t>
            </a:r>
            <a:r>
              <a:rPr lang="fr-FR" sz="1200" b="0" i="0" u="none" strike="noStrike" kern="1200" baseline="0" dirty="0" smtClean="0">
                <a:solidFill>
                  <a:schemeClr val="tx1"/>
                </a:solidFill>
                <a:latin typeface="+mn-lt"/>
                <a:ea typeface="+mn-ea"/>
                <a:cs typeface="+mn-cs"/>
              </a:rPr>
              <a:t> on system </a:t>
            </a:r>
            <a:r>
              <a:rPr lang="fr-FR" sz="1200" b="0" i="0" u="none" strike="noStrike" kern="1200" baseline="0" dirty="0" err="1" smtClean="0">
                <a:solidFill>
                  <a:schemeClr val="tx1"/>
                </a:solidFill>
                <a:latin typeface="+mn-lt"/>
                <a:ea typeface="+mn-ea"/>
                <a:cs typeface="+mn-cs"/>
              </a:rPr>
              <a:t>complexity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used</a:t>
            </a:r>
            <a:r>
              <a:rPr lang="fr-FR" sz="1200" b="0" i="0" u="none" strike="noStrike" kern="1200" baseline="0" dirty="0" smtClean="0">
                <a:solidFill>
                  <a:schemeClr val="tx1"/>
                </a:solidFill>
                <a:latin typeface="+mn-lt"/>
                <a:ea typeface="+mn-ea"/>
                <a:cs typeface="+mn-cs"/>
              </a:rPr>
              <a:t> a simple simulation of graphs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looped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topology</a:t>
            </a:r>
            <a:r>
              <a:rPr lang="fr-FR" sz="1200" b="0" i="0" u="none" strike="noStrike" kern="1200" baseline="0" dirty="0" smtClean="0">
                <a:solidFill>
                  <a:schemeClr val="tx1"/>
                </a:solidFill>
                <a:latin typeface="+mn-lt"/>
                <a:ea typeface="+mn-ea"/>
                <a:cs typeface="+mn-cs"/>
              </a:rPr>
              <a:t>. A </a:t>
            </a:r>
            <a:r>
              <a:rPr lang="fr-FR" sz="1200" b="0" i="0" u="none" strike="noStrike" kern="1200" baseline="0" dirty="0" err="1" smtClean="0">
                <a:solidFill>
                  <a:schemeClr val="tx1"/>
                </a:solidFill>
                <a:latin typeface="+mn-lt"/>
                <a:ea typeface="+mn-ea"/>
                <a:cs typeface="+mn-cs"/>
              </a:rPr>
              <a:t>family</a:t>
            </a:r>
            <a:r>
              <a:rPr lang="fr-FR" sz="1200" b="0" i="0" u="none" strike="noStrike" kern="1200" baseline="0" dirty="0" smtClean="0">
                <a:solidFill>
                  <a:schemeClr val="tx1"/>
                </a:solidFill>
                <a:latin typeface="+mn-lt"/>
                <a:ea typeface="+mn-ea"/>
                <a:cs typeface="+mn-cs"/>
              </a:rPr>
              <a:t> of networks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same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number</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nodes</a:t>
            </a:r>
            <a:r>
              <a:rPr lang="fr-FR" sz="1200" b="0" i="0" u="none" strike="noStrike" kern="1200" baseline="0" dirty="0" smtClean="0">
                <a:solidFill>
                  <a:schemeClr val="tx1"/>
                </a:solidFill>
                <a:latin typeface="+mn-lt"/>
                <a:ea typeface="+mn-ea"/>
                <a:cs typeface="+mn-cs"/>
              </a:rPr>
              <a:t> but </a:t>
            </a:r>
            <a:r>
              <a:rPr lang="fr-FR" sz="1200" b="0" i="0" u="none" strike="noStrike" kern="1200" baseline="0" dirty="0" err="1" smtClean="0">
                <a:solidFill>
                  <a:schemeClr val="tx1"/>
                </a:solidFill>
                <a:latin typeface="+mn-lt"/>
                <a:ea typeface="+mn-ea"/>
                <a:cs typeface="+mn-cs"/>
              </a:rPr>
              <a:t>increasing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numbers</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loops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created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using</a:t>
            </a:r>
            <a:r>
              <a:rPr lang="fr-FR" sz="1200" b="0" i="0" u="none" strike="noStrike" kern="1200" baseline="0" dirty="0" smtClean="0">
                <a:solidFill>
                  <a:schemeClr val="tx1"/>
                </a:solidFill>
                <a:latin typeface="+mn-lt"/>
                <a:ea typeface="+mn-ea"/>
                <a:cs typeface="+mn-cs"/>
              </a:rPr>
              <a:t> a </a:t>
            </a:r>
            <a:r>
              <a:rPr lang="fr-FR" sz="1200" b="0" i="0" u="none" strike="noStrike" kern="1200" baseline="0" dirty="0" err="1" smtClean="0">
                <a:solidFill>
                  <a:schemeClr val="tx1"/>
                </a:solidFill>
                <a:latin typeface="+mn-lt"/>
                <a:ea typeface="+mn-ea"/>
                <a:cs typeface="+mn-cs"/>
              </a:rPr>
              <a:t>modified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attachment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algorithm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Baraba</a:t>
            </a:r>
            <a:r>
              <a:rPr lang="fr-FR" sz="1200" b="0" i="0" u="none" strike="noStrike" kern="1200" baseline="0" dirty="0" smtClean="0">
                <a:solidFill>
                  <a:schemeClr val="tx1"/>
                </a:solidFill>
                <a:latin typeface="+mn-lt"/>
                <a:ea typeface="+mn-ea"/>
                <a:cs typeface="+mn-cs"/>
              </a:rPr>
              <a:t>´ si and </a:t>
            </a:r>
            <a:r>
              <a:rPr lang="fr-FR" sz="1200" b="0" i="0" u="none" strike="noStrike" kern="1200" baseline="0" dirty="0" smtClean="0">
                <a:solidFill>
                  <a:schemeClr val="tx1"/>
                </a:solidFill>
                <a:latin typeface="+mn-lt"/>
                <a:ea typeface="+mn-ea"/>
                <a:cs typeface="+mn-cs"/>
              </a:rPr>
              <a:t>Albert</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1999), </a:t>
            </a:r>
            <a:r>
              <a:rPr lang="fr-FR" sz="1200" b="0" i="0" u="none" strike="noStrike" kern="1200" baseline="0" dirty="0" err="1" smtClean="0">
                <a:solidFill>
                  <a:schemeClr val="tx1"/>
                </a:solidFill>
                <a:latin typeface="+mn-lt"/>
                <a:ea typeface="+mn-ea"/>
                <a:cs typeface="+mn-cs"/>
              </a:rPr>
              <a:t>starting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 single </a:t>
            </a:r>
            <a:r>
              <a:rPr lang="fr-FR" sz="1200" b="0" i="0" u="none" strike="noStrike" kern="1200" baseline="0" dirty="0" err="1" smtClean="0">
                <a:solidFill>
                  <a:schemeClr val="tx1"/>
                </a:solidFill>
                <a:latin typeface="+mn-lt"/>
                <a:ea typeface="+mn-ea"/>
                <a:cs typeface="+mn-cs"/>
              </a:rPr>
              <a:t>closed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loop</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randomly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connecting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both</a:t>
            </a:r>
            <a:r>
              <a:rPr lang="fr-FR" sz="1200" b="0" i="0" u="none" strike="noStrike" kern="1200" baseline="0" dirty="0" smtClean="0">
                <a:solidFill>
                  <a:schemeClr val="tx1"/>
                </a:solidFill>
                <a:latin typeface="+mn-lt"/>
                <a:ea typeface="+mn-ea"/>
                <a:cs typeface="+mn-cs"/>
              </a:rPr>
              <a:t> ends of </a:t>
            </a:r>
            <a:r>
              <a:rPr lang="fr-FR" sz="1200" b="0" i="0" u="none" strike="noStrike" kern="1200" baseline="0" dirty="0" err="1" smtClean="0">
                <a:solidFill>
                  <a:schemeClr val="tx1"/>
                </a:solidFill>
                <a:latin typeface="+mn-lt"/>
                <a:ea typeface="+mn-ea"/>
                <a:cs typeface="+mn-cs"/>
              </a:rPr>
              <a:t>fixed-length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linear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pathways</a:t>
            </a:r>
            <a:r>
              <a:rPr lang="fr-FR" sz="1200" b="0" i="0" u="none" strike="noStrike" kern="1200" baseline="0" dirty="0" smtClean="0">
                <a:solidFill>
                  <a:schemeClr val="tx1"/>
                </a:solidFill>
                <a:latin typeface="+mn-lt"/>
                <a:ea typeface="+mn-ea"/>
                <a:cs typeface="+mn-cs"/>
              </a:rPr>
              <a:t>’ to the </a:t>
            </a:r>
            <a:r>
              <a:rPr lang="fr-FR" sz="1200" b="0" i="0" u="none" strike="noStrike" kern="1200" baseline="0" dirty="0" err="1" smtClean="0">
                <a:solidFill>
                  <a:schemeClr val="tx1"/>
                </a:solidFill>
                <a:latin typeface="+mn-lt"/>
                <a:ea typeface="+mn-ea"/>
                <a:cs typeface="+mn-cs"/>
              </a:rPr>
              <a:t>existing</a:t>
            </a:r>
            <a:r>
              <a:rPr lang="fr-FR" sz="1200" b="0" i="0" u="none" strike="noStrike" kern="1200" baseline="0" dirty="0" smtClean="0">
                <a:solidFill>
                  <a:schemeClr val="tx1"/>
                </a:solidFill>
                <a:latin typeface="+mn-lt"/>
                <a:ea typeface="+mn-ea"/>
                <a:cs typeface="+mn-cs"/>
              </a:rPr>
              <a:t> network. </a:t>
            </a:r>
            <a:r>
              <a:rPr lang="fr-FR" sz="1200" b="0" i="0" u="none" strike="noStrike" kern="1200" baseline="0" dirty="0" err="1" smtClean="0">
                <a:solidFill>
                  <a:schemeClr val="tx1"/>
                </a:solidFill>
                <a:latin typeface="+mn-lt"/>
                <a:ea typeface="+mn-ea"/>
                <a:cs typeface="+mn-cs"/>
              </a:rPr>
              <a:t>Such</a:t>
            </a:r>
            <a:r>
              <a:rPr lang="fr-FR" sz="1200" b="0" i="0" u="none" strike="noStrike" kern="1200" baseline="0" dirty="0" smtClean="0">
                <a:solidFill>
                  <a:schemeClr val="tx1"/>
                </a:solidFill>
                <a:latin typeface="+mn-lt"/>
                <a:ea typeface="+mn-ea"/>
                <a:cs typeface="+mn-cs"/>
              </a:rPr>
              <a:t> networks </a:t>
            </a:r>
            <a:r>
              <a:rPr lang="fr-FR" sz="1200" b="0" i="0" u="none" strike="noStrike" kern="1200" baseline="0" dirty="0" err="1" smtClean="0">
                <a:solidFill>
                  <a:schemeClr val="tx1"/>
                </a:solidFill>
                <a:latin typeface="+mn-lt"/>
                <a:ea typeface="+mn-ea"/>
                <a:cs typeface="+mn-cs"/>
              </a:rPr>
              <a:t>can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tested</a:t>
            </a:r>
            <a:r>
              <a:rPr lang="fr-FR" sz="1200" b="0" i="0" u="none" strike="noStrike" kern="1200" baseline="0" dirty="0" smtClean="0">
                <a:solidFill>
                  <a:schemeClr val="tx1"/>
                </a:solidFill>
                <a:latin typeface="+mn-lt"/>
                <a:ea typeface="+mn-ea"/>
                <a:cs typeface="+mn-cs"/>
              </a:rPr>
              <a:t> for </a:t>
            </a:r>
            <a:r>
              <a:rPr lang="fr-FR" sz="1200" b="0" i="0" u="none" strike="noStrike" kern="1200" baseline="0" dirty="0" err="1" smtClean="0">
                <a:solidFill>
                  <a:schemeClr val="tx1"/>
                </a:solidFill>
                <a:latin typeface="+mn-lt"/>
                <a:ea typeface="+mn-ea"/>
                <a:cs typeface="+mn-cs"/>
              </a:rPr>
              <a:t>vulnerability</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dismemberment</a:t>
            </a:r>
            <a:r>
              <a:rPr lang="fr-FR" sz="1200" b="0" i="0" u="none" strike="noStrike" kern="1200" baseline="0" dirty="0" smtClean="0">
                <a:solidFill>
                  <a:schemeClr val="tx1"/>
                </a:solidFill>
                <a:latin typeface="+mn-lt"/>
                <a:ea typeface="+mn-ea"/>
                <a:cs typeface="+mn-cs"/>
              </a:rPr>
              <a:t> by </a:t>
            </a:r>
            <a:r>
              <a:rPr lang="fr-FR" sz="1200" b="0" i="0" u="none" strike="noStrike" kern="1200" baseline="0" dirty="0" err="1" smtClean="0">
                <a:solidFill>
                  <a:schemeClr val="tx1"/>
                </a:solidFill>
                <a:latin typeface="+mn-lt"/>
                <a:ea typeface="+mn-ea"/>
                <a:cs typeface="+mn-cs"/>
              </a:rPr>
              <a:t>deleting</a:t>
            </a:r>
            <a:r>
              <a:rPr lang="fr-FR" sz="1200" b="0" i="0" u="none" strike="noStrike" kern="1200" baseline="0" dirty="0" smtClean="0">
                <a:solidFill>
                  <a:schemeClr val="tx1"/>
                </a:solidFill>
                <a:latin typeface="+mn-lt"/>
                <a:ea typeface="+mn-ea"/>
                <a:cs typeface="+mn-cs"/>
              </a:rPr>
              <a:t> a set of </a:t>
            </a:r>
            <a:r>
              <a:rPr lang="fr-FR" sz="1200" b="0" i="0" u="none" strike="noStrike" kern="1200" baseline="0" dirty="0" err="1" smtClean="0">
                <a:solidFill>
                  <a:schemeClr val="tx1"/>
                </a:solidFill>
                <a:latin typeface="+mn-lt"/>
                <a:ea typeface="+mn-ea"/>
                <a:cs typeface="+mn-cs"/>
              </a:rPr>
              <a:t>nodes</a:t>
            </a:r>
            <a:r>
              <a:rPr lang="fr-FR" sz="1200" b="0" i="0" u="none" strike="noStrike" kern="1200" baseline="0" dirty="0" smtClean="0">
                <a:solidFill>
                  <a:schemeClr val="tx1"/>
                </a:solidFill>
                <a:latin typeface="+mn-lt"/>
                <a:ea typeface="+mn-ea"/>
                <a:cs typeface="+mn-cs"/>
              </a:rPr>
              <a:t> M and </a:t>
            </a:r>
            <a:r>
              <a:rPr lang="fr-FR" sz="1200" b="0" i="0" u="none" strike="noStrike" kern="1200" baseline="0" dirty="0" err="1" smtClean="0">
                <a:solidFill>
                  <a:schemeClr val="tx1"/>
                </a:solidFill>
                <a:latin typeface="+mn-lt"/>
                <a:ea typeface="+mn-ea"/>
                <a:cs typeface="+mn-cs"/>
              </a:rPr>
              <a:t>measuring</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average</a:t>
            </a:r>
            <a:r>
              <a:rPr lang="fr-FR" sz="1200" b="0" i="0" u="none" strike="noStrike" kern="1200" baseline="0" dirty="0" smtClean="0">
                <a:solidFill>
                  <a:schemeClr val="tx1"/>
                </a:solidFill>
                <a:latin typeface="+mn-lt"/>
                <a:ea typeface="+mn-ea"/>
                <a:cs typeface="+mn-cs"/>
              </a:rPr>
              <a:t> distance </a:t>
            </a:r>
            <a:r>
              <a:rPr lang="fr-FR" sz="1200" b="0" i="0" u="none" strike="noStrike" kern="1200" baseline="0" dirty="0" err="1" smtClean="0">
                <a:solidFill>
                  <a:schemeClr val="tx1"/>
                </a:solidFill>
                <a:latin typeface="+mn-lt"/>
                <a:ea typeface="+mn-ea"/>
                <a:cs typeface="+mn-cs"/>
              </a:rPr>
              <a:t>dM</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 </a:t>
            </a:r>
            <a:r>
              <a:rPr lang="fr-FR" sz="1200" b="1" i="0" u="none" strike="noStrike" kern="1200" baseline="0" dirty="0" err="1" smtClean="0">
                <a:solidFill>
                  <a:schemeClr val="tx1"/>
                </a:solidFill>
                <a:latin typeface="+mn-lt"/>
                <a:ea typeface="+mn-ea"/>
                <a:cs typeface="+mn-cs"/>
              </a:rPr>
              <a:t>Pf</a:t>
            </a:r>
            <a:r>
              <a:rPr lang="fr-FR" sz="1200" b="0" i="0" u="none" strike="noStrike" kern="1200" baseline="0" dirty="0" err="1" smtClean="0">
                <a:solidFill>
                  <a:schemeClr val="tx1"/>
                </a:solidFill>
                <a:latin typeface="+mn-lt"/>
                <a:ea typeface="+mn-ea"/>
                <a:cs typeface="+mn-cs"/>
              </a:rPr>
              <a:t>i</a:t>
            </a:r>
            <a:r>
              <a:rPr lang="fr-FR" sz="1200" b="1" i="0" u="none" strike="noStrike" kern="1200" baseline="0" dirty="0" err="1"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j</a:t>
            </a:r>
            <a:r>
              <a:rPr lang="fr-FR" sz="1200" b="1" i="0" u="none" strike="noStrike" kern="1200" baseline="0" dirty="0" err="1" smtClean="0">
                <a:solidFill>
                  <a:schemeClr val="tx1"/>
                </a:solidFill>
                <a:latin typeface="+mn-lt"/>
                <a:ea typeface="+mn-ea"/>
                <a:cs typeface="+mn-cs"/>
              </a:rPr>
              <a:t>g</a:t>
            </a:r>
            <a:r>
              <a:rPr lang="fr-FR" sz="1200" b="1"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di</a:t>
            </a:r>
            <a:r>
              <a:rPr lang="fr-FR" sz="1200" b="1" i="0" u="none" strike="noStrike" kern="1200" baseline="0" dirty="0" err="1" smtClean="0">
                <a:solidFill>
                  <a:schemeClr val="tx1"/>
                </a:solidFill>
                <a:latin typeface="+mn-lt"/>
                <a:ea typeface="+mn-ea"/>
                <a:cs typeface="+mn-cs"/>
              </a:rPr>
              <a:t>;</a:t>
            </a:r>
            <a:r>
              <a:rPr lang="fr-FR" sz="1200" b="0" i="0" u="none" strike="noStrike" kern="1200" baseline="0" dirty="0" err="1" smtClean="0">
                <a:solidFill>
                  <a:schemeClr val="tx1"/>
                </a:solidFill>
                <a:latin typeface="+mn-lt"/>
                <a:ea typeface="+mn-ea"/>
                <a:cs typeface="+mn-cs"/>
              </a:rPr>
              <a:t>j</a:t>
            </a:r>
            <a:r>
              <a:rPr lang="fr-FR" sz="1200" b="1" i="0" u="none" strike="noStrike" kern="1200" baseline="0" dirty="0" smtClean="0">
                <a:solidFill>
                  <a:schemeClr val="tx1"/>
                </a:solidFill>
                <a:latin typeface="+mn-lt"/>
                <a:ea typeface="+mn-ea"/>
                <a:cs typeface="+mn-cs"/>
              </a:rPr>
              <a:t>=</a:t>
            </a:r>
            <a:r>
              <a:rPr lang="fr-FR" sz="1200" b="0" i="0" u="none" strike="noStrike" kern="1200" baseline="0" dirty="0" smtClean="0">
                <a:solidFill>
                  <a:schemeClr val="tx1"/>
                </a:solidFill>
                <a:latin typeface="+mn-lt"/>
                <a:ea typeface="+mn-ea"/>
                <a:cs typeface="+mn-cs"/>
              </a:rPr>
              <a:t>N </a:t>
            </a:r>
            <a:r>
              <a:rPr lang="fr-FR" sz="1200" b="0" i="0" u="none" strike="noStrike" kern="1200" baseline="0" dirty="0" err="1" smtClean="0">
                <a:solidFill>
                  <a:schemeClr val="tx1"/>
                </a:solidFill>
                <a:latin typeface="+mn-lt"/>
                <a:ea typeface="+mn-ea"/>
                <a:cs typeface="+mn-cs"/>
              </a:rPr>
              <a:t>between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nodes</a:t>
            </a:r>
            <a:r>
              <a:rPr lang="fr-FR" sz="1200" b="0" i="0" u="none" strike="noStrike" kern="1200" baseline="0" dirty="0" smtClean="0">
                <a:solidFill>
                  <a:schemeClr val="tx1"/>
                </a:solidFill>
                <a:latin typeface="+mn-lt"/>
                <a:ea typeface="+mn-ea"/>
                <a:cs typeface="+mn-cs"/>
              </a:rPr>
              <a:t> in network fragments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where</a:t>
            </a:r>
            <a:r>
              <a:rPr lang="fr-FR" sz="1200" b="0" i="0"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N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number</a:t>
            </a:r>
            <a:r>
              <a:rPr lang="fr-FR" sz="1200" b="0" i="0" u="none" strike="noStrike" kern="1200" baseline="0" dirty="0" smtClean="0">
                <a:solidFill>
                  <a:schemeClr val="tx1"/>
                </a:solidFill>
                <a:latin typeface="+mn-lt"/>
                <a:ea typeface="+mn-ea"/>
                <a:cs typeface="+mn-cs"/>
              </a:rPr>
              <a:t> of distinct </a:t>
            </a:r>
            <a:r>
              <a:rPr lang="fr-FR" sz="1200" b="0" i="0" u="none" strike="noStrike" kern="1200" baseline="0" dirty="0" err="1" smtClean="0">
                <a:solidFill>
                  <a:schemeClr val="tx1"/>
                </a:solidFill>
                <a:latin typeface="+mn-lt"/>
                <a:ea typeface="+mn-ea"/>
                <a:cs typeface="+mn-cs"/>
              </a:rPr>
              <a:t>node</a:t>
            </a:r>
            <a:r>
              <a:rPr lang="fr-FR" sz="1200" b="0" i="0" u="none" strike="noStrike" kern="1200" baseline="0" dirty="0" smtClean="0">
                <a:solidFill>
                  <a:schemeClr val="tx1"/>
                </a:solidFill>
                <a:latin typeface="+mn-lt"/>
                <a:ea typeface="+mn-ea"/>
                <a:cs typeface="+mn-cs"/>
              </a:rPr>
              <a:t> pairs {</a:t>
            </a:r>
            <a:r>
              <a:rPr lang="fr-FR" sz="1200" b="0" i="0" u="none" strike="noStrike" kern="1200" baseline="0" dirty="0" err="1" smtClean="0">
                <a:solidFill>
                  <a:schemeClr val="tx1"/>
                </a:solidFill>
                <a:latin typeface="+mn-lt"/>
                <a:ea typeface="+mn-ea"/>
                <a:cs typeface="+mn-cs"/>
              </a:rPr>
              <a:t>i,j</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di,j</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is</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number</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steps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along</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shortest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path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between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nodes</a:t>
            </a:r>
            <a:r>
              <a:rPr lang="fr-FR" sz="1200" b="0" i="0" u="none" strike="noStrike" kern="1200" baseline="0" dirty="0" smtClean="0">
                <a:solidFill>
                  <a:schemeClr val="tx1"/>
                </a:solidFill>
                <a:latin typeface="+mn-lt"/>
                <a:ea typeface="+mn-ea"/>
                <a:cs typeface="+mn-cs"/>
              </a:rPr>
              <a:t> i and j, </a:t>
            </a:r>
            <a:r>
              <a:rPr lang="fr-FR" sz="1200" b="0" i="0" u="none" strike="noStrike" kern="1200" baseline="0" dirty="0" err="1" smtClean="0">
                <a:solidFill>
                  <a:schemeClr val="tx1"/>
                </a:solidFill>
                <a:latin typeface="+mn-lt"/>
                <a:ea typeface="+mn-ea"/>
                <a:cs typeface="+mn-cs"/>
              </a:rPr>
              <a:t>excluding</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node</a:t>
            </a:r>
            <a:r>
              <a:rPr lang="fr-FR" sz="1200" b="0" i="0" u="none" strike="noStrike" kern="1200" baseline="0" dirty="0" smtClean="0">
                <a:solidFill>
                  <a:schemeClr val="tx1"/>
                </a:solidFill>
                <a:latin typeface="+mn-lt"/>
                <a:ea typeface="+mn-ea"/>
                <a:cs typeface="+mn-cs"/>
              </a:rPr>
              <a:t> pairs </a:t>
            </a:r>
            <a:r>
              <a:rPr lang="fr-FR" sz="1200" b="0" i="0" u="none" strike="noStrike" kern="1200" baseline="0" dirty="0" err="1" smtClean="0">
                <a:solidFill>
                  <a:schemeClr val="tx1"/>
                </a:solidFill>
                <a:latin typeface="+mn-lt"/>
                <a:ea typeface="+mn-ea"/>
                <a:cs typeface="+mn-cs"/>
              </a:rPr>
              <a:t>acros</a:t>
            </a:r>
            <a:r>
              <a:rPr lang="fr-FR" sz="1200" b="0" i="0" u="none" strike="noStrike" kern="1200" baseline="0" dirty="0" smtClean="0">
                <a:solidFill>
                  <a:schemeClr val="tx1"/>
                </a:solidFill>
                <a:latin typeface="+mn-lt"/>
                <a:ea typeface="+mn-ea"/>
                <a:cs typeface="+mn-cs"/>
              </a:rPr>
              <a:t> s fragments</a:t>
            </a:r>
            <a:r>
              <a:rPr lang="fr-FR" sz="1200" b="0" i="0" u="none" strike="noStrike" kern="1200" baseline="0" dirty="0" smtClean="0">
                <a:solidFill>
                  <a:schemeClr val="tx1"/>
                </a:solidFill>
                <a:latin typeface="+mn-lt"/>
                <a:ea typeface="+mn-ea"/>
                <a:cs typeface="+mn-cs"/>
              </a:rPr>
              <a:t>. The </a:t>
            </a:r>
            <a:r>
              <a:rPr lang="fr-FR" sz="1200" b="0" i="0" u="none" strike="noStrike" kern="1200" baseline="0" dirty="0" err="1" smtClean="0">
                <a:solidFill>
                  <a:schemeClr val="tx1"/>
                </a:solidFill>
                <a:latin typeface="+mn-lt"/>
                <a:ea typeface="+mn-ea"/>
                <a:cs typeface="+mn-cs"/>
              </a:rPr>
              <a:t>integrity</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perturbed</a:t>
            </a:r>
            <a:r>
              <a:rPr lang="fr-FR" sz="1200" b="0" i="0" u="none" strike="noStrike" kern="1200" baseline="0" dirty="0" smtClean="0">
                <a:solidFill>
                  <a:schemeClr val="tx1"/>
                </a:solidFill>
                <a:latin typeface="+mn-lt"/>
                <a:ea typeface="+mn-ea"/>
                <a:cs typeface="+mn-cs"/>
              </a:rPr>
              <a:t> network </a:t>
            </a:r>
            <a:r>
              <a:rPr lang="fr-FR" sz="1200" b="0" i="0" u="none" strike="noStrike" kern="1200" baseline="0" dirty="0" err="1" smtClean="0">
                <a:solidFill>
                  <a:schemeClr val="tx1"/>
                </a:solidFill>
                <a:latin typeface="+mn-lt"/>
                <a:ea typeface="+mn-ea"/>
                <a:cs typeface="+mn-cs"/>
              </a:rPr>
              <a:t>can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assessed</a:t>
            </a:r>
            <a:r>
              <a:rPr lang="fr-FR" sz="1200" b="0" i="0" u="none" strike="noStrike" kern="1200" baseline="0" dirty="0" smtClean="0">
                <a:solidFill>
                  <a:schemeClr val="tx1"/>
                </a:solidFill>
                <a:latin typeface="+mn-lt"/>
                <a:ea typeface="+mn-ea"/>
                <a:cs typeface="+mn-cs"/>
              </a:rPr>
              <a:t> by </a:t>
            </a:r>
            <a:r>
              <a:rPr lang="fr-FR" sz="1200" b="0" i="0" u="none" strike="noStrike" kern="1200" baseline="0" dirty="0" err="1" smtClean="0">
                <a:solidFill>
                  <a:schemeClr val="tx1"/>
                </a:solidFill>
                <a:latin typeface="+mn-lt"/>
                <a:ea typeface="+mn-ea"/>
                <a:cs typeface="+mn-cs"/>
              </a:rPr>
              <a:t>calculating</a:t>
            </a:r>
            <a:r>
              <a:rPr lang="fr-FR" sz="1200" b="0" i="0" u="none" strike="noStrike" kern="1200" baseline="0" dirty="0" smtClean="0">
                <a:solidFill>
                  <a:schemeClr val="tx1"/>
                </a:solidFill>
                <a:latin typeface="+mn-lt"/>
                <a:ea typeface="+mn-ea"/>
                <a:cs typeface="+mn-cs"/>
              </a:rPr>
              <a:t> the ratio </a:t>
            </a:r>
            <a:r>
              <a:rPr lang="fr-FR" sz="1200" b="0" i="0" u="none" strike="noStrike" kern="1200" baseline="0" dirty="0" err="1" smtClean="0">
                <a:solidFill>
                  <a:schemeClr val="tx1"/>
                </a:solidFill>
                <a:latin typeface="+mn-lt"/>
                <a:ea typeface="+mn-ea"/>
                <a:cs typeface="+mn-cs"/>
              </a:rPr>
              <a:t>betweend</a:t>
            </a:r>
            <a:r>
              <a:rPr lang="fr-FR" sz="1200" b="0" i="0" u="none" strike="noStrike" kern="1200" baseline="0" dirty="0" smtClean="0">
                <a:solidFill>
                  <a:schemeClr val="tx1"/>
                </a:solidFill>
                <a:latin typeface="+mn-lt"/>
                <a:ea typeface="+mn-ea"/>
                <a:cs typeface="+mn-cs"/>
              </a:rPr>
              <a:t>¯ M and the </a:t>
            </a:r>
            <a:r>
              <a:rPr lang="fr-FR" sz="1200" b="0" i="0" u="none" strike="noStrike" kern="1200" baseline="0" dirty="0" err="1" smtClean="0">
                <a:solidFill>
                  <a:schemeClr val="tx1"/>
                </a:solidFill>
                <a:latin typeface="+mn-lt"/>
                <a:ea typeface="+mn-ea"/>
                <a:cs typeface="+mn-cs"/>
              </a:rPr>
              <a:t>correspondingd</a:t>
            </a:r>
            <a:r>
              <a:rPr lang="fr-FR" sz="1200" b="0" i="0" u="none" strike="noStrike" kern="1200" baseline="0" dirty="0" smtClean="0">
                <a:solidFill>
                  <a:schemeClr val="tx1"/>
                </a:solidFill>
                <a:latin typeface="+mn-lt"/>
                <a:ea typeface="+mn-ea"/>
                <a:cs typeface="+mn-cs"/>
              </a:rPr>
              <a:t>¯ 0 for the </a:t>
            </a:r>
            <a:r>
              <a:rPr lang="fr-FR" sz="1200" b="0" i="0" u="none" strike="noStrike" kern="1200" baseline="0" dirty="0" err="1" smtClean="0">
                <a:solidFill>
                  <a:schemeClr val="tx1"/>
                </a:solidFill>
                <a:latin typeface="+mn-lt"/>
                <a:ea typeface="+mn-ea"/>
                <a:cs typeface="+mn-cs"/>
              </a:rPr>
              <a:t>unperturbed</a:t>
            </a:r>
            <a:r>
              <a:rPr lang="fr-FR" sz="1200" b="0" i="0" u="none" strike="noStrike" kern="1200" baseline="0" dirty="0" smtClean="0">
                <a:solidFill>
                  <a:schemeClr val="tx1"/>
                </a:solidFill>
                <a:latin typeface="+mn-lt"/>
                <a:ea typeface="+mn-ea"/>
                <a:cs typeface="+mn-cs"/>
              </a:rPr>
              <a:t> network. </a:t>
            </a:r>
            <a:r>
              <a:rPr lang="fr-FR" sz="1200" b="0" i="0" u="none" strike="noStrike" kern="1200" baseline="0" dirty="0" err="1" smtClean="0">
                <a:solidFill>
                  <a:schemeClr val="tx1"/>
                </a:solidFill>
                <a:latin typeface="+mn-lt"/>
                <a:ea typeface="+mn-ea"/>
                <a:cs typeface="+mn-cs"/>
              </a:rPr>
              <a:t>Using</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this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procedure</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generate</a:t>
            </a:r>
            <a:r>
              <a:rPr lang="fr-FR" sz="1200" b="0" i="0" u="none" strike="noStrike" kern="1200" baseline="0" dirty="0" smtClean="0">
                <a:solidFill>
                  <a:schemeClr val="tx1"/>
                </a:solidFill>
                <a:latin typeface="+mn-lt"/>
                <a:ea typeface="+mn-ea"/>
                <a:cs typeface="+mn-cs"/>
              </a:rPr>
              <a:t> 100-node networks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1 </a:t>
            </a:r>
            <a:r>
              <a:rPr lang="fr-FR" sz="1200" b="0" i="0" u="none" strike="noStrike" kern="1200" baseline="0" dirty="0" err="1" smtClean="0">
                <a:solidFill>
                  <a:schemeClr val="tx1"/>
                </a:solidFill>
                <a:latin typeface="+mn-lt"/>
                <a:ea typeface="+mn-ea"/>
                <a:cs typeface="+mn-cs"/>
              </a:rPr>
              <a:t>through</a:t>
            </a:r>
            <a:r>
              <a:rPr lang="fr-FR" sz="1200" b="0" i="0" u="none" strike="noStrike" kern="1200" baseline="0" dirty="0" smtClean="0">
                <a:solidFill>
                  <a:schemeClr val="tx1"/>
                </a:solidFill>
                <a:latin typeface="+mn-lt"/>
                <a:ea typeface="+mn-ea"/>
                <a:cs typeface="+mn-cs"/>
              </a:rPr>
              <a:t> 32 </a:t>
            </a:r>
            <a:r>
              <a:rPr lang="fr-FR" sz="1200" b="0" i="0" u="none" strike="noStrike" kern="1200" baseline="0" dirty="0" err="1" smtClean="0">
                <a:solidFill>
                  <a:schemeClr val="tx1"/>
                </a:solidFill>
                <a:latin typeface="+mn-lt"/>
                <a:ea typeface="+mn-ea"/>
                <a:cs typeface="+mn-cs"/>
              </a:rPr>
              <a:t>loops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left</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applying</a:t>
            </a:r>
            <a:r>
              <a:rPr lang="fr-FR" sz="1200" b="0" i="0" u="none" strike="noStrike" kern="1200" baseline="0" dirty="0" smtClean="0">
                <a:solidFill>
                  <a:schemeClr val="tx1"/>
                </a:solidFill>
                <a:latin typeface="+mn-lt"/>
                <a:ea typeface="+mn-ea"/>
                <a:cs typeface="+mn-cs"/>
              </a:rPr>
              <a:t> a maximal damage </a:t>
            </a:r>
            <a:r>
              <a:rPr lang="fr-FR" sz="1200" b="0" i="0" u="none" strike="noStrike" kern="1200" baseline="0" dirty="0" err="1" smtClean="0">
                <a:solidFill>
                  <a:schemeClr val="tx1"/>
                </a:solidFill>
                <a:latin typeface="+mn-lt"/>
                <a:ea typeface="+mn-ea"/>
                <a:cs typeface="+mn-cs"/>
              </a:rPr>
              <a:t>algorithm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that</a:t>
            </a:r>
            <a:r>
              <a:rPr lang="fr-FR" sz="1200" b="0" i="0" u="none" strike="noStrike" kern="1200" baseline="0" dirty="0" smtClean="0">
                <a:solidFill>
                  <a:schemeClr val="tx1"/>
                </a:solidFill>
                <a:latin typeface="+mn-lt"/>
                <a:ea typeface="+mn-ea"/>
                <a:cs typeface="+mn-cs"/>
              </a:rPr>
              <a:t> selects the </a:t>
            </a:r>
            <a:r>
              <a:rPr lang="fr-FR" sz="1200" b="0" i="0" u="none" strike="noStrike" kern="1200" baseline="0" dirty="0" err="1" smtClean="0">
                <a:solidFill>
                  <a:schemeClr val="tx1"/>
                </a:solidFill>
                <a:latin typeface="+mn-lt"/>
                <a:ea typeface="+mn-ea"/>
                <a:cs typeface="+mn-cs"/>
              </a:rPr>
              <a:t>most</a:t>
            </a:r>
            <a:r>
              <a:rPr lang="fr-FR" sz="1200" b="0" i="0" u="none" strike="noStrike" kern="1200" baseline="0" dirty="0" smtClean="0">
                <a:solidFill>
                  <a:schemeClr val="tx1"/>
                </a:solidFill>
                <a:latin typeface="+mn-lt"/>
                <a:ea typeface="+mn-ea"/>
                <a:cs typeface="+mn-cs"/>
              </a:rPr>
              <a:t> disruptive </a:t>
            </a:r>
            <a:r>
              <a:rPr lang="fr-FR" sz="1200" b="0" i="0" u="none" strike="noStrike" kern="1200" baseline="0" dirty="0" err="1" smtClean="0">
                <a:solidFill>
                  <a:schemeClr val="tx1"/>
                </a:solidFill>
                <a:latin typeface="+mn-lt"/>
                <a:ea typeface="+mn-ea"/>
                <a:cs typeface="+mn-cs"/>
              </a:rPr>
              <a:t>node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each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for the </a:t>
            </a:r>
            <a:r>
              <a:rPr lang="fr-FR" sz="1200" b="0" i="0" u="none" strike="noStrike" kern="1200" baseline="0" dirty="0" err="1" smtClean="0">
                <a:solidFill>
                  <a:schemeClr val="tx1"/>
                </a:solidFill>
                <a:latin typeface="+mn-lt"/>
                <a:ea typeface="+mn-ea"/>
                <a:cs typeface="+mn-cs"/>
              </a:rPr>
              <a:t>next</a:t>
            </a:r>
            <a:r>
              <a:rPr lang="fr-FR" sz="1200" b="0" i="0" u="none" strike="noStrike" kern="1200" baseline="0" dirty="0" smtClean="0">
                <a:solidFill>
                  <a:schemeClr val="tx1"/>
                </a:solidFill>
                <a:latin typeface="+mn-lt"/>
                <a:ea typeface="+mn-ea"/>
                <a:cs typeface="+mn-cs"/>
              </a:rPr>
              <a:t> set of </a:t>
            </a:r>
            <a:r>
              <a:rPr lang="fr-FR" sz="1200" b="0" i="0" u="none" strike="noStrike" kern="1200" baseline="0" dirty="0" err="1" smtClean="0">
                <a:solidFill>
                  <a:schemeClr val="tx1"/>
                </a:solidFill>
                <a:latin typeface="+mn-lt"/>
                <a:ea typeface="+mn-ea"/>
                <a:cs typeface="+mn-cs"/>
              </a:rPr>
              <a:t>combined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deletions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Agoston</a:t>
            </a:r>
            <a:r>
              <a:rPr lang="fr-FR" sz="1200" b="0" i="0" u="none" strike="noStrike" kern="1200" baseline="0" dirty="0" smtClean="0">
                <a:solidFill>
                  <a:schemeClr val="tx1"/>
                </a:solidFill>
                <a:latin typeface="+mn-lt"/>
                <a:ea typeface="+mn-ea"/>
                <a:cs typeface="+mn-cs"/>
              </a:rPr>
              <a:t> et al, 2005), the </a:t>
            </a:r>
            <a:r>
              <a:rPr lang="fr-FR" sz="1200" b="0" i="0" u="none" strike="noStrike" kern="1200" baseline="0" dirty="0" err="1" smtClean="0">
                <a:solidFill>
                  <a:schemeClr val="tx1"/>
                </a:solidFill>
                <a:latin typeface="+mn-lt"/>
                <a:ea typeface="+mn-ea"/>
                <a:cs typeface="+mn-cs"/>
              </a:rPr>
              <a:t>robustness</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high-order</a:t>
            </a:r>
            <a:r>
              <a:rPr lang="fr-FR" sz="1200" b="0" i="0" u="none" strike="noStrike" kern="1200" baseline="0" dirty="0" smtClean="0">
                <a:solidFill>
                  <a:schemeClr val="tx1"/>
                </a:solidFill>
                <a:latin typeface="+mn-lt"/>
                <a:ea typeface="+mn-ea"/>
                <a:cs typeface="+mn-cs"/>
              </a:rPr>
              <a:t> perturbations shows a </a:t>
            </a:r>
            <a:r>
              <a:rPr lang="fr-FR" sz="1200" b="0" i="0" u="none" strike="noStrike" kern="1200" baseline="0" dirty="0" err="1" smtClean="0">
                <a:solidFill>
                  <a:schemeClr val="tx1"/>
                </a:solidFill>
                <a:latin typeface="+mn-lt"/>
                <a:ea typeface="+mn-ea"/>
                <a:cs typeface="+mn-cs"/>
              </a:rPr>
              <a:t>clear</a:t>
            </a:r>
            <a:r>
              <a:rPr lang="fr-FR" sz="1200" b="0" i="0" u="none" strike="noStrike" kern="1200" baseline="0" dirty="0" smtClean="0">
                <a:solidFill>
                  <a:schemeClr val="tx1"/>
                </a:solidFill>
                <a:latin typeface="+mn-lt"/>
                <a:ea typeface="+mn-ea"/>
                <a:cs typeface="+mn-cs"/>
              </a:rPr>
              <a:t> trend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system </a:t>
            </a:r>
            <a:r>
              <a:rPr lang="fr-FR" sz="1200" b="0" i="0" u="none" strike="noStrike" kern="1200" baseline="0" dirty="0" err="1" smtClean="0">
                <a:solidFill>
                  <a:schemeClr val="tx1"/>
                </a:solidFill>
                <a:latin typeface="+mn-lt"/>
                <a:ea typeface="+mn-ea"/>
                <a:cs typeface="+mn-cs"/>
              </a:rPr>
              <a:t>complexity</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Simple networks are </a:t>
            </a:r>
            <a:r>
              <a:rPr lang="fr-FR" sz="1200" b="0" i="0" u="none" strike="noStrike" kern="1200" baseline="0" dirty="0" err="1" smtClean="0">
                <a:solidFill>
                  <a:schemeClr val="tx1"/>
                </a:solidFill>
                <a:latin typeface="+mn-lt"/>
                <a:ea typeface="+mn-ea"/>
                <a:cs typeface="+mn-cs"/>
              </a:rPr>
              <a:t>rapidly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disrupted</a:t>
            </a:r>
            <a:r>
              <a:rPr lang="fr-FR" sz="1200" b="0" i="0" u="none" strike="noStrike" kern="1200" baseline="0" dirty="0" smtClean="0">
                <a:solidFill>
                  <a:schemeClr val="tx1"/>
                </a:solidFill>
                <a:latin typeface="+mn-lt"/>
                <a:ea typeface="+mn-ea"/>
                <a:cs typeface="+mn-cs"/>
              </a:rPr>
              <a:t> by second- or </a:t>
            </a:r>
            <a:r>
              <a:rPr lang="fr-FR" sz="1200" b="0" i="0" u="none" strike="noStrike" kern="1200" baseline="0" dirty="0" err="1" smtClean="0">
                <a:solidFill>
                  <a:schemeClr val="tx1"/>
                </a:solidFill>
                <a:latin typeface="+mn-lt"/>
                <a:ea typeface="+mn-ea"/>
                <a:cs typeface="+mn-cs"/>
              </a:rPr>
              <a:t>third-order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combinations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whereas</a:t>
            </a:r>
            <a:r>
              <a:rPr lang="fr-FR" sz="1200" b="0" i="0" u="none" strike="noStrike" kern="1200" baseline="0" dirty="0" smtClean="0">
                <a:solidFill>
                  <a:schemeClr val="tx1"/>
                </a:solidFill>
                <a:latin typeface="+mn-lt"/>
                <a:ea typeface="+mn-ea"/>
                <a:cs typeface="+mn-cs"/>
              </a:rPr>
              <a:t> networks </a:t>
            </a:r>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many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loops</a:t>
            </a:r>
            <a:r>
              <a:rPr lang="fr-FR" sz="1200" b="0" i="0" u="none" strike="noStrike" kern="1200" baseline="0" dirty="0" smtClean="0">
                <a:solidFill>
                  <a:schemeClr val="tx1"/>
                </a:solidFill>
                <a:latin typeface="+mn-lt"/>
                <a:ea typeface="+mn-ea"/>
                <a:cs typeface="+mn-cs"/>
              </a:rPr>
              <a:t> are </a:t>
            </a:r>
            <a:r>
              <a:rPr lang="fr-FR" sz="1200" b="0" i="0" u="none" strike="noStrike" kern="1200" baseline="0" dirty="0" err="1" smtClean="0">
                <a:solidFill>
                  <a:schemeClr val="tx1"/>
                </a:solidFill>
                <a:latin typeface="+mn-lt"/>
                <a:ea typeface="+mn-ea"/>
                <a:cs typeface="+mn-cs"/>
              </a:rPr>
              <a:t>steadily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eroded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slower</a:t>
            </a:r>
            <a:r>
              <a:rPr lang="fr-FR" sz="1200" b="0" i="0" u="none" strike="noStrike" kern="1200" baseline="0" dirty="0" smtClean="0">
                <a:solidFill>
                  <a:schemeClr val="tx1"/>
                </a:solidFill>
                <a:latin typeface="+mn-lt"/>
                <a:ea typeface="+mn-ea"/>
                <a:cs typeface="+mn-cs"/>
              </a:rPr>
              <a:t> rates. Networks</a:t>
            </a:r>
          </a:p>
          <a:p>
            <a:r>
              <a:rPr lang="fr-FR" sz="1200" b="0" i="0" u="none" strike="noStrike" kern="1200" baseline="0" dirty="0" err="1" smtClean="0">
                <a:solidFill>
                  <a:schemeClr val="tx1"/>
                </a:solidFill>
                <a:latin typeface="+mn-lt"/>
                <a:ea typeface="+mn-ea"/>
                <a:cs typeface="+mn-cs"/>
              </a:rPr>
              <a:t>with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intermediate</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levels</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complexity</a:t>
            </a:r>
            <a:r>
              <a:rPr lang="fr-FR" sz="1200" b="0" i="0" u="none" strike="noStrike" kern="1200" baseline="0" dirty="0" smtClean="0">
                <a:solidFill>
                  <a:schemeClr val="tx1"/>
                </a:solidFill>
                <a:latin typeface="+mn-lt"/>
                <a:ea typeface="+mn-ea"/>
                <a:cs typeface="+mn-cs"/>
              </a:rPr>
              <a:t> are able to </a:t>
            </a:r>
            <a:r>
              <a:rPr lang="fr-FR" sz="1200" b="0" i="0" u="none" strike="noStrike" kern="1200" baseline="0" dirty="0" err="1" smtClean="0">
                <a:solidFill>
                  <a:schemeClr val="tx1"/>
                </a:solidFill>
                <a:latin typeface="+mn-lt"/>
                <a:ea typeface="+mn-ea"/>
                <a:cs typeface="+mn-cs"/>
              </a:rPr>
              <a:t>maintain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integrity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under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low-order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attacks</a:t>
            </a:r>
            <a:r>
              <a:rPr lang="fr-FR" sz="1200" b="0" i="0" u="none" strike="noStrike" kern="1200" baseline="0" dirty="0" smtClean="0">
                <a:solidFill>
                  <a:schemeClr val="tx1"/>
                </a:solidFill>
                <a:latin typeface="+mn-lt"/>
                <a:ea typeface="+mn-ea"/>
                <a:cs typeface="+mn-cs"/>
              </a:rPr>
              <a:t>, but are </a:t>
            </a:r>
            <a:r>
              <a:rPr lang="fr-FR" sz="1200" b="0" i="0" u="none" strike="noStrike" kern="1200" baseline="0" dirty="0" err="1" smtClean="0">
                <a:solidFill>
                  <a:schemeClr val="tx1"/>
                </a:solidFill>
                <a:latin typeface="+mn-lt"/>
                <a:ea typeface="+mn-ea"/>
                <a:cs typeface="+mn-cs"/>
              </a:rPr>
              <a:t>rapidly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dismembered</a:t>
            </a:r>
            <a:r>
              <a:rPr lang="fr-FR" sz="1200" b="0" i="0" u="none" strike="noStrike" kern="1200" baseline="0" dirty="0" smtClean="0">
                <a:solidFill>
                  <a:schemeClr val="tx1"/>
                </a:solidFill>
                <a:latin typeface="+mn-lt"/>
                <a:ea typeface="+mn-ea"/>
                <a:cs typeface="+mn-cs"/>
              </a:rPr>
              <a:t> once the </a:t>
            </a:r>
            <a:r>
              <a:rPr lang="fr-FR" sz="1200" b="0" i="0" u="none" strike="noStrike" kern="1200" baseline="0" dirty="0" err="1" smtClean="0">
                <a:solidFill>
                  <a:schemeClr val="tx1"/>
                </a:solidFill>
                <a:latin typeface="+mn-lt"/>
                <a:ea typeface="+mn-ea"/>
                <a:cs typeface="+mn-cs"/>
              </a:rPr>
              <a:t>combination</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order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exceeds</a:t>
            </a:r>
            <a:r>
              <a:rPr lang="fr-FR" sz="1200" b="0" i="0" u="none" strike="noStrike" kern="1200" baseline="0" dirty="0" smtClean="0">
                <a:solidFill>
                  <a:schemeClr val="tx1"/>
                </a:solidFill>
                <a:latin typeface="+mn-lt"/>
                <a:ea typeface="+mn-ea"/>
                <a:cs typeface="+mn-cs"/>
              </a:rPr>
              <a:t> a</a:t>
            </a:r>
          </a:p>
          <a:p>
            <a:r>
              <a:rPr lang="fr-FR" sz="1200" b="0" i="0" u="none" strike="noStrike" kern="1200" baseline="0" dirty="0" err="1" smtClean="0">
                <a:solidFill>
                  <a:schemeClr val="tx1"/>
                </a:solidFill>
                <a:latin typeface="+mn-lt"/>
                <a:ea typeface="+mn-ea"/>
                <a:cs typeface="+mn-cs"/>
              </a:rPr>
              <a:t>critical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level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related</a:t>
            </a:r>
            <a:r>
              <a:rPr lang="fr-FR" sz="1200" b="0" i="0" u="none" strike="noStrike" kern="1200" baseline="0" dirty="0" smtClean="0">
                <a:solidFill>
                  <a:schemeClr val="tx1"/>
                </a:solidFill>
                <a:latin typeface="+mn-lt"/>
                <a:ea typeface="+mn-ea"/>
                <a:cs typeface="+mn-cs"/>
              </a:rPr>
              <a:t> to the </a:t>
            </a:r>
            <a:r>
              <a:rPr lang="fr-FR" sz="1200" b="0" i="0" u="none" strike="noStrike" kern="1200" baseline="0" dirty="0" err="1" smtClean="0">
                <a:solidFill>
                  <a:schemeClr val="tx1"/>
                </a:solidFill>
                <a:latin typeface="+mn-lt"/>
                <a:ea typeface="+mn-ea"/>
                <a:cs typeface="+mn-cs"/>
              </a:rPr>
              <a:t>network’s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level</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redundancy</a:t>
            </a:r>
            <a:r>
              <a:rPr lang="fr-FR" sz="1200" b="0" i="0" u="none" strike="noStrike" kern="1200" baseline="0" dirty="0" smtClean="0">
                <a:solidFill>
                  <a:schemeClr val="tx1"/>
                </a:solidFill>
                <a:latin typeface="+mn-lt"/>
                <a:ea typeface="+mn-ea"/>
                <a:cs typeface="+mn-cs"/>
              </a:rPr>
              <a:t>. Note </a:t>
            </a:r>
            <a:r>
              <a:rPr lang="fr-FR" sz="1200" b="0" i="0" u="none" strike="noStrike" kern="1200" baseline="0" dirty="0" err="1" smtClean="0">
                <a:solidFill>
                  <a:schemeClr val="tx1"/>
                </a:solidFill>
                <a:latin typeface="+mn-lt"/>
                <a:ea typeface="+mn-ea"/>
                <a:cs typeface="+mn-cs"/>
              </a:rPr>
              <a:t>that</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these</a:t>
            </a:r>
            <a:r>
              <a:rPr lang="fr-FR" sz="1200" b="0" i="0" u="none" strike="noStrike" kern="1200" baseline="0" dirty="0" smtClean="0">
                <a:solidFill>
                  <a:schemeClr val="tx1"/>
                </a:solidFill>
                <a:latin typeface="+mn-lt"/>
                <a:ea typeface="+mn-ea"/>
                <a:cs typeface="+mn-cs"/>
              </a:rPr>
              <a:t> networks are </a:t>
            </a:r>
            <a:r>
              <a:rPr lang="fr-FR" sz="1200" b="0" i="0" u="none" strike="noStrike" kern="1200" baseline="0" dirty="0" err="1" smtClean="0">
                <a:solidFill>
                  <a:schemeClr val="tx1"/>
                </a:solidFill>
                <a:latin typeface="+mn-lt"/>
                <a:ea typeface="+mn-ea"/>
                <a:cs typeface="+mn-cs"/>
              </a:rPr>
              <a:t>robust</a:t>
            </a:r>
            <a:r>
              <a:rPr lang="fr-FR" sz="1200" b="0" i="0" u="none" strike="noStrike" kern="1200" baseline="0" dirty="0" smtClean="0">
                <a:solidFill>
                  <a:schemeClr val="tx1"/>
                </a:solidFill>
                <a:latin typeface="+mn-lt"/>
                <a:ea typeface="+mn-ea"/>
                <a:cs typeface="+mn-cs"/>
              </a:rPr>
              <a:t> not </a:t>
            </a:r>
            <a:r>
              <a:rPr lang="fr-FR" sz="1200" b="0" i="0" u="none" strike="noStrike" kern="1200" baseline="0" dirty="0" err="1" smtClean="0">
                <a:solidFill>
                  <a:schemeClr val="tx1"/>
                </a:solidFill>
                <a:latin typeface="+mn-lt"/>
                <a:ea typeface="+mn-ea"/>
                <a:cs typeface="+mn-cs"/>
              </a:rPr>
              <a:t>only</a:t>
            </a:r>
            <a:r>
              <a:rPr lang="fr-FR" sz="1200" b="0" i="0" u="none" strike="noStrike" kern="1200" baseline="0" dirty="0" smtClean="0">
                <a:solidFill>
                  <a:schemeClr val="tx1"/>
                </a:solidFill>
                <a:latin typeface="+mn-lt"/>
                <a:ea typeface="+mn-ea"/>
                <a:cs typeface="+mn-cs"/>
              </a:rPr>
              <a:t> to the </a:t>
            </a:r>
            <a:r>
              <a:rPr lang="fr-FR" sz="1200" b="0" i="0" u="none" strike="noStrike" kern="1200" baseline="0" dirty="0" err="1" smtClean="0">
                <a:solidFill>
                  <a:schemeClr val="tx1"/>
                </a:solidFill>
                <a:latin typeface="+mn-lt"/>
                <a:ea typeface="+mn-ea"/>
                <a:cs typeface="+mn-cs"/>
              </a:rPr>
              <a:t>removal</a:t>
            </a:r>
            <a:r>
              <a:rPr lang="fr-FR" sz="1200" b="0" i="0" u="none" strike="noStrike" kern="1200" baseline="0" dirty="0" smtClean="0">
                <a:solidFill>
                  <a:schemeClr val="tx1"/>
                </a:solidFill>
                <a:latin typeface="+mn-lt"/>
                <a:ea typeface="+mn-ea"/>
                <a:cs typeface="+mn-cs"/>
              </a:rPr>
              <a:t> of </a:t>
            </a:r>
            <a:r>
              <a:rPr lang="fr-FR" sz="1200" b="0" i="0" u="none" strike="noStrike" kern="1200" baseline="0" dirty="0" err="1" smtClean="0">
                <a:solidFill>
                  <a:schemeClr val="tx1"/>
                </a:solidFill>
                <a:latin typeface="+mn-lt"/>
                <a:ea typeface="+mn-ea"/>
                <a:cs typeface="+mn-cs"/>
              </a:rPr>
              <a:t>random</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peripheral</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nodes</a:t>
            </a:r>
            <a:r>
              <a:rPr lang="fr-FR" sz="1200" b="0" i="0" u="none" strike="noStrike" kern="1200" baseline="0" dirty="0" smtClean="0">
                <a:solidFill>
                  <a:schemeClr val="tx1"/>
                </a:solidFill>
                <a:latin typeface="+mn-lt"/>
                <a:ea typeface="+mn-ea"/>
                <a:cs typeface="+mn-cs"/>
              </a:rPr>
              <a:t> but </a:t>
            </a:r>
            <a:r>
              <a:rPr lang="fr-FR" sz="1200" b="0" i="0" u="none" strike="noStrike" kern="1200" baseline="0" dirty="0" err="1" smtClean="0">
                <a:solidFill>
                  <a:schemeClr val="tx1"/>
                </a:solidFill>
                <a:latin typeface="+mn-lt"/>
                <a:ea typeface="+mn-ea"/>
                <a:cs typeface="+mn-cs"/>
              </a:rPr>
              <a:t>also</a:t>
            </a:r>
            <a:r>
              <a:rPr lang="fr-FR" sz="1200" b="0" i="0" u="none" strike="noStrike" kern="1200" baseline="0" dirty="0" smtClean="0">
                <a:solidFill>
                  <a:schemeClr val="tx1"/>
                </a:solidFill>
                <a:latin typeface="+mn-lt"/>
                <a:ea typeface="+mn-ea"/>
                <a:cs typeface="+mn-cs"/>
              </a:rPr>
              <a:t> to the</a:t>
            </a:r>
          </a:p>
          <a:p>
            <a:r>
              <a:rPr lang="fr-FR" sz="1200" b="0" i="0" u="none" strike="noStrike" kern="1200" baseline="0" dirty="0" err="1" smtClean="0">
                <a:solidFill>
                  <a:schemeClr val="tx1"/>
                </a:solidFill>
                <a:latin typeface="+mn-lt"/>
                <a:ea typeface="+mn-ea"/>
                <a:cs typeface="+mn-cs"/>
              </a:rPr>
              <a:t>removal</a:t>
            </a:r>
            <a:r>
              <a:rPr lang="fr-FR" sz="1200" b="0" i="0" u="none" strike="noStrike" kern="1200" baseline="0" dirty="0" smtClean="0">
                <a:solidFill>
                  <a:schemeClr val="tx1"/>
                </a:solidFill>
                <a:latin typeface="+mn-lt"/>
                <a:ea typeface="+mn-ea"/>
                <a:cs typeface="+mn-cs"/>
              </a:rPr>
              <a:t> of the </a:t>
            </a:r>
            <a:r>
              <a:rPr lang="fr-FR" sz="1200" b="0" i="0" u="none" strike="noStrike" kern="1200" baseline="0" dirty="0" err="1" smtClean="0">
                <a:solidFill>
                  <a:schemeClr val="tx1"/>
                </a:solidFill>
                <a:latin typeface="+mn-lt"/>
                <a:ea typeface="+mn-ea"/>
                <a:cs typeface="+mn-cs"/>
              </a:rPr>
              <a:t>highly</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connected</a:t>
            </a:r>
            <a:r>
              <a:rPr lang="fr-FR" sz="1200" b="0" i="0" u="none" strike="noStrike" kern="1200" baseline="0" dirty="0" smtClean="0">
                <a:solidFill>
                  <a:schemeClr val="tx1"/>
                </a:solidFill>
                <a:latin typeface="+mn-lt"/>
                <a:ea typeface="+mn-ea"/>
                <a:cs typeface="+mn-cs"/>
              </a:rPr>
              <a:t> central </a:t>
            </a:r>
            <a:r>
              <a:rPr lang="fr-FR" sz="1200" b="0" i="0" u="none" strike="noStrike" kern="1200" baseline="0" dirty="0" err="1" smtClean="0">
                <a:solidFill>
                  <a:schemeClr val="tx1"/>
                </a:solidFill>
                <a:latin typeface="+mn-lt"/>
                <a:ea typeface="+mn-ea"/>
                <a:cs typeface="+mn-cs"/>
              </a:rPr>
              <a:t>nodes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until</a:t>
            </a:r>
            <a:r>
              <a:rPr lang="fr-FR" sz="1200" b="0" i="0" u="none" strike="noStrike" kern="1200" baseline="0" dirty="0" smtClean="0">
                <a:solidFill>
                  <a:schemeClr val="tx1"/>
                </a:solidFill>
                <a:latin typeface="+mn-lt"/>
                <a:ea typeface="+mn-ea"/>
                <a:cs typeface="+mn-cs"/>
              </a:rPr>
              <a:t> the COF has been </a:t>
            </a:r>
            <a:r>
              <a:rPr lang="fr-FR" sz="1200" b="0" i="0" u="none" strike="noStrike" kern="1200" baseline="0" dirty="0" err="1" smtClean="0">
                <a:solidFill>
                  <a:schemeClr val="tx1"/>
                </a:solidFill>
                <a:latin typeface="+mn-lt"/>
                <a:ea typeface="+mn-ea"/>
                <a:cs typeface="+mn-cs"/>
              </a:rPr>
              <a:t>exceeded</a:t>
            </a:r>
            <a:r>
              <a:rPr lang="fr-FR" sz="1200" b="0" i="0" u="none" strike="noStrike" kern="1200" baseline="0" dirty="0" smtClean="0">
                <a:solidFill>
                  <a:schemeClr val="tx1"/>
                </a:solidFill>
                <a:latin typeface="+mn-lt"/>
                <a:ea typeface="+mn-ea"/>
                <a:cs typeface="+mn-cs"/>
              </a:rPr>
              <a:t>. More </a:t>
            </a:r>
            <a:r>
              <a:rPr lang="fr-FR" sz="1200" b="0" i="0" u="none" strike="noStrike" kern="1200" baseline="0" dirty="0" err="1" smtClean="0">
                <a:solidFill>
                  <a:schemeClr val="tx1"/>
                </a:solidFill>
                <a:latin typeface="+mn-lt"/>
                <a:ea typeface="+mn-ea"/>
                <a:cs typeface="+mn-cs"/>
              </a:rPr>
              <a:t>realistic</a:t>
            </a:r>
            <a:r>
              <a:rPr lang="fr-FR" sz="1200" b="0" i="0" u="none" strike="noStrike" kern="1200" baseline="0" dirty="0" smtClean="0">
                <a:solidFill>
                  <a:schemeClr val="tx1"/>
                </a:solidFill>
                <a:latin typeface="+mn-lt"/>
                <a:ea typeface="+mn-ea"/>
                <a:cs typeface="+mn-cs"/>
              </a:rPr>
              <a:t> simulations </a:t>
            </a:r>
            <a:r>
              <a:rPr lang="fr-FR" sz="1200" b="0" i="0" u="none" strike="noStrike" kern="1200" baseline="0" dirty="0" err="1" smtClean="0">
                <a:solidFill>
                  <a:schemeClr val="tx1"/>
                </a:solidFill>
                <a:latin typeface="+mn-lt"/>
                <a:ea typeface="+mn-ea"/>
                <a:cs typeface="+mn-cs"/>
              </a:rPr>
              <a:t>would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require</a:t>
            </a:r>
            <a:r>
              <a:rPr lang="fr-FR" sz="1200" b="0" i="0" u="none" strike="noStrike" kern="1200" baseline="0" dirty="0" smtClean="0">
                <a:solidFill>
                  <a:schemeClr val="tx1"/>
                </a:solidFill>
                <a:latin typeface="+mn-lt"/>
                <a:ea typeface="+mn-ea"/>
                <a:cs typeface="+mn-cs"/>
              </a:rPr>
              <a:t> a </a:t>
            </a:r>
            <a:r>
              <a:rPr lang="fr-FR" sz="1200" b="0" i="0" u="none" strike="noStrike" kern="1200" baseline="0" dirty="0" err="1" smtClean="0">
                <a:solidFill>
                  <a:schemeClr val="tx1"/>
                </a:solidFill>
                <a:latin typeface="+mn-lt"/>
                <a:ea typeface="+mn-ea"/>
                <a:cs typeface="+mn-cs"/>
              </a:rPr>
              <a:t>biologically</a:t>
            </a:r>
            <a:r>
              <a:rPr lang="fr-FR" sz="1200" b="0" i="0" u="none" strike="noStrike" kern="1200" baseline="0" dirty="0" smtClean="0">
                <a:solidFill>
                  <a:schemeClr val="tx1"/>
                </a:solidFill>
                <a:latin typeface="+mn-lt"/>
                <a:ea typeface="+mn-ea"/>
                <a:cs typeface="+mn-cs"/>
              </a:rPr>
              <a:t> relevant </a:t>
            </a:r>
            <a:r>
              <a:rPr lang="fr-FR" sz="1200" b="0" i="0" u="none" strike="noStrike" kern="1200" baseline="0" dirty="0" err="1" smtClean="0">
                <a:solidFill>
                  <a:schemeClr val="tx1"/>
                </a:solidFill>
                <a:latin typeface="+mn-lt"/>
                <a:ea typeface="+mn-ea"/>
                <a:cs typeface="+mn-cs"/>
              </a:rPr>
              <a:t>modeling</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approach</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e.g</a:t>
            </a:r>
            <a:r>
              <a:rPr lang="fr-FR" sz="1200" b="0" i="0" u="none" strike="noStrike" kern="1200" baseline="0" dirty="0" smtClean="0">
                <a:solidFill>
                  <a:schemeClr val="tx1"/>
                </a:solidFill>
                <a:latin typeface="+mn-lt"/>
                <a:ea typeface="+mn-ea"/>
                <a:cs typeface="+mn-cs"/>
              </a:rPr>
              <a:t>. flux balance </a:t>
            </a:r>
            <a:r>
              <a:rPr lang="fr-FR" sz="1200" b="0" i="0" u="none" strike="noStrike" kern="1200" baseline="0" dirty="0" err="1" smtClean="0">
                <a:solidFill>
                  <a:schemeClr val="tx1"/>
                </a:solidFill>
                <a:latin typeface="+mn-lt"/>
                <a:ea typeface="+mn-ea"/>
                <a:cs typeface="+mn-cs"/>
              </a:rPr>
              <a:t>analysis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Segre</a:t>
            </a:r>
            <a:r>
              <a:rPr lang="fr-FR" sz="1200" b="0" i="0" u="none" strike="noStrike" kern="1200" baseline="0" dirty="0" smtClean="0">
                <a:solidFill>
                  <a:schemeClr val="tx1"/>
                </a:solidFill>
                <a:latin typeface="+mn-lt"/>
                <a:ea typeface="+mn-ea"/>
                <a:cs typeface="+mn-cs"/>
              </a:rPr>
              <a:t>` et al, 2005), but are </a:t>
            </a:r>
            <a:r>
              <a:rPr lang="fr-FR" sz="1200" b="0" i="0" u="none" strike="noStrike" kern="1200" baseline="0" dirty="0" err="1" smtClean="0">
                <a:solidFill>
                  <a:schemeClr val="tx1"/>
                </a:solidFill>
                <a:latin typeface="+mn-lt"/>
                <a:ea typeface="+mn-ea"/>
                <a:cs typeface="+mn-cs"/>
              </a:rPr>
              <a:t>likely</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find</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similar</a:t>
            </a:r>
            <a:r>
              <a:rPr lang="fr-FR" sz="1200" b="0" i="0" u="none" strike="noStrike" kern="1200" baseline="0" dirty="0" smtClean="0">
                <a:solidFill>
                  <a:schemeClr val="tx1"/>
                </a:solidFill>
                <a:latin typeface="+mn-lt"/>
                <a:ea typeface="+mn-ea"/>
                <a:cs typeface="+mn-cs"/>
              </a:rPr>
              <a:t> trends.</a:t>
            </a:r>
          </a:p>
          <a:p>
            <a:r>
              <a:rPr lang="fr-FR" sz="1200" b="0" i="0" u="none" strike="noStrike" kern="1200" baseline="0" dirty="0" smtClean="0">
                <a:solidFill>
                  <a:schemeClr val="tx1"/>
                </a:solidFill>
                <a:latin typeface="+mn-lt"/>
                <a:ea typeface="+mn-ea"/>
                <a:cs typeface="+mn-cs"/>
              </a:rPr>
              <a:t>Box 1 How </a:t>
            </a:r>
            <a:r>
              <a:rPr lang="fr-FR" sz="1200" b="0" i="0" u="none" strike="noStrike" kern="1200" baseline="0" dirty="0" err="1" smtClean="0">
                <a:solidFill>
                  <a:schemeClr val="tx1"/>
                </a:solidFill>
                <a:latin typeface="+mn-lt"/>
                <a:ea typeface="+mn-ea"/>
                <a:cs typeface="+mn-cs"/>
              </a:rPr>
              <a:t>fragility</a:t>
            </a:r>
            <a:r>
              <a:rPr lang="fr-FR" sz="1200" b="0" i="0" u="none" strike="noStrike" kern="1200" baseline="0" dirty="0" smtClean="0">
                <a:solidFill>
                  <a:schemeClr val="tx1"/>
                </a:solidFill>
                <a:latin typeface="+mn-lt"/>
                <a:ea typeface="+mn-ea"/>
                <a:cs typeface="+mn-cs"/>
              </a:rPr>
              <a:t> to </a:t>
            </a:r>
            <a:r>
              <a:rPr lang="fr-FR" sz="1200" b="0" i="0" u="none" strike="noStrike" kern="1200" baseline="0" dirty="0" err="1" smtClean="0">
                <a:solidFill>
                  <a:schemeClr val="tx1"/>
                </a:solidFill>
                <a:latin typeface="+mn-lt"/>
                <a:ea typeface="+mn-ea"/>
                <a:cs typeface="+mn-cs"/>
              </a:rPr>
              <a:t>combined</a:t>
            </a:r>
            <a:r>
              <a:rPr lang="fr-FR" sz="1200" b="0" i="0" u="none" strike="noStrike" kern="1200" baseline="0" dirty="0" smtClean="0">
                <a:solidFill>
                  <a:schemeClr val="tx1"/>
                </a:solidFill>
                <a:latin typeface="+mn-lt"/>
                <a:ea typeface="+mn-ea"/>
                <a:cs typeface="+mn-cs"/>
              </a:rPr>
              <a:t> perturbations </a:t>
            </a:r>
            <a:r>
              <a:rPr lang="fr-FR" sz="1200" b="0" i="0" u="none" strike="noStrike" kern="1200" baseline="0" dirty="0" err="1" smtClean="0">
                <a:solidFill>
                  <a:schemeClr val="tx1"/>
                </a:solidFill>
                <a:latin typeface="+mn-lt"/>
                <a:ea typeface="+mn-ea"/>
                <a:cs typeface="+mn-cs"/>
              </a:rPr>
              <a:t>depends</a:t>
            </a:r>
            <a:r>
              <a:rPr lang="fr-FR" sz="1200" b="0" i="0" u="none" strike="noStrike" kern="1200" baseline="0" dirty="0" smtClean="0">
                <a:solidFill>
                  <a:schemeClr val="tx1"/>
                </a:solidFill>
                <a:latin typeface="+mn-lt"/>
                <a:ea typeface="+mn-ea"/>
                <a:cs typeface="+mn-cs"/>
              </a:rPr>
              <a:t> on system </a:t>
            </a:r>
            <a:r>
              <a:rPr lang="fr-FR" sz="1200" b="0" i="0" u="none" strike="noStrike" kern="1200" baseline="0" dirty="0" err="1" smtClean="0">
                <a:solidFill>
                  <a:schemeClr val="tx1"/>
                </a:solidFill>
                <a:latin typeface="+mn-lt"/>
                <a:ea typeface="+mn-ea"/>
                <a:cs typeface="+mn-cs"/>
              </a:rPr>
              <a:t>complexity</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Synergy</a:t>
            </a:r>
            <a:r>
              <a:rPr lang="fr-FR" sz="1200" b="0" i="0" u="none" strike="noStrike" kern="1200" baseline="0" dirty="0" smtClean="0">
                <a:solidFill>
                  <a:schemeClr val="tx1"/>
                </a:solidFill>
                <a:latin typeface="+mn-lt"/>
                <a:ea typeface="+mn-ea"/>
                <a:cs typeface="+mn-cs"/>
              </a:rPr>
              <a:t> and </a:t>
            </a:r>
            <a:r>
              <a:rPr lang="fr-FR" sz="1200" b="0" i="0" u="none" strike="noStrike" kern="1200" baseline="0" dirty="0" err="1" smtClean="0">
                <a:solidFill>
                  <a:schemeClr val="tx1"/>
                </a:solidFill>
                <a:latin typeface="+mn-lt"/>
                <a:ea typeface="+mn-ea"/>
                <a:cs typeface="+mn-cs"/>
              </a:rPr>
              <a:t>robustness</a:t>
            </a:r>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J </a:t>
            </a:r>
            <a:r>
              <a:rPr lang="fr-FR" sz="1200" b="0" i="0" u="none" strike="noStrike" kern="1200" baseline="0" dirty="0" err="1" smtClean="0">
                <a:solidFill>
                  <a:schemeClr val="tx1"/>
                </a:solidFill>
                <a:latin typeface="+mn-lt"/>
                <a:ea typeface="+mn-ea"/>
                <a:cs typeface="+mn-cs"/>
              </a:rPr>
              <a:t>Leha´r</a:t>
            </a:r>
            <a:r>
              <a:rPr lang="fr-FR" sz="1200" b="0" i="0" u="none" strike="noStrike" kern="1200" baseline="0" dirty="0" smtClean="0">
                <a:solidFill>
                  <a:schemeClr val="tx1"/>
                </a:solidFill>
                <a:latin typeface="+mn-lt"/>
                <a:ea typeface="+mn-ea"/>
                <a:cs typeface="+mn-cs"/>
              </a:rPr>
              <a:t> et al</a:t>
            </a:r>
          </a:p>
          <a:p>
            <a:r>
              <a:rPr lang="fr-FR" sz="1200" b="0" i="0" u="none" strike="noStrike" kern="1200" baseline="0" dirty="0" smtClean="0">
                <a:solidFill>
                  <a:schemeClr val="tx1"/>
                </a:solidFill>
                <a:latin typeface="+mn-lt"/>
                <a:ea typeface="+mn-ea"/>
                <a:cs typeface="+mn-cs"/>
              </a:rPr>
              <a:t>&amp; 2008 EMBO and Nature </a:t>
            </a:r>
            <a:r>
              <a:rPr lang="fr-FR" sz="1200" b="0" i="0" u="none" strike="noStrike" kern="1200" baseline="0" dirty="0" err="1" smtClean="0">
                <a:solidFill>
                  <a:schemeClr val="tx1"/>
                </a:solidFill>
                <a:latin typeface="+mn-lt"/>
                <a:ea typeface="+mn-ea"/>
                <a:cs typeface="+mn-cs"/>
              </a:rPr>
              <a:t>Publishing</a:t>
            </a:r>
            <a:r>
              <a:rPr lang="fr-FR" sz="1200" b="0" i="0" u="none" strike="noStrike" kern="1200" baseline="0" dirty="0" smtClean="0">
                <a:solidFill>
                  <a:schemeClr val="tx1"/>
                </a:solidFill>
                <a:latin typeface="+mn-lt"/>
                <a:ea typeface="+mn-ea"/>
                <a:cs typeface="+mn-cs"/>
              </a:rPr>
              <a:t> Group </a:t>
            </a:r>
            <a:r>
              <a:rPr lang="fr-FR" sz="1200" b="0" i="0" u="none" strike="noStrike" kern="1200" baseline="0" dirty="0" err="1" smtClean="0">
                <a:solidFill>
                  <a:schemeClr val="tx1"/>
                </a:solidFill>
                <a:latin typeface="+mn-lt"/>
                <a:ea typeface="+mn-ea"/>
                <a:cs typeface="+mn-cs"/>
              </a:rPr>
              <a:t>Molecular</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Systems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Biology</a:t>
            </a:r>
            <a:r>
              <a:rPr lang="fr-FR" sz="1200" b="0" i="0" u="none" strike="noStrike" kern="1200" baseline="0" dirty="0" smtClean="0">
                <a:solidFill>
                  <a:schemeClr val="tx1"/>
                </a:solidFill>
                <a:latin typeface="+mn-lt"/>
                <a:ea typeface="+mn-ea"/>
                <a:cs typeface="+mn-cs"/>
              </a:rPr>
              <a:t> 2008 </a:t>
            </a:r>
            <a:r>
              <a:rPr lang="fr-FR" sz="1200" b="1" i="0" u="none" strike="noStrike" kern="1200" baseline="0" dirty="0" smtClean="0">
                <a:solidFill>
                  <a:schemeClr val="tx1"/>
                </a:solidFill>
                <a:latin typeface="+mn-lt"/>
                <a:ea typeface="+mn-ea"/>
                <a:cs typeface="+mn-cs"/>
              </a:rPr>
              <a:t>3</a:t>
            </a:r>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11</a:t>
            </a:fld>
            <a:endParaRPr lang="en-US"/>
          </a:p>
        </p:txBody>
      </p:sp>
    </p:spTree>
    <p:extLst>
      <p:ext uri="{BB962C8B-B14F-4D97-AF65-F5344CB8AC3E}">
        <p14:creationId xmlns:p14="http://schemas.microsoft.com/office/powerpoint/2010/main" val="412212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12</a:t>
            </a:fld>
            <a:endParaRPr lang="en-US"/>
          </a:p>
        </p:txBody>
      </p:sp>
    </p:spTree>
    <p:extLst>
      <p:ext uri="{BB962C8B-B14F-4D97-AF65-F5344CB8AC3E}">
        <p14:creationId xmlns:p14="http://schemas.microsoft.com/office/powerpoint/2010/main" val="1876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13</a:t>
            </a:fld>
            <a:endParaRPr lang="en-US"/>
          </a:p>
        </p:txBody>
      </p:sp>
    </p:spTree>
    <p:extLst>
      <p:ext uri="{BB962C8B-B14F-4D97-AF65-F5344CB8AC3E}">
        <p14:creationId xmlns:p14="http://schemas.microsoft.com/office/powerpoint/2010/main" val="3210246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charset="0"/>
              </a:rPr>
              <a:t>Principle assumption:  normal function of a gene can be inferred directly from its mutant phenotype.</a:t>
            </a:r>
          </a:p>
          <a:p>
            <a:pPr lvl="1" eaLnBrk="1" hangingPunct="1"/>
            <a:r>
              <a:rPr lang="ja-JP" altLang="en-US" dirty="0" smtClean="0">
                <a:latin typeface="Times New Roman" charset="0"/>
                <a:ea typeface="ＭＳ Ｐゴシック" charset="0"/>
              </a:rPr>
              <a:t>“</a:t>
            </a:r>
            <a:r>
              <a:rPr lang="en-US" dirty="0" smtClean="0">
                <a:latin typeface="Times New Roman" charset="0"/>
                <a:ea typeface="ＭＳ Ｐゴシック" charset="0"/>
              </a:rPr>
              <a:t>If you give me a gene, I could knock it out and tell you what its function is</a:t>
            </a:r>
            <a:r>
              <a:rPr lang="ja-JP" altLang="en-US" dirty="0" smtClean="0">
                <a:latin typeface="Times New Roman" charset="0"/>
                <a:ea typeface="ＭＳ Ｐゴシック" charset="0"/>
              </a:rPr>
              <a:t>”</a:t>
            </a:r>
            <a:endParaRPr lang="en-US" dirty="0" smtClean="0">
              <a:latin typeface="Times New Roman" charset="0"/>
              <a:ea typeface="ＭＳ Ｐゴシック" charset="0"/>
            </a:endParaRPr>
          </a:p>
          <a:p>
            <a:pPr lvl="4" eaLnBrk="1" hangingPunct="1"/>
            <a:r>
              <a:rPr lang="en-US" dirty="0" smtClean="0">
                <a:latin typeface="Times New Roman" charset="0"/>
                <a:ea typeface="ＭＳ Ｐゴシック" charset="0"/>
              </a:rPr>
              <a:t>Mario </a:t>
            </a:r>
            <a:r>
              <a:rPr lang="en-US" dirty="0" err="1" smtClean="0">
                <a:latin typeface="Times New Roman" charset="0"/>
                <a:ea typeface="ＭＳ Ｐゴシック" charset="0"/>
              </a:rPr>
              <a:t>Capecchi</a:t>
            </a:r>
            <a:r>
              <a:rPr lang="en-US" dirty="0" smtClean="0">
                <a:latin typeface="Times New Roman" charset="0"/>
                <a:ea typeface="ＭＳ Ｐゴシック" charset="0"/>
              </a:rPr>
              <a:t> (co-developer of knock out technique)</a:t>
            </a:r>
          </a:p>
          <a:p>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14</a:t>
            </a:fld>
            <a:endParaRPr lang="en-US"/>
          </a:p>
        </p:txBody>
      </p:sp>
    </p:spTree>
    <p:extLst>
      <p:ext uri="{BB962C8B-B14F-4D97-AF65-F5344CB8AC3E}">
        <p14:creationId xmlns:p14="http://schemas.microsoft.com/office/powerpoint/2010/main" val="4087638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15</a:t>
            </a:fld>
            <a:endParaRPr lang="en-US"/>
          </a:p>
        </p:txBody>
      </p:sp>
    </p:spTree>
    <p:extLst>
      <p:ext uri="{BB962C8B-B14F-4D97-AF65-F5344CB8AC3E}">
        <p14:creationId xmlns:p14="http://schemas.microsoft.com/office/powerpoint/2010/main" val="3327290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16</a:t>
            </a:fld>
            <a:endParaRPr lang="en-US"/>
          </a:p>
        </p:txBody>
      </p:sp>
    </p:spTree>
    <p:extLst>
      <p:ext uri="{BB962C8B-B14F-4D97-AF65-F5344CB8AC3E}">
        <p14:creationId xmlns:p14="http://schemas.microsoft.com/office/powerpoint/2010/main" val="316810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17</a:t>
            </a:fld>
            <a:endParaRPr lang="en-US"/>
          </a:p>
        </p:txBody>
      </p:sp>
    </p:spTree>
    <p:extLst>
      <p:ext uri="{BB962C8B-B14F-4D97-AF65-F5344CB8AC3E}">
        <p14:creationId xmlns:p14="http://schemas.microsoft.com/office/powerpoint/2010/main" val="2541007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18</a:t>
            </a:fld>
            <a:endParaRPr lang="en-US"/>
          </a:p>
        </p:txBody>
      </p:sp>
    </p:spTree>
    <p:extLst>
      <p:ext uri="{BB962C8B-B14F-4D97-AF65-F5344CB8AC3E}">
        <p14:creationId xmlns:p14="http://schemas.microsoft.com/office/powerpoint/2010/main" val="1058440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19</a:t>
            </a:fld>
            <a:endParaRPr lang="en-US"/>
          </a:p>
        </p:txBody>
      </p:sp>
    </p:spTree>
    <p:extLst>
      <p:ext uri="{BB962C8B-B14F-4D97-AF65-F5344CB8AC3E}">
        <p14:creationId xmlns:p14="http://schemas.microsoft.com/office/powerpoint/2010/main" val="2609904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2</a:t>
            </a:fld>
            <a:endParaRPr lang="en-US"/>
          </a:p>
        </p:txBody>
      </p:sp>
    </p:spTree>
    <p:extLst>
      <p:ext uri="{BB962C8B-B14F-4D97-AF65-F5344CB8AC3E}">
        <p14:creationId xmlns:p14="http://schemas.microsoft.com/office/powerpoint/2010/main" val="1033351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20</a:t>
            </a:fld>
            <a:endParaRPr lang="en-US"/>
          </a:p>
        </p:txBody>
      </p:sp>
    </p:spTree>
    <p:extLst>
      <p:ext uri="{BB962C8B-B14F-4D97-AF65-F5344CB8AC3E}">
        <p14:creationId xmlns:p14="http://schemas.microsoft.com/office/powerpoint/2010/main" val="2566718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Mol</a:t>
            </a:r>
            <a:r>
              <a:rPr lang="en-US" dirty="0" smtClean="0"/>
              <a:t> </a:t>
            </a:r>
            <a:r>
              <a:rPr lang="en-US" dirty="0" err="1" smtClean="0"/>
              <a:t>Syst</a:t>
            </a:r>
            <a:r>
              <a:rPr lang="en-US" dirty="0" smtClean="0"/>
              <a:t> Biol. 2008; 4: 215. </a:t>
            </a:r>
          </a:p>
          <a:p>
            <a:r>
              <a:rPr lang="en-US" dirty="0" smtClean="0"/>
              <a:t>Published online 2008 August 5. </a:t>
            </a:r>
            <a:r>
              <a:rPr lang="en-US" dirty="0" err="1" smtClean="0"/>
              <a:t>doi</a:t>
            </a:r>
            <a:r>
              <a:rPr lang="en-US" dirty="0" smtClean="0"/>
              <a:t>:  </a:t>
            </a:r>
            <a:r>
              <a:rPr lang="en-US" dirty="0" smtClean="0">
                <a:hlinkClick r:id="rId3"/>
              </a:rPr>
              <a:t>10.1038/msb.2008.51</a:t>
            </a:r>
            <a:endParaRPr lang="en-US" dirty="0" smtClean="0"/>
          </a:p>
          <a:p>
            <a:r>
              <a:rPr lang="en-US" dirty="0" smtClean="0"/>
              <a:t>PMCID: PMC2538911</a:t>
            </a:r>
          </a:p>
          <a:p>
            <a:r>
              <a:rPr lang="en-US" b="1" dirty="0" smtClean="0"/>
              <a:t>High-order combination effects and biological robustness</a:t>
            </a:r>
          </a:p>
          <a:p>
            <a:r>
              <a:rPr lang="en-US" dirty="0" smtClean="0">
                <a:hlinkClick r:id="rId4"/>
              </a:rPr>
              <a:t>Joseph Lehár</a:t>
            </a:r>
            <a:r>
              <a:rPr lang="en-US" dirty="0" smtClean="0"/>
              <a:t>,</a:t>
            </a:r>
            <a:r>
              <a:rPr lang="en-US" baseline="30000" dirty="0" smtClean="0"/>
              <a:t>1,2,a</a:t>
            </a:r>
            <a:r>
              <a:rPr lang="en-US" dirty="0" smtClean="0"/>
              <a:t> </a:t>
            </a:r>
            <a:r>
              <a:rPr lang="en-US" dirty="0" smtClean="0">
                <a:hlinkClick r:id="rId5"/>
              </a:rPr>
              <a:t>Andrew Krueger</a:t>
            </a:r>
            <a:r>
              <a:rPr lang="en-US" dirty="0" smtClean="0"/>
              <a:t>,</a:t>
            </a:r>
            <a:r>
              <a:rPr lang="en-US" baseline="30000" dirty="0" smtClean="0"/>
              <a:t>2</a:t>
            </a:r>
            <a:r>
              <a:rPr lang="en-US" dirty="0" smtClean="0"/>
              <a:t> </a:t>
            </a:r>
            <a:r>
              <a:rPr lang="en-US" dirty="0" smtClean="0">
                <a:hlinkClick r:id="rId6"/>
              </a:rPr>
              <a:t>Grant Zimmermann</a:t>
            </a:r>
            <a:r>
              <a:rPr lang="en-US" dirty="0" smtClean="0"/>
              <a:t>,</a:t>
            </a:r>
            <a:r>
              <a:rPr lang="en-US" baseline="30000" dirty="0" smtClean="0"/>
              <a:t>1</a:t>
            </a:r>
            <a:r>
              <a:rPr lang="en-US" dirty="0" smtClean="0"/>
              <a:t> and </a:t>
            </a:r>
            <a:r>
              <a:rPr lang="en-US" dirty="0" smtClean="0">
                <a:hlinkClick r:id="rId7"/>
              </a:rPr>
              <a:t>Alexis Borisy</a:t>
            </a:r>
            <a:r>
              <a:rPr lang="en-US" baseline="30000" dirty="0" smtClean="0"/>
              <a:t>1</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21</a:t>
            </a:fld>
            <a:endParaRPr lang="en-US"/>
          </a:p>
        </p:txBody>
      </p:sp>
    </p:spTree>
    <p:extLst>
      <p:ext uri="{BB962C8B-B14F-4D97-AF65-F5344CB8AC3E}">
        <p14:creationId xmlns:p14="http://schemas.microsoft.com/office/powerpoint/2010/main" val="30282126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agents (</a:t>
            </a:r>
            <a:r>
              <a:rPr lang="en-US" dirty="0" smtClean="0">
                <a:hlinkClick r:id="rId3"/>
              </a:rPr>
              <a:t>Zimmermann </a:t>
            </a:r>
            <a:r>
              <a:rPr lang="en-US" i="1" dirty="0" smtClean="0">
                <a:hlinkClick r:id="rId3"/>
              </a:rPr>
              <a:t>et al</a:t>
            </a:r>
            <a:r>
              <a:rPr lang="en-US" dirty="0" smtClean="0">
                <a:hlinkClick r:id="rId3"/>
              </a:rPr>
              <a:t>, 2007</a:t>
            </a:r>
            <a:r>
              <a:rPr lang="en-US" dirty="0" smtClean="0"/>
              <a:t>) (</a:t>
            </a:r>
            <a:r>
              <a:rPr lang="en-US" dirty="0" smtClean="0">
                <a:hlinkClick r:id="rId4"/>
              </a:rPr>
              <a:t>Walsh, 2000</a:t>
            </a:r>
            <a:r>
              <a:rPr lang="en-US" dirty="0" smtClean="0"/>
              <a:t>) (</a:t>
            </a:r>
            <a:r>
              <a:rPr lang="en-US" dirty="0" smtClean="0">
                <a:hlinkClick r:id="rId5"/>
              </a:rPr>
              <a:t>Bonhoeffer </a:t>
            </a:r>
            <a:r>
              <a:rPr lang="en-US" i="1" dirty="0" smtClean="0">
                <a:hlinkClick r:id="rId5"/>
              </a:rPr>
              <a:t>et al</a:t>
            </a:r>
            <a:r>
              <a:rPr lang="en-US" dirty="0" smtClean="0">
                <a:hlinkClick r:id="rId5"/>
              </a:rPr>
              <a:t>, 1997</a:t>
            </a:r>
            <a:r>
              <a:rPr lang="en-US" dirty="0" smtClean="0"/>
              <a:t>(</a:t>
            </a:r>
            <a:r>
              <a:rPr lang="en-US" dirty="0" smtClean="0">
                <a:hlinkClick r:id="rId6"/>
              </a:rPr>
              <a:t>Dancey and Chen, 2006</a:t>
            </a:r>
            <a:r>
              <a:rPr lang="en-US" dirty="0" smtClean="0"/>
              <a:t>) \</a:t>
            </a:r>
          </a:p>
          <a:p>
            <a:r>
              <a:rPr lang="en-US" dirty="0" smtClean="0"/>
              <a:t>(</a:t>
            </a:r>
            <a:r>
              <a:rPr lang="en-US" dirty="0" smtClean="0">
                <a:hlinkClick r:id="rId7"/>
              </a:rPr>
              <a:t>Bhusal </a:t>
            </a:r>
            <a:r>
              <a:rPr lang="en-US" i="1" dirty="0" smtClean="0">
                <a:hlinkClick r:id="rId7"/>
              </a:rPr>
              <a:t>et al</a:t>
            </a:r>
            <a:r>
              <a:rPr lang="en-US" dirty="0" smtClean="0">
                <a:hlinkClick r:id="rId7"/>
              </a:rPr>
              <a:t>, 2005</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22</a:t>
            </a:fld>
            <a:endParaRPr lang="en-US"/>
          </a:p>
        </p:txBody>
      </p:sp>
    </p:spTree>
    <p:extLst>
      <p:ext uri="{BB962C8B-B14F-4D97-AF65-F5344CB8AC3E}">
        <p14:creationId xmlns:p14="http://schemas.microsoft.com/office/powerpoint/2010/main" val="2424135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3</a:t>
            </a:fld>
            <a:endParaRPr lang="en-US"/>
          </a:p>
        </p:txBody>
      </p:sp>
    </p:spTree>
    <p:extLst>
      <p:ext uri="{BB962C8B-B14F-4D97-AF65-F5344CB8AC3E}">
        <p14:creationId xmlns:p14="http://schemas.microsoft.com/office/powerpoint/2010/main" val="337851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HOT model argues that systems that have evolved to have a higher level of complexity are optimized for specific perturbations but, at the same time, are also inevitably extremely fragile against unexpected perturbations (</a:t>
            </a:r>
            <a:r>
              <a:rPr lang="en-US" dirty="0" smtClean="0">
                <a:hlinkClick r:id="rId3"/>
              </a:rPr>
              <a:t>Carlson and Doyle, 1999</a:t>
            </a:r>
            <a:r>
              <a:rPr lang="en-US" dirty="0" smtClean="0"/>
              <a:t>, </a:t>
            </a:r>
            <a:r>
              <a:rPr lang="en-US" dirty="0" smtClean="0">
                <a:hlinkClick r:id="rId4"/>
              </a:rPr>
              <a:t>2002</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4</a:t>
            </a:fld>
            <a:endParaRPr lang="en-US"/>
          </a:p>
        </p:txBody>
      </p:sp>
    </p:spTree>
    <p:extLst>
      <p:ext uri="{BB962C8B-B14F-4D97-AF65-F5344CB8AC3E}">
        <p14:creationId xmlns:p14="http://schemas.microsoft.com/office/powerpoint/2010/main" val="2556416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Robustness trade-offs. (</a:t>
            </a:r>
            <a:r>
              <a:rPr lang="en-US" b="1" dirty="0" smtClean="0"/>
              <a:t>A</a:t>
            </a:r>
            <a:r>
              <a:rPr lang="en-US" dirty="0" smtClean="0"/>
              <a:t>) If robustness is strictly conserved, then any increase in robustness for specific perturbation shall be compensated by increase in fragility elsewhere. Left panel is a profile of robustness of a hypothetical system that responds equally to perturbations of each feature (from g1 to g6). Now, if the system is tuned to cope better with perturbations of a subset of features (g1, g2, and g3), then robustness against other subset of perturbations are significantly reduced (right panel). Total robustness of both systems over this perturbation space remains equal. (</a:t>
            </a:r>
            <a:r>
              <a:rPr lang="en-US" b="1" dirty="0" smtClean="0"/>
              <a:t>B</a:t>
            </a:r>
            <a:r>
              <a:rPr lang="en-US" dirty="0" smtClean="0"/>
              <a:t>) If the robustness-performance trade-off holds, a system that is tuned to attain high performance might be less robust than a system with moderate performance but a higher level of robustness. Let's assume </a:t>
            </a:r>
            <a:r>
              <a:rPr lang="en-US" i="1" dirty="0" err="1" smtClean="0"/>
              <a:t>Y</a:t>
            </a:r>
            <a:r>
              <a:rPr lang="en-US" i="1" baseline="30000" dirty="0" err="1" smtClean="0"/>
              <a:t>a</a:t>
            </a:r>
            <a:r>
              <a:rPr lang="en-US" dirty="0" smtClean="0"/>
              <a:t>=</a:t>
            </a:r>
            <a:r>
              <a:rPr lang="en-US" i="1" dirty="0" err="1" smtClean="0"/>
              <a:t>f</a:t>
            </a:r>
            <a:r>
              <a:rPr lang="en-US" i="1" baseline="30000" dirty="0" err="1" smtClean="0"/>
              <a:t>a</a:t>
            </a:r>
            <a:r>
              <a:rPr lang="en-US" dirty="0" smtClean="0"/>
              <a:t>(0) for system A where </a:t>
            </a:r>
            <a:r>
              <a:rPr lang="en-US" i="1" dirty="0" smtClean="0"/>
              <a:t>f</a:t>
            </a:r>
            <a:r>
              <a:rPr lang="en-US" dirty="0" smtClean="0"/>
              <a:t>(0) is the performance of the function of the system under perturbation '0' (no perturbation) and </a:t>
            </a:r>
            <a:r>
              <a:rPr lang="en-US" i="1" dirty="0" smtClean="0"/>
              <a:t>R</a:t>
            </a:r>
            <a:r>
              <a:rPr lang="en-US" i="1" baseline="30000" dirty="0" smtClean="0"/>
              <a:t>a</a:t>
            </a:r>
            <a:r>
              <a:rPr lang="en-US" dirty="0" smtClean="0"/>
              <a:t> is the robustness of the system over some defined perturbations. Although the figure simply refers to the colored areas for ease of understanding, the exact </a:t>
            </a:r>
            <a:r>
              <a:rPr lang="en-US" i="1" dirty="0" smtClean="0"/>
              <a:t>R</a:t>
            </a:r>
            <a:r>
              <a:rPr lang="en-US" i="1" baseline="30000" dirty="0" smtClean="0"/>
              <a:t>a</a:t>
            </a:r>
            <a:r>
              <a:rPr lang="en-US" dirty="0" smtClean="0"/>
              <a:t> needs to be calibrated based on Equation (1). The horizontal dashed lines indicate the threshold under which the system fails to perform the function considered. A robustness-performance trade-off would then imply that </a:t>
            </a:r>
            <a:r>
              <a:rPr lang="en-US" i="1" dirty="0" err="1" smtClean="0"/>
              <a:t>Y</a:t>
            </a:r>
            <a:r>
              <a:rPr lang="en-US" i="1" baseline="30000" dirty="0" err="1" smtClean="0"/>
              <a:t>a</a:t>
            </a:r>
            <a:r>
              <a:rPr lang="en-US" i="1" dirty="0" err="1" smtClean="0"/>
              <a:t>R</a:t>
            </a:r>
            <a:r>
              <a:rPr lang="en-US" i="1" baseline="30000" dirty="0" err="1" smtClean="0"/>
              <a:t>a</a:t>
            </a:r>
            <a:r>
              <a:rPr lang="en-US" dirty="0" smtClean="0"/>
              <a:t>=</a:t>
            </a:r>
            <a:r>
              <a:rPr lang="en-US" i="1" dirty="0" err="1" smtClean="0"/>
              <a:t>Y</a:t>
            </a:r>
            <a:r>
              <a:rPr lang="en-US" i="1" baseline="30000" dirty="0" err="1" smtClean="0"/>
              <a:t>b</a:t>
            </a:r>
            <a:r>
              <a:rPr lang="en-US" i="1" dirty="0" err="1" smtClean="0"/>
              <a:t>R</a:t>
            </a:r>
            <a:r>
              <a:rPr lang="en-US" i="1" baseline="30000" dirty="0" err="1" smtClean="0"/>
              <a:t>b</a:t>
            </a:r>
            <a:r>
              <a:rPr lang="en-US" dirty="0" smtClean="0"/>
              <a:t>. (</a:t>
            </a:r>
            <a:r>
              <a:rPr lang="en-US" b="1" dirty="0" smtClean="0"/>
              <a:t>C</a:t>
            </a:r>
            <a:r>
              <a:rPr lang="en-US" dirty="0" smtClean="0"/>
              <a:t>) Identical circuits with slightly difference resource use are shown. Both use NFB loop, but one uses only one resistor in the loop, whereas the other one uses two resistors in parallel. Parallel use of components significantly improves robustness of the system against component failure, but requires more resources. Here, the probability of degradation of system function can be computed using basic equations from reliability engineering so that the difference of robustness can be derived for simple example like this one</a:t>
            </a:r>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5</a:t>
            </a:fld>
            <a:endParaRPr lang="en-US"/>
          </a:p>
        </p:txBody>
      </p:sp>
    </p:spTree>
    <p:extLst>
      <p:ext uri="{BB962C8B-B14F-4D97-AF65-F5344CB8AC3E}">
        <p14:creationId xmlns:p14="http://schemas.microsoft.com/office/powerpoint/2010/main" val="294442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Robust systems can have sloppier</a:t>
            </a:r>
            <a:r>
              <a:rPr lang="en-US" baseline="0" dirty="0" smtClean="0"/>
              <a:t> parts.</a:t>
            </a:r>
            <a:endParaRPr lang="en-US" dirty="0"/>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6</a:t>
            </a:fld>
            <a:endParaRPr lang="en-US"/>
          </a:p>
        </p:txBody>
      </p:sp>
    </p:spTree>
    <p:extLst>
      <p:ext uri="{BB962C8B-B14F-4D97-AF65-F5344CB8AC3E}">
        <p14:creationId xmlns:p14="http://schemas.microsoft.com/office/powerpoint/2010/main" val="400706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7</a:t>
            </a:fld>
            <a:endParaRPr lang="en-US"/>
          </a:p>
        </p:txBody>
      </p:sp>
    </p:spTree>
    <p:extLst>
      <p:ext uri="{BB962C8B-B14F-4D97-AF65-F5344CB8AC3E}">
        <p14:creationId xmlns:p14="http://schemas.microsoft.com/office/powerpoint/2010/main" val="931402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8</a:t>
            </a:fld>
            <a:endParaRPr lang="en-US"/>
          </a:p>
        </p:txBody>
      </p:sp>
    </p:spTree>
    <p:extLst>
      <p:ext uri="{BB962C8B-B14F-4D97-AF65-F5344CB8AC3E}">
        <p14:creationId xmlns:p14="http://schemas.microsoft.com/office/powerpoint/2010/main" val="409623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085BFE8-132B-4213-B651-915A3ECB94BE}" type="slidenum">
              <a:rPr lang="en-US" smtClean="0"/>
              <a:pPr>
                <a:defRPr/>
              </a:pPr>
              <a:t>9</a:t>
            </a:fld>
            <a:endParaRPr lang="en-US"/>
          </a:p>
        </p:txBody>
      </p:sp>
    </p:spTree>
    <p:extLst>
      <p:ext uri="{BB962C8B-B14F-4D97-AF65-F5344CB8AC3E}">
        <p14:creationId xmlns:p14="http://schemas.microsoft.com/office/powerpoint/2010/main" val="2802930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lgn="l">
              <a:defRPr/>
            </a:lvl1pPr>
          </a:lstStyle>
          <a:p>
            <a:pPr>
              <a:defRPr/>
            </a:pPr>
            <a:fld id="{100327BD-0A86-492F-A3F0-BA23A37C589D}" type="datetime1">
              <a:rPr lang="en-US" smtClean="0"/>
              <a:pPr>
                <a:defRPr/>
              </a:pPr>
              <a:t>9/4/12</a:t>
            </a:fld>
            <a:endParaRPr lang="en-US"/>
          </a:p>
        </p:txBody>
      </p:sp>
      <p:sp>
        <p:nvSpPr>
          <p:cNvPr id="5" name="Footer Placeholder 18"/>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6" name="Slide Number Placeholder 26"/>
          <p:cNvSpPr>
            <a:spLocks noGrp="1"/>
          </p:cNvSpPr>
          <p:nvPr>
            <p:ph type="sldNum" sz="quarter" idx="12"/>
          </p:nvPr>
        </p:nvSpPr>
        <p:spPr/>
        <p:txBody>
          <a:bodyPr/>
          <a:lstStyle>
            <a:lvl1pPr algn="r">
              <a:defRPr/>
            </a:lvl1pPr>
          </a:lstStyle>
          <a:p>
            <a:pPr>
              <a:defRPr/>
            </a:pPr>
            <a:fld id="{D7407220-48B7-48B4-82A6-2900AB59C8A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1AA44619-7FEE-4495-85F7-BDB89F660281}" type="datetime1">
              <a:rPr lang="en-US" smtClean="0"/>
              <a:pPr>
                <a:defRPr/>
              </a:pPr>
              <a:t>9/4/12</a:t>
            </a:fld>
            <a:endParaRPr lang="en-US"/>
          </a:p>
        </p:txBody>
      </p:sp>
      <p:sp>
        <p:nvSpPr>
          <p:cNvPr id="5" name="Footer Placeholder 4"/>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7B169CE2-902B-4A87-BF99-0DAA8972F3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63B61AE8-82CC-455E-BEFF-404024A8B233}" type="datetime1">
              <a:rPr lang="en-US" smtClean="0"/>
              <a:pPr>
                <a:defRPr/>
              </a:pPr>
              <a:t>9/4/12</a:t>
            </a:fld>
            <a:endParaRPr lang="en-US"/>
          </a:p>
        </p:txBody>
      </p:sp>
      <p:sp>
        <p:nvSpPr>
          <p:cNvPr id="5" name="Footer Placeholder 4"/>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0A454718-2B44-4BEA-B475-B9FB7E84C8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lgn="l">
              <a:defRPr/>
            </a:lvl1pPr>
          </a:lstStyle>
          <a:p>
            <a:pPr>
              <a:defRPr/>
            </a:pPr>
            <a:fld id="{D09C97EA-1C03-46A1-A3E8-C7A0A8FDF49F}" type="datetime1">
              <a:rPr lang="en-US" smtClean="0"/>
              <a:pPr>
                <a:defRPr/>
              </a:pPr>
              <a:t>9/4/12</a:t>
            </a:fld>
            <a:endParaRPr lang="en-US"/>
          </a:p>
        </p:txBody>
      </p:sp>
      <p:sp>
        <p:nvSpPr>
          <p:cNvPr id="5" name="Footer Placeholder 4"/>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1DC48258-8C8B-4698-97E3-A905C0CBE74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lgn="l">
              <a:defRPr/>
            </a:lvl1pPr>
          </a:lstStyle>
          <a:p>
            <a:pPr>
              <a:defRPr/>
            </a:pPr>
            <a:fld id="{3115C8EC-AF9B-4B02-9C5C-B441ED674516}" type="datetime1">
              <a:rPr lang="en-US" smtClean="0"/>
              <a:pPr>
                <a:defRPr/>
              </a:pPr>
              <a:t>9/4/12</a:t>
            </a:fld>
            <a:endParaRPr lang="en-US"/>
          </a:p>
        </p:txBody>
      </p:sp>
      <p:sp>
        <p:nvSpPr>
          <p:cNvPr id="5" name="Footer Placeholder 4"/>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6" name="Slide Number Placeholder 5"/>
          <p:cNvSpPr>
            <a:spLocks noGrp="1"/>
          </p:cNvSpPr>
          <p:nvPr>
            <p:ph type="sldNum" sz="quarter" idx="12"/>
          </p:nvPr>
        </p:nvSpPr>
        <p:spPr/>
        <p:txBody>
          <a:bodyPr/>
          <a:lstStyle>
            <a:lvl1pPr algn="r">
              <a:defRPr/>
            </a:lvl1pPr>
          </a:lstStyle>
          <a:p>
            <a:pPr>
              <a:defRPr/>
            </a:pPr>
            <a:fld id="{C7BC8B65-AAFF-4C79-A39D-7C259CD8ECC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l">
              <a:defRPr/>
            </a:lvl1pPr>
          </a:lstStyle>
          <a:p>
            <a:pPr>
              <a:defRPr/>
            </a:pPr>
            <a:fld id="{96E1A6BC-786E-4144-9006-4C365649C542}" type="datetime1">
              <a:rPr lang="en-US" smtClean="0"/>
              <a:pPr>
                <a:defRPr/>
              </a:pPr>
              <a:t>9/4/12</a:t>
            </a:fld>
            <a:endParaRPr lang="en-US"/>
          </a:p>
        </p:txBody>
      </p:sp>
      <p:sp>
        <p:nvSpPr>
          <p:cNvPr id="6" name="Footer Placeholder 5"/>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lgn="r">
              <a:defRPr/>
            </a:lvl1pPr>
          </a:lstStyle>
          <a:p>
            <a:pPr>
              <a:defRPr/>
            </a:pPr>
            <a:fld id="{39F4AB5B-2BF7-4A43-8909-345262D8FA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lgn="l">
              <a:defRPr/>
            </a:lvl1pPr>
          </a:lstStyle>
          <a:p>
            <a:pPr>
              <a:defRPr/>
            </a:pPr>
            <a:fld id="{FB22AE06-EFB8-4AF3-913A-5BFF47FB223A}" type="datetime1">
              <a:rPr lang="en-US" smtClean="0"/>
              <a:pPr>
                <a:defRPr/>
              </a:pPr>
              <a:t>9/4/12</a:t>
            </a:fld>
            <a:endParaRPr lang="en-US"/>
          </a:p>
        </p:txBody>
      </p:sp>
      <p:sp>
        <p:nvSpPr>
          <p:cNvPr id="8" name="Footer Placeholder 7"/>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9" name="Slide Number Placeholder 8"/>
          <p:cNvSpPr>
            <a:spLocks noGrp="1"/>
          </p:cNvSpPr>
          <p:nvPr>
            <p:ph type="sldNum" sz="quarter" idx="12"/>
          </p:nvPr>
        </p:nvSpPr>
        <p:spPr/>
        <p:txBody>
          <a:bodyPr/>
          <a:lstStyle>
            <a:lvl1pPr algn="r">
              <a:defRPr/>
            </a:lvl1pPr>
          </a:lstStyle>
          <a:p>
            <a:pPr>
              <a:defRPr/>
            </a:pPr>
            <a:fld id="{BE69E758-1877-456E-84CE-1E75509E88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lgn="l">
              <a:defRPr/>
            </a:lvl1pPr>
          </a:lstStyle>
          <a:p>
            <a:pPr>
              <a:defRPr/>
            </a:pPr>
            <a:fld id="{6A8E015A-D111-4753-824E-7B9D8C7DAE40}" type="datetime1">
              <a:rPr lang="en-US" smtClean="0"/>
              <a:pPr>
                <a:defRPr/>
              </a:pPr>
              <a:t>9/4/12</a:t>
            </a:fld>
            <a:endParaRPr lang="en-US"/>
          </a:p>
        </p:txBody>
      </p:sp>
      <p:sp>
        <p:nvSpPr>
          <p:cNvPr id="4" name="Footer Placeholder 3"/>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5" name="Slide Number Placeholder 4"/>
          <p:cNvSpPr>
            <a:spLocks noGrp="1"/>
          </p:cNvSpPr>
          <p:nvPr>
            <p:ph type="sldNum" sz="quarter" idx="12"/>
          </p:nvPr>
        </p:nvSpPr>
        <p:spPr/>
        <p:txBody>
          <a:bodyPr/>
          <a:lstStyle>
            <a:lvl1pPr algn="r">
              <a:defRPr/>
            </a:lvl1pPr>
          </a:lstStyle>
          <a:p>
            <a:pPr>
              <a:defRPr/>
            </a:pPr>
            <a:fld id="{89F94828-36E2-4906-B3B1-25C635CC25F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l">
              <a:defRPr/>
            </a:lvl1pPr>
          </a:lstStyle>
          <a:p>
            <a:pPr>
              <a:defRPr/>
            </a:pPr>
            <a:fld id="{5855BDC4-9E11-42D8-A1AC-5359E5F179F3}" type="datetime1">
              <a:rPr lang="en-US" smtClean="0"/>
              <a:pPr>
                <a:defRPr/>
              </a:pPr>
              <a:t>9/4/12</a:t>
            </a:fld>
            <a:endParaRPr lang="en-US"/>
          </a:p>
        </p:txBody>
      </p:sp>
      <p:sp>
        <p:nvSpPr>
          <p:cNvPr id="3" name="Footer Placeholder 2"/>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4" name="Slide Number Placeholder 3"/>
          <p:cNvSpPr>
            <a:spLocks noGrp="1"/>
          </p:cNvSpPr>
          <p:nvPr>
            <p:ph type="sldNum" sz="quarter" idx="12"/>
          </p:nvPr>
        </p:nvSpPr>
        <p:spPr/>
        <p:txBody>
          <a:bodyPr/>
          <a:lstStyle>
            <a:lvl1pPr algn="r">
              <a:defRPr/>
            </a:lvl1pPr>
          </a:lstStyle>
          <a:p>
            <a:pPr>
              <a:defRPr/>
            </a:pPr>
            <a:fld id="{7B582507-DACC-46D1-A944-D6456A4BDB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lgn="l">
              <a:defRPr/>
            </a:lvl1pPr>
          </a:lstStyle>
          <a:p>
            <a:pPr>
              <a:defRPr/>
            </a:pPr>
            <a:fld id="{ED1F0D21-4725-40F4-9FE8-7BCC18ACB2E9}" type="datetime1">
              <a:rPr lang="en-US" smtClean="0"/>
              <a:pPr>
                <a:defRPr/>
              </a:pPr>
              <a:t>9/4/12</a:t>
            </a:fld>
            <a:endParaRPr lang="en-US"/>
          </a:p>
        </p:txBody>
      </p:sp>
      <p:sp>
        <p:nvSpPr>
          <p:cNvPr id="6" name="Footer Placeholder 5"/>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7" name="Slide Number Placeholder 6"/>
          <p:cNvSpPr>
            <a:spLocks noGrp="1"/>
          </p:cNvSpPr>
          <p:nvPr>
            <p:ph type="sldNum" sz="quarter" idx="12"/>
          </p:nvPr>
        </p:nvSpPr>
        <p:spPr/>
        <p:txBody>
          <a:bodyPr/>
          <a:lstStyle>
            <a:lvl1pPr algn="r">
              <a:defRPr/>
            </a:lvl1pPr>
          </a:lstStyle>
          <a:p>
            <a:pPr>
              <a:defRPr/>
            </a:pPr>
            <a:fld id="{6B30F962-5FCE-43B8-8FEF-6F00CFEAC44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lgn="l">
              <a:defRPr/>
            </a:lvl1pPr>
          </a:lstStyle>
          <a:p>
            <a:pPr>
              <a:defRPr/>
            </a:pPr>
            <a:fld id="{5BB66BB0-8828-4C70-9890-FCBD441F9B96}" type="datetime1">
              <a:rPr lang="en-US" smtClean="0"/>
              <a:pPr>
                <a:defRPr/>
              </a:pPr>
              <a:t>9/4/12</a:t>
            </a:fld>
            <a:endParaRPr lang="en-US"/>
          </a:p>
        </p:txBody>
      </p:sp>
      <p:sp>
        <p:nvSpPr>
          <p:cNvPr id="10" name="Footer Placeholder 5"/>
          <p:cNvSpPr>
            <a:spLocks noGrp="1"/>
          </p:cNvSpPr>
          <p:nvPr>
            <p:ph type="ftr" sz="quarter" idx="11"/>
          </p:nvPr>
        </p:nvSpPr>
        <p:spPr/>
        <p:txBody>
          <a:bodyPr/>
          <a:lstStyle>
            <a:lvl1pPr>
              <a:defRPr>
                <a:solidFill>
                  <a:schemeClr val="tx2">
                    <a:shade val="90000"/>
                  </a:schemeClr>
                </a:solidFill>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lgn="r">
              <a:defRPr/>
            </a:lvl1pPr>
          </a:lstStyle>
          <a:p>
            <a:pPr>
              <a:defRPr/>
            </a:pPr>
            <a:fld id="{5784F6F7-2454-4334-8396-E1AD891EE53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121DFBC2-088D-4651-BB26-3B29DD2BD775}" type="datetime1">
              <a:rPr lang="en-US" smtClean="0"/>
              <a:pPr>
                <a:defRPr/>
              </a:pPr>
              <a:t>9/4/12</a:t>
            </a:fld>
            <a:endParaRPr lang="en-US">
              <a:solidFill>
                <a:schemeClr val="bg2">
                  <a:shade val="5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bg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ct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34C60C7-3D15-4A6C-B642-CFB30EC8C31F}" type="slidenum">
              <a:rPr lang="en-US"/>
              <a:pPr>
                <a:defRPr/>
              </a:pPr>
              <a:t>‹#›</a:t>
            </a:fld>
            <a:endParaRPr lang="en-US">
              <a:solidFill>
                <a:schemeClr val="bg2">
                  <a:shade val="50000"/>
                </a:schemeClr>
              </a:solidFill>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z="3200" dirty="0" smtClean="0"/>
              <a:t>Evidence for Complex Causes</a:t>
            </a:r>
            <a:endParaRPr lang="en-US" sz="3200" dirty="0"/>
          </a:p>
        </p:txBody>
      </p:sp>
      <p:sp>
        <p:nvSpPr>
          <p:cNvPr id="15362" name="Subtitle 2"/>
          <p:cNvSpPr>
            <a:spLocks noGrp="1"/>
          </p:cNvSpPr>
          <p:nvPr>
            <p:ph type="subTitle" idx="1"/>
          </p:nvPr>
        </p:nvSpPr>
        <p:spPr>
          <a:xfrm>
            <a:off x="533400" y="3228975"/>
            <a:ext cx="7854950" cy="1752600"/>
          </a:xfrm>
        </p:spPr>
        <p:txBody>
          <a:bodyPr/>
          <a:lstStyle/>
          <a:p>
            <a:pPr marR="0"/>
            <a:r>
              <a:rPr lang="en-US" smtClean="0"/>
              <a:t>Sandra D Mitchell</a:t>
            </a:r>
          </a:p>
          <a:p>
            <a:pPr marR="0"/>
            <a:r>
              <a:rPr lang="en-US" smtClean="0"/>
              <a:t>Department of History and Philosophy of Science</a:t>
            </a:r>
          </a:p>
          <a:p>
            <a:pPr marR="0"/>
            <a:r>
              <a:rPr lang="en-US" smtClean="0"/>
              <a:t>University of Pittsburgh</a:t>
            </a:r>
          </a:p>
        </p:txBody>
      </p:sp>
      <p:sp>
        <p:nvSpPr>
          <p:cNvPr id="5" name="Slide Number Placeholder 4"/>
          <p:cNvSpPr>
            <a:spLocks noGrp="1"/>
          </p:cNvSpPr>
          <p:nvPr>
            <p:ph type="sldNum" sz="quarter" idx="12"/>
          </p:nvPr>
        </p:nvSpPr>
        <p:spPr/>
        <p:txBody>
          <a:bodyPr/>
          <a:lstStyle/>
          <a:p>
            <a:pPr>
              <a:defRPr/>
            </a:pPr>
            <a:fld id="{39F9224B-0F56-4A92-AFEB-2B912C0B66B0}" type="slidenum">
              <a:rPr lang="en-US"/>
              <a:pPr>
                <a:defRPr/>
              </a:pPr>
              <a:t>1</a:t>
            </a:fld>
            <a:endParaRPr lang="en-US"/>
          </a:p>
        </p:txBody>
      </p:sp>
      <p:sp>
        <p:nvSpPr>
          <p:cNvPr id="6" name="TextBox 5"/>
          <p:cNvSpPr txBox="1"/>
          <p:nvPr/>
        </p:nvSpPr>
        <p:spPr>
          <a:xfrm>
            <a:off x="1219200" y="914400"/>
            <a:ext cx="7010400" cy="923330"/>
          </a:xfrm>
          <a:prstGeom prst="rect">
            <a:avLst/>
          </a:prstGeom>
          <a:noFill/>
        </p:spPr>
        <p:txBody>
          <a:bodyPr wrap="square" rtlCol="0">
            <a:spAutoFit/>
          </a:bodyPr>
          <a:lstStyle/>
          <a:p>
            <a:pPr algn="ctr"/>
            <a:r>
              <a:rPr lang="en-US" dirty="0" smtClean="0"/>
              <a:t>Evidence and Causality in the Sciences</a:t>
            </a:r>
          </a:p>
          <a:p>
            <a:pPr algn="ctr"/>
            <a:r>
              <a:rPr lang="en-US" dirty="0" smtClean="0"/>
              <a:t>University of Kent</a:t>
            </a:r>
          </a:p>
          <a:p>
            <a:pPr algn="ctr"/>
            <a:r>
              <a:rPr lang="en-US" dirty="0" smtClean="0"/>
              <a:t>5-</a:t>
            </a:r>
            <a:r>
              <a:rPr lang="en-US" smtClean="0"/>
              <a:t>7 September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Complexity and Robustness</a:t>
            </a:r>
            <a:endParaRPr lang="en-US" dirty="0"/>
          </a:p>
        </p:txBody>
      </p:sp>
      <p:pic>
        <p:nvPicPr>
          <p:cNvPr id="5" name="Content Placeholder 4"/>
          <p:cNvPicPr>
            <a:picLocks noGrp="1" noChangeAspect="1"/>
          </p:cNvPicPr>
          <p:nvPr>
            <p:ph idx="1"/>
          </p:nvPr>
        </p:nvPicPr>
        <p:blipFill>
          <a:blip r:embed="rId3"/>
          <a:srcRect t="-3447" b="-3447"/>
          <a:stretch>
            <a:fillRect/>
          </a:stretch>
        </p:blipFill>
        <p:spPr/>
      </p:pic>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10</a:t>
            </a:fld>
            <a:endParaRPr lang="en-US"/>
          </a:p>
        </p:txBody>
      </p:sp>
    </p:spTree>
    <p:extLst>
      <p:ext uri="{BB962C8B-B14F-4D97-AF65-F5344CB8AC3E}">
        <p14:creationId xmlns:p14="http://schemas.microsoft.com/office/powerpoint/2010/main" val="39797761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11</a:t>
            </a:fld>
            <a:endParaRPr lang="en-US"/>
          </a:p>
        </p:txBody>
      </p:sp>
      <p:pic>
        <p:nvPicPr>
          <p:cNvPr id="7" name="Picture 6"/>
          <p:cNvPicPr>
            <a:picLocks noChangeAspect="1"/>
          </p:cNvPicPr>
          <p:nvPr/>
        </p:nvPicPr>
        <p:blipFill>
          <a:blip r:embed="rId3"/>
          <a:stretch>
            <a:fillRect/>
          </a:stretch>
        </p:blipFill>
        <p:spPr>
          <a:xfrm>
            <a:off x="0" y="711200"/>
            <a:ext cx="9144000" cy="5421923"/>
          </a:xfrm>
          <a:prstGeom prst="rect">
            <a:avLst/>
          </a:prstGeom>
        </p:spPr>
      </p:pic>
    </p:spTree>
    <p:extLst>
      <p:ext uri="{BB962C8B-B14F-4D97-AF65-F5344CB8AC3E}">
        <p14:creationId xmlns:p14="http://schemas.microsoft.com/office/powerpoint/2010/main" val="17455193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850"/>
            <a:ext cx="8229600" cy="590550"/>
          </a:xfrm>
        </p:spPr>
        <p:txBody>
          <a:bodyPr>
            <a:normAutofit fontScale="90000"/>
          </a:bodyPr>
          <a:lstStyle/>
          <a:p>
            <a:r>
              <a:rPr lang="en-US" dirty="0" smtClean="0"/>
              <a:t>Robustness and Woodward causes</a:t>
            </a:r>
            <a:endParaRPr lang="en-US" dirty="0"/>
          </a:p>
        </p:txBody>
      </p:sp>
      <p:sp>
        <p:nvSpPr>
          <p:cNvPr id="4" name="Content Placeholder 3"/>
          <p:cNvSpPr>
            <a:spLocks noGrp="1"/>
          </p:cNvSpPr>
          <p:nvPr>
            <p:ph idx="1"/>
          </p:nvPr>
        </p:nvSpPr>
        <p:spPr>
          <a:xfrm>
            <a:off x="457200" y="1676401"/>
            <a:ext cx="8229600" cy="4648200"/>
          </a:xfrm>
        </p:spPr>
        <p:txBody>
          <a:bodyPr/>
          <a:lstStyle/>
          <a:p>
            <a:pPr eaLnBrk="1" hangingPunct="1">
              <a:lnSpc>
                <a:spcPct val="90000"/>
              </a:lnSpc>
            </a:pPr>
            <a:r>
              <a:rPr lang="en-US" sz="2800" dirty="0" smtClean="0">
                <a:latin typeface="Times New Roman" charset="0"/>
              </a:rPr>
              <a:t>Invariance</a:t>
            </a:r>
            <a:endParaRPr lang="en-US" sz="2800" dirty="0">
              <a:latin typeface="Times New Roman" charset="0"/>
            </a:endParaRPr>
          </a:p>
          <a:p>
            <a:pPr lvl="1" eaLnBrk="1" hangingPunct="1">
              <a:lnSpc>
                <a:spcPct val="90000"/>
              </a:lnSpc>
            </a:pPr>
            <a:r>
              <a:rPr lang="en-US" dirty="0" smtClean="0">
                <a:latin typeface="Times New Roman" charset="0"/>
                <a:ea typeface="ＭＳ Ｐゴシック" charset="0"/>
              </a:rPr>
              <a:t>Is a relation </a:t>
            </a:r>
            <a:r>
              <a:rPr lang="en-US" dirty="0">
                <a:latin typeface="Times New Roman" charset="0"/>
                <a:ea typeface="ＭＳ Ｐゴシック" charset="0"/>
              </a:rPr>
              <a:t>between purported cause </a:t>
            </a:r>
            <a:r>
              <a:rPr lang="en-US" dirty="0" smtClean="0">
                <a:latin typeface="Times New Roman" charset="0"/>
                <a:ea typeface="ＭＳ Ｐゴシック" charset="0"/>
              </a:rPr>
              <a:t>variable and effect variable over some range of values of the cause variable (not necessarily universal)</a:t>
            </a:r>
            <a:endParaRPr lang="en-US" dirty="0">
              <a:latin typeface="Times New Roman" charset="0"/>
              <a:ea typeface="ＭＳ Ｐゴシック" charset="0"/>
            </a:endParaRPr>
          </a:p>
          <a:p>
            <a:pPr eaLnBrk="1" hangingPunct="1">
              <a:lnSpc>
                <a:spcPct val="90000"/>
              </a:lnSpc>
            </a:pPr>
            <a:r>
              <a:rPr lang="en-US" sz="2800" dirty="0">
                <a:latin typeface="Times New Roman" charset="0"/>
              </a:rPr>
              <a:t>Modularity or </a:t>
            </a:r>
            <a:r>
              <a:rPr lang="en-US" sz="2800" dirty="0" err="1">
                <a:latin typeface="Times New Roman" charset="0"/>
              </a:rPr>
              <a:t>Separability</a:t>
            </a:r>
            <a:endParaRPr lang="en-US" sz="2800" dirty="0">
              <a:latin typeface="Times New Roman" charset="0"/>
            </a:endParaRPr>
          </a:p>
          <a:p>
            <a:pPr lvl="1" eaLnBrk="1" hangingPunct="1">
              <a:lnSpc>
                <a:spcPct val="90000"/>
              </a:lnSpc>
            </a:pPr>
            <a:r>
              <a:rPr lang="en-US" dirty="0">
                <a:latin typeface="Times New Roman" charset="0"/>
                <a:ea typeface="ＭＳ Ｐゴシック" charset="0"/>
              </a:rPr>
              <a:t>Is </a:t>
            </a:r>
            <a:r>
              <a:rPr lang="en-US" dirty="0" smtClean="0">
                <a:latin typeface="Times New Roman" charset="0"/>
                <a:ea typeface="ＭＳ Ｐゴシック" charset="0"/>
              </a:rPr>
              <a:t>a relation </a:t>
            </a:r>
            <a:r>
              <a:rPr lang="en-US" dirty="0">
                <a:latin typeface="Times New Roman" charset="0"/>
                <a:ea typeface="ＭＳ Ｐゴシック" charset="0"/>
              </a:rPr>
              <a:t>of independent </a:t>
            </a:r>
            <a:r>
              <a:rPr lang="en-US" dirty="0" err="1">
                <a:latin typeface="Times New Roman" charset="0"/>
                <a:ea typeface="ＭＳ Ｐゴシック" charset="0"/>
              </a:rPr>
              <a:t>disruptability</a:t>
            </a:r>
            <a:r>
              <a:rPr lang="en-US" dirty="0">
                <a:latin typeface="Times New Roman" charset="0"/>
                <a:ea typeface="ＭＳ Ｐゴシック" charset="0"/>
              </a:rPr>
              <a:t> or contribution to overall effect of casual </a:t>
            </a:r>
            <a:r>
              <a:rPr lang="en-US" dirty="0" smtClean="0">
                <a:latin typeface="Times New Roman" charset="0"/>
                <a:ea typeface="ＭＳ Ｐゴシック" charset="0"/>
              </a:rPr>
              <a:t>components of a system with multiple invariant causal functions.</a:t>
            </a:r>
            <a:endParaRPr lang="en-US" dirty="0">
              <a:latin typeface="Times New Roman" charset="0"/>
              <a:ea typeface="ＭＳ Ｐゴシック" charset="0"/>
            </a:endParaRPr>
          </a:p>
          <a:p>
            <a:pPr eaLnBrk="1" hangingPunct="1">
              <a:lnSpc>
                <a:spcPct val="90000"/>
              </a:lnSpc>
            </a:pPr>
            <a:r>
              <a:rPr lang="en-US" sz="2800" dirty="0">
                <a:latin typeface="Times New Roman" charset="0"/>
              </a:rPr>
              <a:t>Insensitivity</a:t>
            </a:r>
          </a:p>
          <a:p>
            <a:pPr lvl="1" eaLnBrk="1" hangingPunct="1">
              <a:lnSpc>
                <a:spcPct val="90000"/>
              </a:lnSpc>
            </a:pPr>
            <a:r>
              <a:rPr lang="en-US" dirty="0">
                <a:latin typeface="Times New Roman" charset="0"/>
                <a:ea typeface="ＭＳ Ｐゴシック" charset="0"/>
              </a:rPr>
              <a:t>Stability of causal relation across variations in background, context, or conditions external to </a:t>
            </a:r>
            <a:r>
              <a:rPr lang="en-US" dirty="0" smtClean="0">
                <a:latin typeface="Times New Roman" charset="0"/>
                <a:ea typeface="ＭＳ Ｐゴシック" charset="0"/>
              </a:rPr>
              <a:t>system.</a:t>
            </a:r>
            <a:endParaRPr lang="en-US" dirty="0">
              <a:latin typeface="Times New Roman" charset="0"/>
              <a:ea typeface="ＭＳ Ｐゴシック" charset="0"/>
            </a:endParaRPr>
          </a:p>
          <a:p>
            <a:endParaRPr lang="en-US" altLang="ja-JP" dirty="0">
              <a:latin typeface="Times New Roman" charset="0"/>
              <a:cs typeface="Times New Roman" charset="0"/>
            </a:endParaRPr>
          </a:p>
          <a:p>
            <a:endParaRPr lang="en-US" dirty="0"/>
          </a:p>
        </p:txBody>
      </p:sp>
      <p:sp>
        <p:nvSpPr>
          <p:cNvPr id="2" name="Slide Number Placeholder 1"/>
          <p:cNvSpPr>
            <a:spLocks noGrp="1"/>
          </p:cNvSpPr>
          <p:nvPr>
            <p:ph type="sldNum" sz="quarter" idx="12"/>
          </p:nvPr>
        </p:nvSpPr>
        <p:spPr/>
        <p:txBody>
          <a:bodyPr/>
          <a:lstStyle/>
          <a:p>
            <a:pPr>
              <a:defRPr/>
            </a:pPr>
            <a:fld id="{7B582507-DACC-46D1-A944-D6456A4BDBD8}" type="slidenum">
              <a:rPr lang="en-US" smtClean="0"/>
              <a:pPr>
                <a:defRPr/>
              </a:pPr>
              <a:t>12</a:t>
            </a:fld>
            <a:endParaRPr lang="en-US"/>
          </a:p>
        </p:txBody>
      </p:sp>
    </p:spTree>
    <p:extLst>
      <p:ext uri="{BB962C8B-B14F-4D97-AF65-F5344CB8AC3E}">
        <p14:creationId xmlns:p14="http://schemas.microsoft.com/office/powerpoint/2010/main" val="395830906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Modularity</a:t>
            </a:r>
            <a:endParaRPr lang="en-US" dirty="0"/>
          </a:p>
        </p:txBody>
      </p:sp>
      <p:sp>
        <p:nvSpPr>
          <p:cNvPr id="3" name="Content Placeholder 2"/>
          <p:cNvSpPr>
            <a:spLocks noGrp="1"/>
          </p:cNvSpPr>
          <p:nvPr>
            <p:ph idx="1"/>
          </p:nvPr>
        </p:nvSpPr>
        <p:spPr/>
        <p:txBody>
          <a:bodyPr/>
          <a:lstStyle/>
          <a:p>
            <a:r>
              <a:rPr lang="ja-JP" altLang="en-US" dirty="0">
                <a:latin typeface="Times New Roman" charset="0"/>
                <a:cs typeface="Times New Roman" charset="0"/>
              </a:rPr>
              <a:t>“</a:t>
            </a:r>
            <a:r>
              <a:rPr lang="en-US" dirty="0">
                <a:latin typeface="Times New Roman" charset="0"/>
                <a:cs typeface="Times New Roman" charset="0"/>
              </a:rPr>
              <a:t>..this is implicit in the way people think about causation…this sort of independence is </a:t>
            </a:r>
            <a:r>
              <a:rPr lang="en-US" dirty="0">
                <a:solidFill>
                  <a:srgbClr val="A50021"/>
                </a:solidFill>
                <a:latin typeface="Times New Roman" charset="0"/>
                <a:cs typeface="Times New Roman" charset="0"/>
              </a:rPr>
              <a:t>essential</a:t>
            </a:r>
            <a:r>
              <a:rPr lang="en-US" dirty="0">
                <a:latin typeface="Times New Roman" charset="0"/>
                <a:cs typeface="Times New Roman" charset="0"/>
              </a:rPr>
              <a:t> to the notion of causation.  Causation is connected to manipulability and that connection entails that </a:t>
            </a:r>
            <a:r>
              <a:rPr lang="en-US" b="1" dirty="0">
                <a:solidFill>
                  <a:srgbClr val="A50021"/>
                </a:solidFill>
                <a:latin typeface="Times New Roman" charset="0"/>
                <a:cs typeface="Times New Roman" charset="0"/>
              </a:rPr>
              <a:t>separate mechanisms are in principle independently </a:t>
            </a:r>
            <a:r>
              <a:rPr lang="en-US" b="1" dirty="0" err="1">
                <a:solidFill>
                  <a:srgbClr val="A50021"/>
                </a:solidFill>
                <a:latin typeface="Times New Roman" charset="0"/>
                <a:cs typeface="Times New Roman" charset="0"/>
              </a:rPr>
              <a:t>disruptable</a:t>
            </a:r>
            <a:r>
              <a:rPr lang="en-US" dirty="0">
                <a:latin typeface="Times New Roman" charset="0"/>
                <a:cs typeface="Times New Roman" charset="0"/>
              </a:rPr>
              <a:t>.</a:t>
            </a:r>
            <a:r>
              <a:rPr lang="ja-JP" altLang="en-US" dirty="0">
                <a:latin typeface="Times New Roman" charset="0"/>
                <a:cs typeface="Times New Roman" charset="0"/>
              </a:rPr>
              <a:t>”</a:t>
            </a:r>
            <a:r>
              <a:rPr lang="en-US" dirty="0">
                <a:latin typeface="Times New Roman" charset="0"/>
              </a:rPr>
              <a:t>  (</a:t>
            </a:r>
            <a:r>
              <a:rPr lang="en-US" dirty="0" err="1">
                <a:latin typeface="Times New Roman" charset="0"/>
              </a:rPr>
              <a:t>Hausman</a:t>
            </a:r>
            <a:r>
              <a:rPr lang="en-US" dirty="0">
                <a:latin typeface="Times New Roman" charset="0"/>
              </a:rPr>
              <a:t> and Woodward 1999)</a:t>
            </a:r>
          </a:p>
          <a:p>
            <a:pPr marL="0" indent="0">
              <a:buNone/>
            </a:pPr>
            <a:endParaRPr lang="en-US" dirty="0" smtClean="0"/>
          </a:p>
          <a:p>
            <a:pPr marL="0" indent="0" algn="ctr">
              <a:buNone/>
            </a:pPr>
            <a:r>
              <a:rPr lang="en-US" b="1" dirty="0" smtClean="0">
                <a:solidFill>
                  <a:srgbClr val="0000FF"/>
                </a:solidFill>
              </a:rPr>
              <a:t>What if they are not?</a:t>
            </a:r>
            <a:endParaRPr lang="en-US" b="1" dirty="0">
              <a:solidFill>
                <a:srgbClr val="0000FF"/>
              </a:solidFill>
            </a:endParaRPr>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13</a:t>
            </a:fld>
            <a:endParaRPr lang="en-US"/>
          </a:p>
        </p:txBody>
      </p:sp>
    </p:spTree>
    <p:extLst>
      <p:ext uri="{BB962C8B-B14F-4D97-AF65-F5344CB8AC3E}">
        <p14:creationId xmlns:p14="http://schemas.microsoft.com/office/powerpoint/2010/main" val="5988059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32409A1-1E9F-C149-825E-15366C742607}" type="slidenum">
              <a:rPr lang="en-US">
                <a:solidFill>
                  <a:schemeClr val="tx2"/>
                </a:solidFill>
              </a:rPr>
              <a:pPr eaLnBrk="1" hangingPunct="1"/>
              <a:t>14</a:t>
            </a:fld>
            <a:endParaRPr lang="en-US" sz="1400">
              <a:solidFill>
                <a:schemeClr val="tx2"/>
              </a:solidFill>
            </a:endParaRPr>
          </a:p>
        </p:txBody>
      </p:sp>
      <p:sp>
        <p:nvSpPr>
          <p:cNvPr id="29699" name="Rectangle 2"/>
          <p:cNvSpPr>
            <a:spLocks noGrp="1" noChangeArrowheads="1"/>
          </p:cNvSpPr>
          <p:nvPr>
            <p:ph type="title"/>
          </p:nvPr>
        </p:nvSpPr>
        <p:spPr>
          <a:xfrm>
            <a:off x="1066800" y="838200"/>
            <a:ext cx="7772400" cy="685800"/>
          </a:xfrm>
        </p:spPr>
        <p:txBody>
          <a:bodyPr/>
          <a:lstStyle/>
          <a:p>
            <a:pPr eaLnBrk="1" hangingPunct="1"/>
            <a:r>
              <a:rPr lang="en-US" sz="4000">
                <a:latin typeface="Times New Roman" charset="0"/>
              </a:rPr>
              <a:t>Genetic knock-out experiments</a:t>
            </a:r>
          </a:p>
        </p:txBody>
      </p:sp>
      <p:pic>
        <p:nvPicPr>
          <p:cNvPr id="29700" name="Picture 5" descr="Chimeric%20mo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925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5397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602A7F0-3384-1549-9E6A-17B9EAB8C592}" type="slidenum">
              <a:rPr lang="en-US">
                <a:solidFill>
                  <a:schemeClr val="tx2"/>
                </a:solidFill>
              </a:rPr>
              <a:pPr eaLnBrk="1" hangingPunct="1"/>
              <a:t>15</a:t>
            </a:fld>
            <a:endParaRPr lang="en-US" sz="1400">
              <a:solidFill>
                <a:schemeClr val="tx2"/>
              </a:solidFill>
            </a:endParaRPr>
          </a:p>
        </p:txBody>
      </p:sp>
      <p:pic>
        <p:nvPicPr>
          <p:cNvPr id="34819" name="Picture 3" descr="greenspa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38125"/>
            <a:ext cx="5715000" cy="638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04648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1FB1465-41B7-E54F-A0F2-CE06FF375B3A}" type="slidenum">
              <a:rPr lang="en-US">
                <a:solidFill>
                  <a:schemeClr val="tx2"/>
                </a:solidFill>
              </a:rPr>
              <a:pPr eaLnBrk="1" hangingPunct="1"/>
              <a:t>16</a:t>
            </a:fld>
            <a:endParaRPr lang="en-US" sz="1400">
              <a:solidFill>
                <a:schemeClr val="tx2"/>
              </a:solidFill>
            </a:endParaRPr>
          </a:p>
        </p:txBody>
      </p:sp>
      <p:sp>
        <p:nvSpPr>
          <p:cNvPr id="46083" name="Rectangle 2"/>
          <p:cNvSpPr>
            <a:spLocks noGrp="1" noChangeArrowheads="1"/>
          </p:cNvSpPr>
          <p:nvPr>
            <p:ph type="title"/>
          </p:nvPr>
        </p:nvSpPr>
        <p:spPr/>
        <p:txBody>
          <a:bodyPr>
            <a:normAutofit fontScale="90000"/>
          </a:bodyPr>
          <a:lstStyle/>
          <a:p>
            <a:pPr eaLnBrk="1" hangingPunct="1"/>
            <a:r>
              <a:rPr lang="en-US" sz="4000" dirty="0" smtClean="0">
                <a:latin typeface="Times New Roman" charset="0"/>
              </a:rPr>
              <a:t>What does the evidence support? What is the cause of a phenotype Z?</a:t>
            </a:r>
            <a:endParaRPr lang="en-US" sz="4000" dirty="0">
              <a:latin typeface="Times New Roman" charset="0"/>
            </a:endParaRPr>
          </a:p>
        </p:txBody>
      </p:sp>
      <p:sp>
        <p:nvSpPr>
          <p:cNvPr id="46084" name="Rectangle 3"/>
          <p:cNvSpPr>
            <a:spLocks noGrp="1" noChangeArrowheads="1"/>
          </p:cNvSpPr>
          <p:nvPr>
            <p:ph type="body" idx="1"/>
          </p:nvPr>
        </p:nvSpPr>
        <p:spPr/>
        <p:txBody>
          <a:bodyPr>
            <a:normAutofit lnSpcReduction="10000"/>
          </a:bodyPr>
          <a:lstStyle/>
          <a:p>
            <a:pPr eaLnBrk="1" hangingPunct="1">
              <a:lnSpc>
                <a:spcPct val="90000"/>
              </a:lnSpc>
            </a:pPr>
            <a:r>
              <a:rPr lang="en-US" dirty="0">
                <a:latin typeface="Times New Roman" charset="0"/>
              </a:rPr>
              <a:t>Is the gene the </a:t>
            </a:r>
            <a:r>
              <a:rPr lang="en-US" dirty="0">
                <a:solidFill>
                  <a:srgbClr val="A50021"/>
                </a:solidFill>
                <a:latin typeface="Times New Roman" charset="0"/>
              </a:rPr>
              <a:t>wrong </a:t>
            </a:r>
            <a:r>
              <a:rPr lang="en-US" dirty="0">
                <a:latin typeface="Times New Roman" charset="0"/>
              </a:rPr>
              <a:t>entity to identify as the cause of the phenotype?</a:t>
            </a:r>
          </a:p>
          <a:p>
            <a:pPr lvl="1" eaLnBrk="1" hangingPunct="1">
              <a:lnSpc>
                <a:spcPct val="90000"/>
              </a:lnSpc>
            </a:pPr>
            <a:r>
              <a:rPr lang="en-US" dirty="0" smtClean="0">
                <a:latin typeface="Times New Roman" charset="0"/>
                <a:ea typeface="ＭＳ Ｐゴシック" charset="0"/>
              </a:rPr>
              <a:t>Sometimes the very presence of a particular gene </a:t>
            </a:r>
            <a:r>
              <a:rPr lang="en-US" dirty="0">
                <a:latin typeface="Times New Roman" charset="0"/>
                <a:ea typeface="ＭＳ Ｐゴシック" charset="0"/>
              </a:rPr>
              <a:t>is what makes the difference! </a:t>
            </a:r>
          </a:p>
          <a:p>
            <a:pPr lvl="1" eaLnBrk="1" hangingPunct="1">
              <a:lnSpc>
                <a:spcPct val="90000"/>
              </a:lnSpc>
            </a:pPr>
            <a:r>
              <a:rPr lang="en-US" dirty="0" smtClean="0">
                <a:latin typeface="Times New Roman" charset="0"/>
                <a:ea typeface="ＭＳ Ｐゴシック" charset="0"/>
              </a:rPr>
              <a:t>Sometimes the presence of </a:t>
            </a:r>
            <a:r>
              <a:rPr lang="en-US" dirty="0" smtClean="0">
                <a:latin typeface="Times New Roman" charset="0"/>
                <a:ea typeface="ＭＳ Ｐゴシック" charset="0"/>
              </a:rPr>
              <a:t>a particular gene makes no difference at all – rather it is the robust network of multiple pathways – the system – that is the cause.</a:t>
            </a:r>
          </a:p>
          <a:p>
            <a:pPr lvl="1" eaLnBrk="1" hangingPunct="1">
              <a:lnSpc>
                <a:spcPct val="90000"/>
              </a:lnSpc>
            </a:pPr>
            <a:endParaRPr lang="en-US" dirty="0">
              <a:latin typeface="Times New Roman" charset="0"/>
              <a:ea typeface="ＭＳ Ｐゴシック" charset="0"/>
            </a:endParaRPr>
          </a:p>
          <a:p>
            <a:pPr lvl="1" eaLnBrk="1" hangingPunct="1">
              <a:lnSpc>
                <a:spcPct val="90000"/>
              </a:lnSpc>
            </a:pPr>
            <a:r>
              <a:rPr lang="en-US" dirty="0" smtClean="0">
                <a:latin typeface="Times New Roman" charset="0"/>
                <a:ea typeface="ＭＳ Ｐゴシック" charset="0"/>
              </a:rPr>
              <a:t>If independent </a:t>
            </a:r>
            <a:r>
              <a:rPr lang="en-US" dirty="0" err="1" smtClean="0">
                <a:latin typeface="Times New Roman" charset="0"/>
                <a:ea typeface="ＭＳ Ｐゴシック" charset="0"/>
              </a:rPr>
              <a:t>disruptability</a:t>
            </a:r>
            <a:r>
              <a:rPr lang="en-US" dirty="0" smtClean="0">
                <a:latin typeface="Times New Roman" charset="0"/>
                <a:ea typeface="ＭＳ Ｐゴシック" charset="0"/>
              </a:rPr>
              <a:t> is essential to causality – then evidence says – the gene is not a cause.</a:t>
            </a:r>
          </a:p>
          <a:p>
            <a:pPr lvl="1" eaLnBrk="1" hangingPunct="1">
              <a:lnSpc>
                <a:spcPct val="90000"/>
              </a:lnSpc>
            </a:pPr>
            <a:r>
              <a:rPr lang="en-US" dirty="0" smtClean="0">
                <a:latin typeface="Times New Roman" charset="0"/>
                <a:ea typeface="ＭＳ Ｐゴシック" charset="0"/>
              </a:rPr>
              <a:t>But in Robust Causation – get phenotype by means of alternative pathways making up the </a:t>
            </a:r>
            <a:r>
              <a:rPr lang="en-US" dirty="0" err="1" smtClean="0">
                <a:latin typeface="Times New Roman" charset="0"/>
                <a:ea typeface="ＭＳ Ｐゴシック" charset="0"/>
              </a:rPr>
              <a:t>networkn</a:t>
            </a:r>
            <a:r>
              <a:rPr lang="en-US" dirty="0" smtClean="0">
                <a:latin typeface="Times New Roman" charset="0"/>
                <a:ea typeface="ＭＳ Ｐゴシック" charset="0"/>
              </a:rPr>
              <a:t>– the gene IS part of a the network.</a:t>
            </a:r>
          </a:p>
          <a:p>
            <a:pPr lvl="1">
              <a:lnSpc>
                <a:spcPct val="90000"/>
              </a:lnSpc>
            </a:pPr>
            <a:endParaRPr lang="en-US" dirty="0">
              <a:latin typeface="Times New Roman" charset="0"/>
              <a:ea typeface="ＭＳ Ｐゴシック" charset="0"/>
            </a:endParaRPr>
          </a:p>
        </p:txBody>
      </p:sp>
    </p:spTree>
    <p:extLst>
      <p:ext uri="{BB962C8B-B14F-4D97-AF65-F5344CB8AC3E}">
        <p14:creationId xmlns:p14="http://schemas.microsoft.com/office/powerpoint/2010/main" val="6443383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Robustness and Mechanism Causes</a:t>
            </a:r>
            <a:endParaRPr lang="en-US" dirty="0"/>
          </a:p>
        </p:txBody>
      </p:sp>
      <p:sp>
        <p:nvSpPr>
          <p:cNvPr id="4" name="Content Placeholder 3"/>
          <p:cNvSpPr>
            <a:spLocks noGrp="1"/>
          </p:cNvSpPr>
          <p:nvPr>
            <p:ph idx="1"/>
          </p:nvPr>
        </p:nvSpPr>
        <p:spPr/>
        <p:txBody>
          <a:bodyPr/>
          <a:lstStyle/>
          <a:p>
            <a:r>
              <a:rPr lang="en-US" b="1" dirty="0" smtClean="0">
                <a:solidFill>
                  <a:srgbClr val="000000"/>
                </a:solidFill>
              </a:rPr>
              <a:t>“Mechanisms</a:t>
            </a:r>
            <a:r>
              <a:rPr lang="en-US" b="1" dirty="0" smtClean="0">
                <a:solidFill>
                  <a:srgbClr val="FFC000"/>
                </a:solidFill>
              </a:rPr>
              <a:t> </a:t>
            </a:r>
            <a:r>
              <a:rPr lang="en-US" dirty="0"/>
              <a:t>are </a:t>
            </a:r>
            <a:r>
              <a:rPr lang="en-US" dirty="0">
                <a:solidFill>
                  <a:srgbClr val="0000FF"/>
                </a:solidFill>
              </a:rPr>
              <a:t>entities</a:t>
            </a:r>
            <a:r>
              <a:rPr lang="en-US" dirty="0"/>
              <a:t> and </a:t>
            </a:r>
            <a:r>
              <a:rPr lang="en-US" dirty="0">
                <a:solidFill>
                  <a:srgbClr val="0000FF"/>
                </a:solidFill>
              </a:rPr>
              <a:t>activities </a:t>
            </a:r>
            <a:r>
              <a:rPr lang="en-US" dirty="0"/>
              <a:t>organized such that they are productive of </a:t>
            </a:r>
            <a:r>
              <a:rPr lang="en-US" dirty="0">
                <a:solidFill>
                  <a:srgbClr val="0000FF"/>
                </a:solidFill>
              </a:rPr>
              <a:t>regular changes </a:t>
            </a:r>
            <a:r>
              <a:rPr lang="en-US" dirty="0"/>
              <a:t>from start or set-up to finish or termination </a:t>
            </a:r>
            <a:r>
              <a:rPr lang="en-US" dirty="0" smtClean="0"/>
              <a:t>conditions” MDC</a:t>
            </a:r>
          </a:p>
          <a:p>
            <a:endParaRPr lang="en-US" dirty="0" smtClean="0"/>
          </a:p>
          <a:p>
            <a:pPr marL="0" indent="0">
              <a:buNone/>
            </a:pPr>
            <a:r>
              <a:rPr lang="en-US" dirty="0" smtClean="0"/>
              <a:t>In robust gene regulatory networks –what are the entities and what are the activities? </a:t>
            </a:r>
          </a:p>
          <a:p>
            <a:pPr marL="0" indent="0">
              <a:buNone/>
            </a:pPr>
            <a:r>
              <a:rPr lang="en-US" dirty="0" smtClean="0"/>
              <a:t>How regular are the changes?</a:t>
            </a:r>
            <a:endParaRPr lang="en-US" dirty="0"/>
          </a:p>
        </p:txBody>
      </p:sp>
      <p:sp>
        <p:nvSpPr>
          <p:cNvPr id="2" name="Slide Number Placeholder 1"/>
          <p:cNvSpPr>
            <a:spLocks noGrp="1"/>
          </p:cNvSpPr>
          <p:nvPr>
            <p:ph type="sldNum" sz="quarter" idx="12"/>
          </p:nvPr>
        </p:nvSpPr>
        <p:spPr/>
        <p:txBody>
          <a:bodyPr/>
          <a:lstStyle/>
          <a:p>
            <a:pPr>
              <a:defRPr/>
            </a:pPr>
            <a:fld id="{7B582507-DACC-46D1-A944-D6456A4BDBD8}" type="slidenum">
              <a:rPr lang="en-US" smtClean="0"/>
              <a:pPr>
                <a:defRPr/>
              </a:pPr>
              <a:t>17</a:t>
            </a:fld>
            <a:endParaRPr lang="en-US"/>
          </a:p>
        </p:txBody>
      </p:sp>
    </p:spTree>
    <p:extLst>
      <p:ext uri="{BB962C8B-B14F-4D97-AF65-F5344CB8AC3E}">
        <p14:creationId xmlns:p14="http://schemas.microsoft.com/office/powerpoint/2010/main" val="28072347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and Organization</a:t>
            </a:r>
            <a:endParaRPr lang="en-US" dirty="0"/>
          </a:p>
        </p:txBody>
      </p:sp>
      <p:sp>
        <p:nvSpPr>
          <p:cNvPr id="3" name="Content Placeholder 2"/>
          <p:cNvSpPr>
            <a:spLocks noGrp="1"/>
          </p:cNvSpPr>
          <p:nvPr>
            <p:ph idx="1"/>
          </p:nvPr>
        </p:nvSpPr>
        <p:spPr/>
        <p:txBody>
          <a:bodyPr>
            <a:normAutofit fontScale="92500"/>
          </a:bodyPr>
          <a:lstStyle/>
          <a:p>
            <a:r>
              <a:rPr lang="en-US" dirty="0" smtClean="0"/>
              <a:t>“Organization </a:t>
            </a:r>
            <a:r>
              <a:rPr lang="en-US" dirty="0"/>
              <a:t>is the final element in the explanation. We identify a phenomenon to be explained, and discover the entities and activities relevant to that phenomenon. Finally we discover what kinds of relations the entities and activities stand in that produces that phenomenon</a:t>
            </a:r>
            <a:r>
              <a:rPr lang="en-US" dirty="0" smtClean="0"/>
              <a:t>.”   </a:t>
            </a:r>
          </a:p>
          <a:p>
            <a:r>
              <a:rPr lang="en-US" dirty="0" smtClean="0"/>
              <a:t>“The </a:t>
            </a:r>
            <a:r>
              <a:rPr lang="en-US" dirty="0"/>
              <a:t>overall conclusion of this paper is that the kinds of parts that should be sought, and the kinds of relations among them that explain phenomena, </a:t>
            </a:r>
            <a:r>
              <a:rPr lang="en-US" dirty="0">
                <a:solidFill>
                  <a:srgbClr val="0000FF"/>
                </a:solidFill>
              </a:rPr>
              <a:t>are empirical discoveries. </a:t>
            </a:r>
            <a:r>
              <a:rPr lang="en-US" dirty="0"/>
              <a:t>Much detail about relevant parts and relations will be particular to a domain, or particular to a </a:t>
            </a:r>
            <a:r>
              <a:rPr lang="en-US" dirty="0" smtClean="0"/>
              <a:t>mechanism.” 			 </a:t>
            </a:r>
            <a:r>
              <a:rPr lang="en-US" dirty="0" err="1" smtClean="0"/>
              <a:t>Illari</a:t>
            </a:r>
            <a:r>
              <a:rPr lang="en-US" dirty="0" smtClean="0"/>
              <a:t> and Williamson</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18</a:t>
            </a:fld>
            <a:endParaRPr lang="en-US"/>
          </a:p>
        </p:txBody>
      </p:sp>
    </p:spTree>
    <p:extLst>
      <p:ext uri="{BB962C8B-B14F-4D97-AF65-F5344CB8AC3E}">
        <p14:creationId xmlns:p14="http://schemas.microsoft.com/office/powerpoint/2010/main" val="21804923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Robust Networks</a:t>
            </a:r>
            <a:endParaRPr lang="en-US" dirty="0"/>
          </a:p>
        </p:txBody>
      </p:sp>
      <p:sp>
        <p:nvSpPr>
          <p:cNvPr id="3" name="Content Placeholder 2"/>
          <p:cNvSpPr>
            <a:spLocks noGrp="1"/>
          </p:cNvSpPr>
          <p:nvPr>
            <p:ph sz="half" idx="1"/>
          </p:nvPr>
        </p:nvSpPr>
        <p:spPr/>
        <p:txBody>
          <a:bodyPr/>
          <a:lstStyle/>
          <a:p>
            <a:r>
              <a:rPr lang="en-US" dirty="0" smtClean="0"/>
              <a:t>What does the empirical evidence support?</a:t>
            </a:r>
          </a:p>
          <a:p>
            <a:pPr lvl="1"/>
            <a:r>
              <a:rPr lang="en-US" dirty="0" smtClean="0"/>
              <a:t>Entities = genes</a:t>
            </a:r>
          </a:p>
          <a:p>
            <a:pPr lvl="1"/>
            <a:r>
              <a:rPr lang="en-US" dirty="0" smtClean="0"/>
              <a:t>Activities = transcription, translation</a:t>
            </a:r>
          </a:p>
          <a:p>
            <a:pPr lvl="1"/>
            <a:r>
              <a:rPr lang="en-US" dirty="0" smtClean="0"/>
              <a:t>Organization = ? Which diagram? Both?</a:t>
            </a:r>
            <a:endParaRPr lang="en-US" dirty="0"/>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19</a:t>
            </a:fld>
            <a:endParaRPr lang="en-US"/>
          </a:p>
        </p:txBody>
      </p:sp>
      <p:pic>
        <p:nvPicPr>
          <p:cNvPr id="6" name="Picture 3" descr="greenspan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t="841" b="84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81000" y="5334000"/>
            <a:ext cx="4648200" cy="1200329"/>
          </a:xfrm>
          <a:prstGeom prst="rect">
            <a:avLst/>
          </a:prstGeom>
          <a:noFill/>
        </p:spPr>
        <p:txBody>
          <a:bodyPr wrap="square" rtlCol="0">
            <a:spAutoFit/>
          </a:bodyPr>
          <a:lstStyle/>
          <a:p>
            <a:r>
              <a:rPr lang="en-US" dirty="0" smtClean="0"/>
              <a:t>Mechanism approach places the “entity” at the center of causal explanation – Robustness makes the entity non-essential to causal production.</a:t>
            </a:r>
            <a:endParaRPr lang="en-US" dirty="0"/>
          </a:p>
        </p:txBody>
      </p:sp>
    </p:spTree>
    <p:extLst>
      <p:ext uri="{BB962C8B-B14F-4D97-AF65-F5344CB8AC3E}">
        <p14:creationId xmlns:p14="http://schemas.microsoft.com/office/powerpoint/2010/main" val="2286507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causality</a:t>
            </a:r>
            <a:endParaRPr lang="en-US" dirty="0"/>
          </a:p>
        </p:txBody>
      </p:sp>
      <p:sp>
        <p:nvSpPr>
          <p:cNvPr id="3" name="Content Placeholder 2"/>
          <p:cNvSpPr>
            <a:spLocks noGrp="1"/>
          </p:cNvSpPr>
          <p:nvPr>
            <p:ph idx="1"/>
          </p:nvPr>
        </p:nvSpPr>
        <p:spPr/>
        <p:txBody>
          <a:bodyPr/>
          <a:lstStyle/>
          <a:p>
            <a:r>
              <a:rPr lang="en-US" dirty="0" smtClean="0"/>
              <a:t>Multiple contributing causes (at multiple levels)</a:t>
            </a:r>
          </a:p>
          <a:p>
            <a:r>
              <a:rPr lang="en-US" dirty="0" smtClean="0"/>
              <a:t>Interactions among causes</a:t>
            </a:r>
          </a:p>
          <a:p>
            <a:pPr lvl="1"/>
            <a:r>
              <a:rPr lang="en-US" dirty="0" smtClean="0"/>
              <a:t>Self-organization (feedback and feed forward)</a:t>
            </a:r>
          </a:p>
          <a:p>
            <a:pPr lvl="1"/>
            <a:r>
              <a:rPr lang="en-US" dirty="0" smtClean="0"/>
              <a:t>Inhibition and excitation</a:t>
            </a:r>
          </a:p>
          <a:p>
            <a:pPr lvl="1"/>
            <a:r>
              <a:rPr lang="en-US" dirty="0" smtClean="0"/>
              <a:t>Robustness</a:t>
            </a:r>
          </a:p>
          <a:p>
            <a:r>
              <a:rPr lang="en-US" dirty="0" smtClean="0"/>
              <a:t>Context sensitivity (contributions of non-modeled causes)</a:t>
            </a:r>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2</a:t>
            </a:fld>
            <a:endParaRPr lang="en-US"/>
          </a:p>
        </p:txBody>
      </p:sp>
    </p:spTree>
    <p:extLst>
      <p:ext uri="{BB962C8B-B14F-4D97-AF65-F5344CB8AC3E}">
        <p14:creationId xmlns:p14="http://schemas.microsoft.com/office/powerpoint/2010/main" val="357589237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Robust Causality</a:t>
            </a:r>
            <a:endParaRPr lang="en-US" dirty="0"/>
          </a:p>
        </p:txBody>
      </p:sp>
      <p:sp>
        <p:nvSpPr>
          <p:cNvPr id="7" name="Content Placeholder 6"/>
          <p:cNvSpPr>
            <a:spLocks noGrp="1"/>
          </p:cNvSpPr>
          <p:nvPr>
            <p:ph idx="1"/>
          </p:nvPr>
        </p:nvSpPr>
        <p:spPr/>
        <p:txBody>
          <a:bodyPr/>
          <a:lstStyle/>
          <a:p>
            <a:r>
              <a:rPr lang="en-US" dirty="0" smtClean="0"/>
              <a:t>Single controlled experiments can fail to isolate the entities whose presence/activity cause the phenomenon of interest.</a:t>
            </a:r>
          </a:p>
          <a:p>
            <a:r>
              <a:rPr lang="en-US" dirty="0" smtClean="0"/>
              <a:t>Robustness is a feature of a system that demotes entities from causal priority and replaces them with a network of</a:t>
            </a:r>
          </a:p>
          <a:p>
            <a:pPr lvl="1"/>
            <a:r>
              <a:rPr lang="en-US" dirty="0" smtClean="0"/>
              <a:t>Multiple alternative pathways</a:t>
            </a:r>
          </a:p>
          <a:p>
            <a:pPr lvl="1"/>
            <a:r>
              <a:rPr lang="en-US" dirty="0"/>
              <a:t>D</a:t>
            </a:r>
            <a:r>
              <a:rPr lang="en-US" dirty="0" smtClean="0"/>
              <a:t>ynamic responsiveness to perturbation </a:t>
            </a:r>
          </a:p>
          <a:p>
            <a:endParaRPr lang="en-US" dirty="0" smtClean="0"/>
          </a:p>
        </p:txBody>
      </p:sp>
      <p:sp>
        <p:nvSpPr>
          <p:cNvPr id="5" name="Slide Number Placeholder 4"/>
          <p:cNvSpPr>
            <a:spLocks noGrp="1"/>
          </p:cNvSpPr>
          <p:nvPr>
            <p:ph type="sldNum" sz="quarter" idx="12"/>
          </p:nvPr>
        </p:nvSpPr>
        <p:spPr/>
        <p:txBody>
          <a:bodyPr/>
          <a:lstStyle/>
          <a:p>
            <a:pPr>
              <a:defRPr/>
            </a:pPr>
            <a:fld id="{39F4AB5B-2BF7-4A43-8909-345262D8FA10}" type="slidenum">
              <a:rPr lang="en-US" smtClean="0"/>
              <a:pPr>
                <a:defRPr/>
              </a:pPr>
              <a:t>20</a:t>
            </a:fld>
            <a:endParaRPr lang="en-US"/>
          </a:p>
        </p:txBody>
      </p:sp>
    </p:spTree>
    <p:extLst>
      <p:ext uri="{BB962C8B-B14F-4D97-AF65-F5344CB8AC3E}">
        <p14:creationId xmlns:p14="http://schemas.microsoft.com/office/powerpoint/2010/main" val="16378858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for Robust Causation</a:t>
            </a:r>
            <a:endParaRPr lang="en-US" dirty="0"/>
          </a:p>
        </p:txBody>
      </p:sp>
      <p:sp>
        <p:nvSpPr>
          <p:cNvPr id="3" name="Content Placeholder 2"/>
          <p:cNvSpPr>
            <a:spLocks noGrp="1"/>
          </p:cNvSpPr>
          <p:nvPr>
            <p:ph idx="1"/>
          </p:nvPr>
        </p:nvSpPr>
        <p:spPr/>
        <p:txBody>
          <a:bodyPr/>
          <a:lstStyle/>
          <a:p>
            <a:r>
              <a:rPr lang="en-US" dirty="0" smtClean="0"/>
              <a:t>Empirical evidence supports robustness –but it is hard to get.</a:t>
            </a:r>
          </a:p>
          <a:p>
            <a:r>
              <a:rPr lang="en-US" dirty="0" smtClean="0"/>
              <a:t>Double and triple knock out experiments – can begin to determine network structure.</a:t>
            </a:r>
          </a:p>
          <a:p>
            <a:r>
              <a:rPr lang="en-US" dirty="0" smtClean="0"/>
              <a:t>There is a “growing </a:t>
            </a:r>
            <a:r>
              <a:rPr lang="en-US" dirty="0"/>
              <a:t>appreciation that biological systems are best manipulated not by targeting a single protein, but by modulating the set of many nodes that can selectively control a system's functional state</a:t>
            </a:r>
            <a:r>
              <a:rPr lang="en-US" dirty="0" smtClean="0"/>
              <a:t>.”</a:t>
            </a:r>
            <a:endParaRPr lang="en-US" dirty="0"/>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21</a:t>
            </a:fld>
            <a:endParaRPr lang="en-US"/>
          </a:p>
        </p:txBody>
      </p:sp>
    </p:spTree>
    <p:extLst>
      <p:ext uri="{BB962C8B-B14F-4D97-AF65-F5344CB8AC3E}">
        <p14:creationId xmlns:p14="http://schemas.microsoft.com/office/powerpoint/2010/main" val="136713253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Robust Causation important?</a:t>
            </a:r>
            <a:endParaRPr lang="en-US" dirty="0"/>
          </a:p>
        </p:txBody>
      </p:sp>
      <p:sp>
        <p:nvSpPr>
          <p:cNvPr id="3" name="Content Placeholder 2"/>
          <p:cNvSpPr>
            <a:spLocks noGrp="1"/>
          </p:cNvSpPr>
          <p:nvPr>
            <p:ph idx="1"/>
          </p:nvPr>
        </p:nvSpPr>
        <p:spPr/>
        <p:txBody>
          <a:bodyPr/>
          <a:lstStyle/>
          <a:p>
            <a:r>
              <a:rPr lang="en-US" dirty="0" smtClean="0"/>
              <a:t>Clinical </a:t>
            </a:r>
            <a:r>
              <a:rPr lang="en-US" dirty="0"/>
              <a:t>experience shows that drug combinations can be more effective than single </a:t>
            </a:r>
            <a:r>
              <a:rPr lang="en-US" dirty="0" smtClean="0"/>
              <a:t>agents, </a:t>
            </a:r>
            <a:r>
              <a:rPr lang="en-US" dirty="0"/>
              <a:t>especially for resistant </a:t>
            </a:r>
            <a:r>
              <a:rPr lang="en-US" dirty="0" smtClean="0"/>
              <a:t>bacteria, viruses, </a:t>
            </a:r>
            <a:r>
              <a:rPr lang="en-US" dirty="0"/>
              <a:t>and many cancers, where combinations have become the main treatment </a:t>
            </a:r>
            <a:r>
              <a:rPr lang="en-US" dirty="0" smtClean="0"/>
              <a:t>strategy. </a:t>
            </a:r>
          </a:p>
          <a:p>
            <a:r>
              <a:rPr lang="en-US" i="1" dirty="0"/>
              <a:t>I</a:t>
            </a:r>
            <a:r>
              <a:rPr lang="en-US" i="1" dirty="0" smtClean="0"/>
              <a:t>n </a:t>
            </a:r>
            <a:r>
              <a:rPr lang="en-US" i="1" dirty="0"/>
              <a:t>vitro</a:t>
            </a:r>
            <a:r>
              <a:rPr lang="en-US" dirty="0"/>
              <a:t> studies of resistant bacteria show that third-order combinations are more effective than drug </a:t>
            </a:r>
            <a:r>
              <a:rPr lang="en-US" dirty="0" smtClean="0"/>
              <a:t>pairs, </a:t>
            </a:r>
            <a:r>
              <a:rPr lang="en-US" dirty="0"/>
              <a:t>and clinical regimens for resistant tuberculosis </a:t>
            </a:r>
            <a:r>
              <a:rPr lang="en-US" dirty="0" smtClean="0"/>
              <a:t>or </a:t>
            </a:r>
            <a:r>
              <a:rPr lang="en-US" dirty="0"/>
              <a:t>AIDS infections </a:t>
            </a:r>
            <a:r>
              <a:rPr lang="en-US" dirty="0" smtClean="0"/>
              <a:t>routinely </a:t>
            </a:r>
            <a:r>
              <a:rPr lang="en-US" dirty="0"/>
              <a:t>require more than two drugs together.</a:t>
            </a:r>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22</a:t>
            </a:fld>
            <a:endParaRPr lang="en-US"/>
          </a:p>
        </p:txBody>
      </p:sp>
    </p:spTree>
    <p:extLst>
      <p:ext uri="{BB962C8B-B14F-4D97-AF65-F5344CB8AC3E}">
        <p14:creationId xmlns:p14="http://schemas.microsoft.com/office/powerpoint/2010/main" val="403983871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Robust causation presents </a:t>
            </a:r>
            <a:r>
              <a:rPr lang="en-US" dirty="0" smtClean="0">
                <a:solidFill>
                  <a:srgbClr val="0000FF"/>
                </a:solidFill>
              </a:rPr>
              <a:t>conceptual challenges </a:t>
            </a:r>
            <a:r>
              <a:rPr lang="en-US" dirty="0" smtClean="0"/>
              <a:t>for both Woodward causal explanation and Mechanism causal explanation</a:t>
            </a:r>
          </a:p>
          <a:p>
            <a:r>
              <a:rPr lang="en-US" dirty="0" smtClean="0"/>
              <a:t>Role of evidence is not neutral – i.e. not JUST an empirical matter what role organization plays in causal explanation.</a:t>
            </a:r>
          </a:p>
          <a:p>
            <a:r>
              <a:rPr lang="en-US" dirty="0" smtClean="0"/>
              <a:t>Woodward Causes – if stick to modularity requirement – causal pathways that are PART of robust network are not causal – not independently </a:t>
            </a:r>
            <a:r>
              <a:rPr lang="en-US" dirty="0" err="1" smtClean="0"/>
              <a:t>disruptable</a:t>
            </a:r>
            <a:endParaRPr lang="en-US" dirty="0" smtClean="0"/>
          </a:p>
          <a:p>
            <a:r>
              <a:rPr lang="en-US" dirty="0" smtClean="0"/>
              <a:t>Mechanism Causes – if E+A+O generates a cause – then robust networks have MANY causes – many mechanisms – this does not capture the evolution, maintenance and intervention on robust systems.</a:t>
            </a:r>
            <a:endParaRPr lang="en-US" dirty="0"/>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23</a:t>
            </a:fld>
            <a:endParaRPr lang="en-US"/>
          </a:p>
        </p:txBody>
      </p:sp>
    </p:spTree>
    <p:extLst>
      <p:ext uri="{BB962C8B-B14F-4D97-AF65-F5344CB8AC3E}">
        <p14:creationId xmlns:p14="http://schemas.microsoft.com/office/powerpoint/2010/main" val="4184438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causality</a:t>
            </a:r>
            <a:endParaRPr lang="en-US" dirty="0"/>
          </a:p>
        </p:txBody>
      </p:sp>
      <p:sp>
        <p:nvSpPr>
          <p:cNvPr id="3" name="Content Placeholder 2"/>
          <p:cNvSpPr>
            <a:spLocks noGrp="1"/>
          </p:cNvSpPr>
          <p:nvPr>
            <p:ph idx="1"/>
          </p:nvPr>
        </p:nvSpPr>
        <p:spPr/>
        <p:txBody>
          <a:bodyPr>
            <a:normAutofit fontScale="92500"/>
          </a:bodyPr>
          <a:lstStyle/>
          <a:p>
            <a:r>
              <a:rPr lang="en-US" dirty="0" smtClean="0"/>
              <a:t>Multiple contributing causes (at multiple levels)</a:t>
            </a:r>
          </a:p>
          <a:p>
            <a:r>
              <a:rPr lang="en-US" dirty="0" smtClean="0"/>
              <a:t>Interactions among causes</a:t>
            </a:r>
          </a:p>
          <a:p>
            <a:pPr lvl="1"/>
            <a:r>
              <a:rPr lang="en-US" dirty="0" smtClean="0"/>
              <a:t>Self-organization (feedback and feed forward)</a:t>
            </a:r>
          </a:p>
          <a:p>
            <a:pPr lvl="1"/>
            <a:r>
              <a:rPr lang="en-US" dirty="0" smtClean="0"/>
              <a:t>Inhibition and excitation</a:t>
            </a:r>
          </a:p>
          <a:p>
            <a:pPr lvl="1"/>
            <a:r>
              <a:rPr lang="en-US" dirty="0" smtClean="0">
                <a:solidFill>
                  <a:srgbClr val="FF0000"/>
                </a:solidFill>
              </a:rPr>
              <a:t>Robustness</a:t>
            </a:r>
          </a:p>
          <a:p>
            <a:r>
              <a:rPr lang="en-US" dirty="0" smtClean="0"/>
              <a:t>Context sensitivity (contributions of non-modeled causes)</a:t>
            </a:r>
          </a:p>
          <a:p>
            <a:endParaRPr lang="en-US" dirty="0"/>
          </a:p>
          <a:p>
            <a:pPr marL="0" indent="0">
              <a:buNone/>
            </a:pPr>
            <a:r>
              <a:rPr lang="en-US" dirty="0"/>
              <a:t>'robustness is a property that allows a system to maintain its functions against internal and external perturbations</a:t>
            </a:r>
            <a:r>
              <a:rPr lang="en-US" dirty="0" smtClean="0"/>
              <a:t>.’</a:t>
            </a:r>
          </a:p>
          <a:p>
            <a:pPr marL="0" indent="0" algn="r">
              <a:buNone/>
            </a:pPr>
            <a:r>
              <a:rPr lang="en-US" dirty="0" smtClean="0"/>
              <a:t>Kitano 2004</a:t>
            </a:r>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3</a:t>
            </a:fld>
            <a:endParaRPr lang="en-US"/>
          </a:p>
        </p:txBody>
      </p:sp>
    </p:spTree>
    <p:extLst>
      <p:ext uri="{BB962C8B-B14F-4D97-AF65-F5344CB8AC3E}">
        <p14:creationId xmlns:p14="http://schemas.microsoft.com/office/powerpoint/2010/main" val="37263012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B582507-DACC-46D1-A944-D6456A4BDBD8}" type="slidenum">
              <a:rPr lang="en-US" smtClean="0"/>
              <a:pPr>
                <a:defRPr/>
              </a:pPr>
              <a:t>4</a:t>
            </a:fld>
            <a:endParaRPr lang="en-US"/>
          </a:p>
        </p:txBody>
      </p:sp>
      <p:sp>
        <p:nvSpPr>
          <p:cNvPr id="4" name="Title 3"/>
          <p:cNvSpPr>
            <a:spLocks noGrp="1"/>
          </p:cNvSpPr>
          <p:nvPr>
            <p:ph type="title" idx="4294967295"/>
          </p:nvPr>
        </p:nvSpPr>
        <p:spPr>
          <a:xfrm>
            <a:off x="0" y="704850"/>
            <a:ext cx="8229600" cy="1143000"/>
          </a:xfrm>
        </p:spPr>
        <p:txBody>
          <a:bodyPr/>
          <a:lstStyle/>
          <a:p>
            <a:pPr algn="ctr"/>
            <a:r>
              <a:rPr lang="en-US" dirty="0" smtClean="0"/>
              <a:t>Robust AND Fragile</a:t>
            </a:r>
            <a:endParaRPr lang="en-US" dirty="0"/>
          </a:p>
        </p:txBody>
      </p:sp>
      <p:sp>
        <p:nvSpPr>
          <p:cNvPr id="3" name="Rectangle 2"/>
          <p:cNvSpPr/>
          <p:nvPr/>
        </p:nvSpPr>
        <p:spPr>
          <a:xfrm>
            <a:off x="838200" y="2055898"/>
            <a:ext cx="7467600" cy="3201902"/>
          </a:xfrm>
          <a:prstGeom prst="rect">
            <a:avLst/>
          </a:prstGeom>
        </p:spPr>
        <p:txBody>
          <a:bodyPr wrap="square">
            <a:spAutoFit/>
          </a:bodyPr>
          <a:lstStyle/>
          <a:p>
            <a:pPr>
              <a:lnSpc>
                <a:spcPct val="90000"/>
              </a:lnSpc>
            </a:pPr>
            <a:r>
              <a:rPr lang="en-US" sz="2800" b="1" i="1" dirty="0"/>
              <a:t>Robust</a:t>
            </a:r>
            <a:r>
              <a:rPr lang="en-US" sz="2800" dirty="0"/>
              <a:t> </a:t>
            </a:r>
            <a:r>
              <a:rPr lang="en-US" sz="2800" dirty="0" smtClean="0"/>
              <a:t>output/functional stability in </a:t>
            </a:r>
            <a:r>
              <a:rPr lang="en-US" sz="2800" dirty="0" smtClean="0"/>
              <a:t>response to </a:t>
            </a:r>
            <a:r>
              <a:rPr lang="en-US" sz="2800" dirty="0" smtClean="0"/>
              <a:t>to </a:t>
            </a:r>
            <a:r>
              <a:rPr lang="en-US" sz="2800" dirty="0"/>
              <a:t>large variations in environment and component parts </a:t>
            </a:r>
            <a:endParaRPr lang="en-US" sz="2800" dirty="0" smtClean="0"/>
          </a:p>
          <a:p>
            <a:pPr>
              <a:lnSpc>
                <a:spcPct val="90000"/>
              </a:lnSpc>
            </a:pPr>
            <a:endParaRPr lang="en-US" sz="2800" dirty="0"/>
          </a:p>
          <a:p>
            <a:pPr>
              <a:lnSpc>
                <a:spcPct val="90000"/>
              </a:lnSpc>
            </a:pPr>
            <a:r>
              <a:rPr lang="en-US" sz="2800" dirty="0"/>
              <a:t>a</a:t>
            </a:r>
            <a:r>
              <a:rPr lang="en-US" sz="2800" dirty="0" smtClean="0"/>
              <a:t>t the same time…</a:t>
            </a:r>
          </a:p>
          <a:p>
            <a:pPr>
              <a:lnSpc>
                <a:spcPct val="90000"/>
              </a:lnSpc>
            </a:pPr>
            <a:endParaRPr lang="en-US" sz="2800" dirty="0"/>
          </a:p>
          <a:p>
            <a:pPr>
              <a:lnSpc>
                <a:spcPct val="90000"/>
              </a:lnSpc>
            </a:pPr>
            <a:r>
              <a:rPr lang="en-US" sz="2800" b="1" i="1" dirty="0"/>
              <a:t>Fragile, </a:t>
            </a:r>
            <a:r>
              <a:rPr lang="en-US" sz="2800" dirty="0"/>
              <a:t>often catastrophically so, to cascading failures </a:t>
            </a:r>
            <a:r>
              <a:rPr lang="en-US" sz="2800" dirty="0" smtClean="0"/>
              <a:t>events</a:t>
            </a:r>
            <a:endParaRPr lang="en-US" sz="2800" dirty="0"/>
          </a:p>
        </p:txBody>
      </p:sp>
    </p:spTree>
    <p:extLst>
      <p:ext uri="{BB962C8B-B14F-4D97-AF65-F5344CB8AC3E}">
        <p14:creationId xmlns:p14="http://schemas.microsoft.com/office/powerpoint/2010/main" val="316685423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04850"/>
            <a:ext cx="8229600" cy="209550"/>
          </a:xfrm>
        </p:spPr>
        <p:txBody>
          <a:bodyPr/>
          <a:lstStyle/>
          <a:p>
            <a:r>
              <a:rPr lang="en-US" dirty="0" smtClean="0"/>
              <a:t>Robustness Trade-offs</a:t>
            </a:r>
            <a:endParaRPr lang="en-US" dirty="0"/>
          </a:p>
        </p:txBody>
      </p:sp>
      <p:sp>
        <p:nvSpPr>
          <p:cNvPr id="2" name="Slide Number Placeholder 1"/>
          <p:cNvSpPr>
            <a:spLocks noGrp="1"/>
          </p:cNvSpPr>
          <p:nvPr>
            <p:ph type="sldNum" sz="quarter" idx="12"/>
          </p:nvPr>
        </p:nvSpPr>
        <p:spPr/>
        <p:txBody>
          <a:bodyPr/>
          <a:lstStyle/>
          <a:p>
            <a:pPr>
              <a:defRPr/>
            </a:pPr>
            <a:fld id="{7B582507-DACC-46D1-A944-D6456A4BDBD8}" type="slidenum">
              <a:rPr lang="en-US" smtClean="0"/>
              <a:pPr>
                <a:defRPr/>
              </a:pPr>
              <a:t>5</a:t>
            </a:fld>
            <a:endParaRPr lang="en-US"/>
          </a:p>
        </p:txBody>
      </p:sp>
      <p:pic>
        <p:nvPicPr>
          <p:cNvPr id="3" name="Picture 2"/>
          <p:cNvPicPr>
            <a:picLocks noChangeAspect="1"/>
          </p:cNvPicPr>
          <p:nvPr/>
        </p:nvPicPr>
        <p:blipFill>
          <a:blip r:embed="rId3"/>
          <a:stretch>
            <a:fillRect/>
          </a:stretch>
        </p:blipFill>
        <p:spPr>
          <a:xfrm>
            <a:off x="1295400" y="1066800"/>
            <a:ext cx="6477000" cy="5593564"/>
          </a:xfrm>
          <a:prstGeom prst="rect">
            <a:avLst/>
          </a:prstGeom>
        </p:spPr>
      </p:pic>
    </p:spTree>
    <p:extLst>
      <p:ext uri="{BB962C8B-B14F-4D97-AF65-F5344CB8AC3E}">
        <p14:creationId xmlns:p14="http://schemas.microsoft.com/office/powerpoint/2010/main" val="36106612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399"/>
            <a:ext cx="8229600" cy="5410201"/>
          </a:xfrm>
        </p:spPr>
        <p:txBody>
          <a:bodyPr>
            <a:normAutofit/>
          </a:bodyPr>
          <a:lstStyle/>
          <a:p>
            <a:pPr>
              <a:lnSpc>
                <a:spcPct val="90000"/>
              </a:lnSpc>
            </a:pPr>
            <a:r>
              <a:rPr lang="en-US" sz="2400" dirty="0"/>
              <a:t>Robustness is achieved by building barriers to cascading failures</a:t>
            </a:r>
          </a:p>
          <a:p>
            <a:pPr>
              <a:lnSpc>
                <a:spcPct val="90000"/>
              </a:lnSpc>
            </a:pPr>
            <a:r>
              <a:rPr lang="en-US" sz="2400" dirty="0"/>
              <a:t>This often requires complicated internal </a:t>
            </a:r>
            <a:r>
              <a:rPr lang="en-US" sz="2400" dirty="0" smtClean="0"/>
              <a:t>structure, </a:t>
            </a:r>
            <a:r>
              <a:rPr lang="en-US" sz="2400" dirty="0"/>
              <a:t>layers of feedback, signaling, </a:t>
            </a:r>
            <a:r>
              <a:rPr lang="en-US" sz="2400" dirty="0" smtClean="0"/>
              <a:t>regulation…</a:t>
            </a:r>
            <a:endParaRPr lang="en-US" sz="2400" dirty="0"/>
          </a:p>
          <a:p>
            <a:pPr lvl="1">
              <a:lnSpc>
                <a:spcPct val="90000"/>
              </a:lnSpc>
            </a:pPr>
            <a:r>
              <a:rPr lang="en-US" sz="2200" dirty="0"/>
              <a:t>Greater </a:t>
            </a:r>
            <a:r>
              <a:rPr lang="en-US" altLang="ja-JP" sz="2200" dirty="0" smtClean="0"/>
              <a:t>genetic</a:t>
            </a:r>
            <a:r>
              <a:rPr lang="en-US" altLang="ja-JP" sz="2200" dirty="0"/>
              <a:t> </a:t>
            </a:r>
            <a:r>
              <a:rPr lang="en-US" sz="2200" dirty="0" smtClean="0">
                <a:solidFill>
                  <a:srgbClr val="FF0000"/>
                </a:solidFill>
              </a:rPr>
              <a:t>complexity</a:t>
            </a:r>
            <a:r>
              <a:rPr lang="en-US" sz="2200" dirty="0" smtClean="0"/>
              <a:t> </a:t>
            </a:r>
            <a:r>
              <a:rPr lang="en-US" sz="2200" dirty="0"/>
              <a:t>= more parts, more </a:t>
            </a:r>
            <a:r>
              <a:rPr lang="en-US" sz="2200" dirty="0" smtClean="0"/>
              <a:t>structure, more interactions</a:t>
            </a:r>
          </a:p>
          <a:p>
            <a:pPr marL="0" indent="0">
              <a:lnSpc>
                <a:spcPct val="90000"/>
              </a:lnSpc>
              <a:buNone/>
            </a:pPr>
            <a:endParaRPr lang="en-US" sz="2400" dirty="0" smtClean="0">
              <a:solidFill>
                <a:srgbClr val="FF0000"/>
              </a:solidFill>
            </a:endParaRPr>
          </a:p>
          <a:p>
            <a:pPr marL="0" indent="0">
              <a:lnSpc>
                <a:spcPct val="90000"/>
              </a:lnSpc>
              <a:buNone/>
            </a:pPr>
            <a:r>
              <a:rPr lang="en-US" sz="2400" dirty="0" smtClean="0">
                <a:solidFill>
                  <a:srgbClr val="FF0000"/>
                </a:solidFill>
              </a:rPr>
              <a:t>Molecular </a:t>
            </a:r>
            <a:r>
              <a:rPr lang="en-US" sz="2400" dirty="0">
                <a:solidFill>
                  <a:srgbClr val="FF0000"/>
                </a:solidFill>
              </a:rPr>
              <a:t>biology </a:t>
            </a:r>
            <a:r>
              <a:rPr lang="en-US" sz="2400" dirty="0" smtClean="0"/>
              <a:t>has focused on biological </a:t>
            </a:r>
            <a:r>
              <a:rPr lang="en-US" sz="2400" dirty="0"/>
              <a:t>simplicity, what are the </a:t>
            </a:r>
            <a:r>
              <a:rPr lang="en-US" sz="2400" dirty="0" smtClean="0">
                <a:solidFill>
                  <a:srgbClr val="0000FF"/>
                </a:solidFill>
              </a:rPr>
              <a:t>entities</a:t>
            </a:r>
            <a:r>
              <a:rPr lang="en-US" sz="2400" dirty="0" smtClean="0"/>
              <a:t> (genes) </a:t>
            </a:r>
            <a:r>
              <a:rPr lang="en-US" sz="2400" dirty="0"/>
              <a:t>and how do they </a:t>
            </a:r>
            <a:r>
              <a:rPr lang="en-US" sz="2400" dirty="0" smtClean="0"/>
              <a:t>individually contribute to causing a phenotype.</a:t>
            </a:r>
          </a:p>
          <a:p>
            <a:pPr marL="0" indent="0">
              <a:lnSpc>
                <a:spcPct val="90000"/>
              </a:lnSpc>
              <a:buNone/>
            </a:pPr>
            <a:endParaRPr lang="en-US" sz="2400" dirty="0" smtClean="0">
              <a:solidFill>
                <a:srgbClr val="FF0000"/>
              </a:solidFill>
            </a:endParaRPr>
          </a:p>
          <a:p>
            <a:pPr marL="0" indent="0">
              <a:lnSpc>
                <a:spcPct val="90000"/>
              </a:lnSpc>
              <a:buNone/>
            </a:pPr>
            <a:r>
              <a:rPr lang="en-US" sz="2400" dirty="0" smtClean="0">
                <a:solidFill>
                  <a:srgbClr val="FF0000"/>
                </a:solidFill>
              </a:rPr>
              <a:t>Systems biology </a:t>
            </a:r>
            <a:r>
              <a:rPr lang="en-US" sz="2400" dirty="0" smtClean="0"/>
              <a:t>focuses on biological complexity, what are the </a:t>
            </a:r>
            <a:r>
              <a:rPr lang="en-US" sz="2400" dirty="0" smtClean="0">
                <a:solidFill>
                  <a:srgbClr val="0000FF"/>
                </a:solidFill>
              </a:rPr>
              <a:t>networks</a:t>
            </a:r>
            <a:r>
              <a:rPr lang="en-US" sz="2400" dirty="0" smtClean="0"/>
              <a:t>, what </a:t>
            </a:r>
            <a:r>
              <a:rPr lang="en-US" sz="2400" dirty="0" smtClean="0"/>
              <a:t>are alternative pathways with alternative entities generating the same outcome.</a:t>
            </a:r>
            <a:endParaRPr lang="en-US" sz="2400" dirty="0"/>
          </a:p>
        </p:txBody>
      </p:sp>
      <p:sp>
        <p:nvSpPr>
          <p:cNvPr id="4" name="Slide Number Placeholder 3"/>
          <p:cNvSpPr>
            <a:spLocks noGrp="1"/>
          </p:cNvSpPr>
          <p:nvPr>
            <p:ph type="sldNum" sz="quarter" idx="12"/>
          </p:nvPr>
        </p:nvSpPr>
        <p:spPr/>
        <p:txBody>
          <a:bodyPr/>
          <a:lstStyle/>
          <a:p>
            <a:pPr>
              <a:defRPr/>
            </a:pPr>
            <a:fld id="{1DC48258-8C8B-4698-97E3-A905C0CBE743}" type="slidenum">
              <a:rPr lang="en-US" smtClean="0"/>
              <a:pPr>
                <a:defRPr/>
              </a:pPr>
              <a:t>6</a:t>
            </a:fld>
            <a:endParaRPr lang="en-US"/>
          </a:p>
        </p:txBody>
      </p:sp>
    </p:spTree>
    <p:extLst>
      <p:ext uri="{BB962C8B-B14F-4D97-AF65-F5344CB8AC3E}">
        <p14:creationId xmlns:p14="http://schemas.microsoft.com/office/powerpoint/2010/main" val="38213177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reeform 52"/>
          <p:cNvSpPr>
            <a:spLocks/>
          </p:cNvSpPr>
          <p:nvPr/>
        </p:nvSpPr>
        <p:spPr bwMode="auto">
          <a:xfrm flipH="1" flipV="1">
            <a:off x="-457200" y="-50800"/>
            <a:ext cx="9564688" cy="6908800"/>
          </a:xfrm>
          <a:custGeom>
            <a:avLst/>
            <a:gdLst>
              <a:gd name="T0" fmla="*/ 0 w 6025"/>
              <a:gd name="T1" fmla="*/ 4352 h 4352"/>
              <a:gd name="T2" fmla="*/ 5808 w 6025"/>
              <a:gd name="T3" fmla="*/ 4352 h 4352"/>
              <a:gd name="T4" fmla="*/ 5808 w 6025"/>
              <a:gd name="T5" fmla="*/ 128 h 4352"/>
              <a:gd name="T6" fmla="*/ 4504 w 6025"/>
              <a:gd name="T7" fmla="*/ 56 h 4352"/>
              <a:gd name="T8" fmla="*/ 3472 w 6025"/>
              <a:gd name="T9" fmla="*/ 80 h 4352"/>
              <a:gd name="T10" fmla="*/ 2120 w 6025"/>
              <a:gd name="T11" fmla="*/ 504 h 4352"/>
              <a:gd name="T12" fmla="*/ 984 w 6025"/>
              <a:gd name="T13" fmla="*/ 1288 h 4352"/>
              <a:gd name="T14" fmla="*/ 312 w 6025"/>
              <a:gd name="T15" fmla="*/ 2520 h 4352"/>
              <a:gd name="T16" fmla="*/ 0 w 6025"/>
              <a:gd name="T17" fmla="*/ 4352 h 4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5"/>
              <a:gd name="T28" fmla="*/ 0 h 4352"/>
              <a:gd name="T29" fmla="*/ 6025 w 6025"/>
              <a:gd name="T30" fmla="*/ 4352 h 4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5" h="4352">
                <a:moveTo>
                  <a:pt x="0" y="4352"/>
                </a:moveTo>
                <a:lnTo>
                  <a:pt x="5808" y="4352"/>
                </a:lnTo>
                <a:cubicBezTo>
                  <a:pt x="5808" y="4352"/>
                  <a:pt x="6025" y="844"/>
                  <a:pt x="5808" y="128"/>
                </a:cubicBezTo>
                <a:lnTo>
                  <a:pt x="4504" y="56"/>
                </a:lnTo>
                <a:cubicBezTo>
                  <a:pt x="4088" y="0"/>
                  <a:pt x="3869" y="5"/>
                  <a:pt x="3472" y="80"/>
                </a:cubicBezTo>
                <a:cubicBezTo>
                  <a:pt x="3075" y="155"/>
                  <a:pt x="2535" y="303"/>
                  <a:pt x="2120" y="504"/>
                </a:cubicBezTo>
                <a:cubicBezTo>
                  <a:pt x="1768" y="739"/>
                  <a:pt x="1297" y="969"/>
                  <a:pt x="984" y="1288"/>
                </a:cubicBezTo>
                <a:cubicBezTo>
                  <a:pt x="671" y="1607"/>
                  <a:pt x="448" y="2072"/>
                  <a:pt x="312" y="2520"/>
                </a:cubicBezTo>
                <a:cubicBezTo>
                  <a:pt x="176" y="2968"/>
                  <a:pt x="110" y="4072"/>
                  <a:pt x="0" y="4352"/>
                </a:cubicBezTo>
                <a:close/>
              </a:path>
            </a:pathLst>
          </a:custGeom>
          <a:solidFill>
            <a:srgbClr val="FFCCCC"/>
          </a:solidFill>
          <a:ln w="76200">
            <a:solidFill>
              <a:srgbClr val="969696"/>
            </a:solidFill>
            <a:round/>
            <a:headEnd/>
            <a:tailEnd/>
          </a:ln>
        </p:spPr>
        <p:txBody>
          <a:bodyPr/>
          <a:lstStyle/>
          <a:p>
            <a:endParaRPr lang="en-US"/>
          </a:p>
        </p:txBody>
      </p:sp>
      <p:sp>
        <p:nvSpPr>
          <p:cNvPr id="79884" name="Freeform 12"/>
          <p:cNvSpPr>
            <a:spLocks/>
          </p:cNvSpPr>
          <p:nvPr/>
        </p:nvSpPr>
        <p:spPr bwMode="auto">
          <a:xfrm flipH="1" flipV="1">
            <a:off x="-457200" y="-76200"/>
            <a:ext cx="9564688" cy="6908800"/>
          </a:xfrm>
          <a:custGeom>
            <a:avLst/>
            <a:gdLst>
              <a:gd name="T0" fmla="*/ 0 w 6025"/>
              <a:gd name="T1" fmla="*/ 4352 h 4352"/>
              <a:gd name="T2" fmla="*/ 5808 w 6025"/>
              <a:gd name="T3" fmla="*/ 4352 h 4352"/>
              <a:gd name="T4" fmla="*/ 5808 w 6025"/>
              <a:gd name="T5" fmla="*/ 128 h 4352"/>
              <a:gd name="T6" fmla="*/ 4504 w 6025"/>
              <a:gd name="T7" fmla="*/ 56 h 4352"/>
              <a:gd name="T8" fmla="*/ 3472 w 6025"/>
              <a:gd name="T9" fmla="*/ 80 h 4352"/>
              <a:gd name="T10" fmla="*/ 2120 w 6025"/>
              <a:gd name="T11" fmla="*/ 504 h 4352"/>
              <a:gd name="T12" fmla="*/ 984 w 6025"/>
              <a:gd name="T13" fmla="*/ 1288 h 4352"/>
              <a:gd name="T14" fmla="*/ 312 w 6025"/>
              <a:gd name="T15" fmla="*/ 2520 h 4352"/>
              <a:gd name="T16" fmla="*/ 0 w 6025"/>
              <a:gd name="T17" fmla="*/ 4352 h 4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5"/>
              <a:gd name="T28" fmla="*/ 0 h 4352"/>
              <a:gd name="T29" fmla="*/ 6025 w 6025"/>
              <a:gd name="T30" fmla="*/ 4352 h 4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5" h="4352">
                <a:moveTo>
                  <a:pt x="0" y="4352"/>
                </a:moveTo>
                <a:lnTo>
                  <a:pt x="5808" y="4352"/>
                </a:lnTo>
                <a:cubicBezTo>
                  <a:pt x="5808" y="4352"/>
                  <a:pt x="6025" y="844"/>
                  <a:pt x="5808" y="128"/>
                </a:cubicBezTo>
                <a:lnTo>
                  <a:pt x="4504" y="56"/>
                </a:lnTo>
                <a:cubicBezTo>
                  <a:pt x="4088" y="0"/>
                  <a:pt x="3869" y="5"/>
                  <a:pt x="3472" y="80"/>
                </a:cubicBezTo>
                <a:cubicBezTo>
                  <a:pt x="3075" y="155"/>
                  <a:pt x="2535" y="303"/>
                  <a:pt x="2120" y="504"/>
                </a:cubicBezTo>
                <a:cubicBezTo>
                  <a:pt x="1768" y="739"/>
                  <a:pt x="1297" y="969"/>
                  <a:pt x="984" y="1288"/>
                </a:cubicBezTo>
                <a:cubicBezTo>
                  <a:pt x="671" y="1607"/>
                  <a:pt x="448" y="2072"/>
                  <a:pt x="312" y="2520"/>
                </a:cubicBezTo>
                <a:cubicBezTo>
                  <a:pt x="176" y="2968"/>
                  <a:pt x="110" y="4072"/>
                  <a:pt x="0" y="4352"/>
                </a:cubicBezTo>
                <a:close/>
              </a:path>
            </a:pathLst>
          </a:custGeom>
          <a:solidFill>
            <a:srgbClr val="CC6600"/>
          </a:solidFill>
          <a:ln w="76200">
            <a:solidFill>
              <a:srgbClr val="969696"/>
            </a:solidFill>
            <a:round/>
            <a:headEnd/>
            <a:tailEnd/>
          </a:ln>
        </p:spPr>
        <p:txBody>
          <a:bodyPr/>
          <a:lstStyle/>
          <a:p>
            <a:endParaRPr lang="en-US"/>
          </a:p>
        </p:txBody>
      </p:sp>
      <p:sp>
        <p:nvSpPr>
          <p:cNvPr id="79877" name="AutoShape 5"/>
          <p:cNvSpPr>
            <a:spLocks noChangeArrowheads="1"/>
          </p:cNvSpPr>
          <p:nvPr/>
        </p:nvSpPr>
        <p:spPr bwMode="auto">
          <a:xfrm>
            <a:off x="6705600" y="5562600"/>
            <a:ext cx="2438400" cy="1143000"/>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en-US" sz="2800"/>
              <a:t>Temp</a:t>
            </a:r>
          </a:p>
          <a:p>
            <a:pPr algn="ctr"/>
            <a:r>
              <a:rPr lang="en-US" sz="2800"/>
              <a:t>environ</a:t>
            </a:r>
          </a:p>
        </p:txBody>
      </p:sp>
      <p:sp>
        <p:nvSpPr>
          <p:cNvPr id="79878" name="AutoShape 6"/>
          <p:cNvSpPr>
            <a:spLocks noChangeArrowheads="1"/>
          </p:cNvSpPr>
          <p:nvPr/>
        </p:nvSpPr>
        <p:spPr bwMode="auto">
          <a:xfrm>
            <a:off x="4572000" y="4343400"/>
            <a:ext cx="2438400" cy="1143000"/>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en-US" sz="2800"/>
              <a:t>Temp</a:t>
            </a:r>
          </a:p>
          <a:p>
            <a:pPr algn="ctr"/>
            <a:r>
              <a:rPr lang="en-US" sz="2800"/>
              <a:t>cell</a:t>
            </a:r>
          </a:p>
        </p:txBody>
      </p:sp>
      <p:grpSp>
        <p:nvGrpSpPr>
          <p:cNvPr id="2" name="Group 47"/>
          <p:cNvGrpSpPr>
            <a:grpSpLocks/>
          </p:cNvGrpSpPr>
          <p:nvPr/>
        </p:nvGrpSpPr>
        <p:grpSpPr bwMode="auto">
          <a:xfrm>
            <a:off x="381000" y="2987675"/>
            <a:ext cx="2935288" cy="3489325"/>
            <a:chOff x="240" y="1882"/>
            <a:chExt cx="1849" cy="2198"/>
          </a:xfrm>
        </p:grpSpPr>
        <p:pic>
          <p:nvPicPr>
            <p:cNvPr id="42007" name="Picture 13"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912" y="3168"/>
              <a:ext cx="62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8" name="Picture 14"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1632" y="3408"/>
              <a:ext cx="45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9" name="Picture 15"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1392" y="3120"/>
              <a:ext cx="52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10" name="Text Box 16"/>
            <p:cNvSpPr txBox="1">
              <a:spLocks noChangeArrowheads="1"/>
            </p:cNvSpPr>
            <p:nvPr/>
          </p:nvSpPr>
          <p:spPr bwMode="auto">
            <a:xfrm>
              <a:off x="240" y="3312"/>
              <a:ext cx="8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dirty="0">
                  <a:solidFill>
                    <a:srgbClr val="000000"/>
                  </a:solidFill>
                </a:rPr>
                <a:t>Folded</a:t>
              </a:r>
              <a:r>
                <a:rPr lang="en-US" b="1" dirty="0">
                  <a:solidFill>
                    <a:schemeClr val="bg1"/>
                  </a:solidFill>
                </a:rPr>
                <a:t> </a:t>
              </a:r>
              <a:r>
                <a:rPr lang="en-US" b="1" dirty="0">
                  <a:solidFill>
                    <a:srgbClr val="000000"/>
                  </a:solidFill>
                </a:rPr>
                <a:t>Proteins</a:t>
              </a:r>
            </a:p>
          </p:txBody>
        </p:sp>
        <p:sp>
          <p:nvSpPr>
            <p:cNvPr id="42011" name="Freeform 19"/>
            <p:cNvSpPr>
              <a:spLocks/>
            </p:cNvSpPr>
            <p:nvPr/>
          </p:nvSpPr>
          <p:spPr bwMode="auto">
            <a:xfrm flipV="1">
              <a:off x="375" y="2491"/>
              <a:ext cx="1173" cy="212"/>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1200000" lon="20999997" rev="0"/>
              </a:camera>
              <a:lightRig rig="legacyFlat1" dir="t"/>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2012" name="Freeform 20"/>
            <p:cNvSpPr>
              <a:spLocks/>
            </p:cNvSpPr>
            <p:nvPr/>
          </p:nvSpPr>
          <p:spPr bwMode="auto">
            <a:xfrm flipV="1">
              <a:off x="395" y="2665"/>
              <a:ext cx="1173" cy="71"/>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600000" lon="20999997" rev="0"/>
              </a:camera>
              <a:lightRig rig="legacyFlat3" dir="l"/>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2013" name="Freeform 21"/>
            <p:cNvSpPr>
              <a:spLocks/>
            </p:cNvSpPr>
            <p:nvPr/>
          </p:nvSpPr>
          <p:spPr bwMode="auto">
            <a:xfrm>
              <a:off x="393" y="2339"/>
              <a:ext cx="1051" cy="124"/>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1200000" lon="20999997" rev="0"/>
              </a:camera>
              <a:lightRig rig="legacyFlat1" dir="t"/>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2014" name="Text Box 22"/>
            <p:cNvSpPr txBox="1">
              <a:spLocks noChangeArrowheads="1"/>
            </p:cNvSpPr>
            <p:nvPr/>
          </p:nvSpPr>
          <p:spPr bwMode="auto">
            <a:xfrm>
              <a:off x="255" y="1882"/>
              <a:ext cx="99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dirty="0">
                  <a:solidFill>
                    <a:srgbClr val="000000"/>
                  </a:solidFill>
                </a:rPr>
                <a:t>Unfolded</a:t>
              </a:r>
              <a:r>
                <a:rPr lang="en-US" b="1" dirty="0">
                  <a:solidFill>
                    <a:schemeClr val="bg1"/>
                  </a:solidFill>
                </a:rPr>
                <a:t> </a:t>
              </a:r>
              <a:r>
                <a:rPr lang="en-US" b="1" dirty="0">
                  <a:solidFill>
                    <a:srgbClr val="000000"/>
                  </a:solidFill>
                </a:rPr>
                <a:t>Proteins</a:t>
              </a:r>
            </a:p>
          </p:txBody>
        </p:sp>
        <p:sp>
          <p:nvSpPr>
            <p:cNvPr id="42015" name="Freeform 32"/>
            <p:cNvSpPr>
              <a:spLocks/>
            </p:cNvSpPr>
            <p:nvPr/>
          </p:nvSpPr>
          <p:spPr bwMode="auto">
            <a:xfrm>
              <a:off x="1200" y="2832"/>
              <a:ext cx="216" cy="424"/>
            </a:xfrm>
            <a:custGeom>
              <a:avLst/>
              <a:gdLst>
                <a:gd name="T0" fmla="*/ 264 w 264"/>
                <a:gd name="T1" fmla="*/ 712 h 712"/>
                <a:gd name="T2" fmla="*/ 0 w 264"/>
                <a:gd name="T3" fmla="*/ 0 h 712"/>
                <a:gd name="T4" fmla="*/ 0 60000 65536"/>
                <a:gd name="T5" fmla="*/ 0 60000 65536"/>
                <a:gd name="T6" fmla="*/ 0 w 264"/>
                <a:gd name="T7" fmla="*/ 0 h 712"/>
                <a:gd name="T8" fmla="*/ 264 w 264"/>
                <a:gd name="T9" fmla="*/ 712 h 712"/>
              </a:gdLst>
              <a:ahLst/>
              <a:cxnLst>
                <a:cxn ang="T4">
                  <a:pos x="T0" y="T1"/>
                </a:cxn>
                <a:cxn ang="T5">
                  <a:pos x="T2" y="T3"/>
                </a:cxn>
              </a:cxnLst>
              <a:rect l="T6" t="T7" r="T8" b="T9"/>
              <a:pathLst>
                <a:path w="264" h="712">
                  <a:moveTo>
                    <a:pt x="264" y="7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 name="Group 48"/>
          <p:cNvGrpSpPr>
            <a:grpSpLocks/>
          </p:cNvGrpSpPr>
          <p:nvPr/>
        </p:nvGrpSpPr>
        <p:grpSpPr bwMode="auto">
          <a:xfrm>
            <a:off x="2590800" y="2819400"/>
            <a:ext cx="2667000" cy="2209800"/>
            <a:chOff x="1632" y="1776"/>
            <a:chExt cx="1680" cy="1392"/>
          </a:xfrm>
        </p:grpSpPr>
        <p:sp>
          <p:nvSpPr>
            <p:cNvPr id="42003" name="Line 31"/>
            <p:cNvSpPr>
              <a:spLocks noChangeShapeType="1"/>
            </p:cNvSpPr>
            <p:nvPr/>
          </p:nvSpPr>
          <p:spPr bwMode="auto">
            <a:xfrm flipV="1">
              <a:off x="2016" y="2736"/>
              <a:ext cx="192" cy="43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004" name="Freeform 34"/>
            <p:cNvSpPr>
              <a:spLocks/>
            </p:cNvSpPr>
            <p:nvPr/>
          </p:nvSpPr>
          <p:spPr bwMode="auto">
            <a:xfrm>
              <a:off x="2064" y="1776"/>
              <a:ext cx="1248" cy="1056"/>
            </a:xfrm>
            <a:custGeom>
              <a:avLst/>
              <a:gdLst>
                <a:gd name="T0" fmla="*/ 112 w 1489"/>
                <a:gd name="T1" fmla="*/ 843 h 1155"/>
                <a:gd name="T2" fmla="*/ 344 w 1489"/>
                <a:gd name="T3" fmla="*/ 843 h 1155"/>
                <a:gd name="T4" fmla="*/ 311 w 1489"/>
                <a:gd name="T5" fmla="*/ 1017 h 1155"/>
                <a:gd name="T6" fmla="*/ 704 w 1489"/>
                <a:gd name="T7" fmla="*/ 819 h 1155"/>
                <a:gd name="T8" fmla="*/ 1119 w 1489"/>
                <a:gd name="T9" fmla="*/ 1017 h 1155"/>
                <a:gd name="T10" fmla="*/ 1361 w 1489"/>
                <a:gd name="T11" fmla="*/ 1098 h 1155"/>
                <a:gd name="T12" fmla="*/ 1240 w 1489"/>
                <a:gd name="T13" fmla="*/ 675 h 1155"/>
                <a:gd name="T14" fmla="*/ 1442 w 1489"/>
                <a:gd name="T15" fmla="*/ 285 h 1155"/>
                <a:gd name="T16" fmla="*/ 960 w 1489"/>
                <a:gd name="T17" fmla="*/ 451 h 1155"/>
                <a:gd name="T18" fmla="*/ 796 w 1489"/>
                <a:gd name="T19" fmla="*/ 41 h 1155"/>
                <a:gd name="T20" fmla="*/ 553 w 1489"/>
                <a:gd name="T21" fmla="*/ 203 h 1155"/>
                <a:gd name="T22" fmla="*/ 311 w 1489"/>
                <a:gd name="T23" fmla="*/ 529 h 1155"/>
                <a:gd name="T24" fmla="*/ 144 w 1489"/>
                <a:gd name="T25" fmla="*/ 395 h 1155"/>
                <a:gd name="T26" fmla="*/ 0 w 1489"/>
                <a:gd name="T27" fmla="*/ 731 h 1155"/>
                <a:gd name="T28" fmla="*/ 112 w 1489"/>
                <a:gd name="T29" fmla="*/ 843 h 1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9"/>
                <a:gd name="T46" fmla="*/ 0 h 1155"/>
                <a:gd name="T47" fmla="*/ 1489 w 1489"/>
                <a:gd name="T48" fmla="*/ 1155 h 1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9" h="1155">
                  <a:moveTo>
                    <a:pt x="112" y="843"/>
                  </a:moveTo>
                  <a:cubicBezTo>
                    <a:pt x="151" y="843"/>
                    <a:pt x="311" y="814"/>
                    <a:pt x="344" y="843"/>
                  </a:cubicBezTo>
                  <a:cubicBezTo>
                    <a:pt x="377" y="872"/>
                    <a:pt x="251" y="1021"/>
                    <a:pt x="311" y="1017"/>
                  </a:cubicBezTo>
                  <a:cubicBezTo>
                    <a:pt x="371" y="1013"/>
                    <a:pt x="569" y="819"/>
                    <a:pt x="704" y="819"/>
                  </a:cubicBezTo>
                  <a:cubicBezTo>
                    <a:pt x="839" y="819"/>
                    <a:pt x="1010" y="971"/>
                    <a:pt x="1119" y="1017"/>
                  </a:cubicBezTo>
                  <a:cubicBezTo>
                    <a:pt x="1228" y="1063"/>
                    <a:pt x="1341" y="1155"/>
                    <a:pt x="1361" y="1098"/>
                  </a:cubicBezTo>
                  <a:cubicBezTo>
                    <a:pt x="1381" y="1041"/>
                    <a:pt x="1227" y="810"/>
                    <a:pt x="1240" y="675"/>
                  </a:cubicBezTo>
                  <a:cubicBezTo>
                    <a:pt x="1253" y="540"/>
                    <a:pt x="1489" y="322"/>
                    <a:pt x="1442" y="285"/>
                  </a:cubicBezTo>
                  <a:cubicBezTo>
                    <a:pt x="1395" y="248"/>
                    <a:pt x="1068" y="492"/>
                    <a:pt x="960" y="451"/>
                  </a:cubicBezTo>
                  <a:cubicBezTo>
                    <a:pt x="852" y="410"/>
                    <a:pt x="864" y="82"/>
                    <a:pt x="796" y="41"/>
                  </a:cubicBezTo>
                  <a:cubicBezTo>
                    <a:pt x="728" y="0"/>
                    <a:pt x="634" y="122"/>
                    <a:pt x="553" y="203"/>
                  </a:cubicBezTo>
                  <a:cubicBezTo>
                    <a:pt x="473" y="285"/>
                    <a:pt x="379" y="497"/>
                    <a:pt x="311" y="529"/>
                  </a:cubicBezTo>
                  <a:cubicBezTo>
                    <a:pt x="243" y="561"/>
                    <a:pt x="196" y="361"/>
                    <a:pt x="144" y="395"/>
                  </a:cubicBezTo>
                  <a:cubicBezTo>
                    <a:pt x="92" y="429"/>
                    <a:pt x="30" y="661"/>
                    <a:pt x="0" y="731"/>
                  </a:cubicBezTo>
                  <a:cubicBezTo>
                    <a:pt x="0" y="731"/>
                    <a:pt x="112" y="843"/>
                    <a:pt x="112" y="843"/>
                  </a:cubicBezTo>
                  <a:close/>
                </a:path>
              </a:pathLst>
            </a:custGeom>
            <a:solidFill>
              <a:srgbClr val="66FF66"/>
            </a:solidFill>
            <a:ln w="9525">
              <a:solidFill>
                <a:srgbClr val="969696"/>
              </a:solidFill>
              <a:round/>
              <a:headEnd/>
              <a:tailEnd/>
            </a:ln>
          </p:spPr>
          <p:txBody>
            <a:bodyPr/>
            <a:lstStyle/>
            <a:p>
              <a:endParaRPr lang="en-US"/>
            </a:p>
          </p:txBody>
        </p:sp>
        <p:sp>
          <p:nvSpPr>
            <p:cNvPr id="42005" name="Freeform 35"/>
            <p:cNvSpPr>
              <a:spLocks/>
            </p:cNvSpPr>
            <p:nvPr/>
          </p:nvSpPr>
          <p:spPr bwMode="auto">
            <a:xfrm flipH="1">
              <a:off x="1632" y="2496"/>
              <a:ext cx="432" cy="96"/>
            </a:xfrm>
            <a:custGeom>
              <a:avLst/>
              <a:gdLst>
                <a:gd name="T0" fmla="*/ 920 w 920"/>
                <a:gd name="T1" fmla="*/ 640 h 640"/>
                <a:gd name="T2" fmla="*/ 0 w 920"/>
                <a:gd name="T3" fmla="*/ 0 h 640"/>
                <a:gd name="T4" fmla="*/ 0 60000 65536"/>
                <a:gd name="T5" fmla="*/ 0 60000 65536"/>
                <a:gd name="T6" fmla="*/ 0 w 920"/>
                <a:gd name="T7" fmla="*/ 0 h 640"/>
                <a:gd name="T8" fmla="*/ 920 w 920"/>
                <a:gd name="T9" fmla="*/ 640 h 640"/>
              </a:gdLst>
              <a:ahLst/>
              <a:cxnLst>
                <a:cxn ang="T4">
                  <a:pos x="T0" y="T1"/>
                </a:cxn>
                <a:cxn ang="T5">
                  <a:pos x="T2" y="T3"/>
                </a:cxn>
              </a:cxnLst>
              <a:rect l="T6" t="T7" r="T8" b="T9"/>
              <a:pathLst>
                <a:path w="920" h="640">
                  <a:moveTo>
                    <a:pt x="920" y="640"/>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6" name="Rectangle 40"/>
            <p:cNvSpPr>
              <a:spLocks noChangeArrowheads="1"/>
            </p:cNvSpPr>
            <p:nvPr/>
          </p:nvSpPr>
          <p:spPr bwMode="auto">
            <a:xfrm>
              <a:off x="2064" y="2208"/>
              <a:ext cx="9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00"/>
                  </a:solidFill>
                </a:rPr>
                <a:t>Aggregates</a:t>
              </a:r>
            </a:p>
          </p:txBody>
        </p:sp>
      </p:grpSp>
      <p:grpSp>
        <p:nvGrpSpPr>
          <p:cNvPr id="4" name="Group 49"/>
          <p:cNvGrpSpPr>
            <a:grpSpLocks/>
          </p:cNvGrpSpPr>
          <p:nvPr/>
        </p:nvGrpSpPr>
        <p:grpSpPr bwMode="auto">
          <a:xfrm>
            <a:off x="304800" y="228600"/>
            <a:ext cx="3352800" cy="3124200"/>
            <a:chOff x="192" y="144"/>
            <a:chExt cx="2112" cy="1968"/>
          </a:xfrm>
        </p:grpSpPr>
        <p:sp>
          <p:nvSpPr>
            <p:cNvPr id="42000" name="Freeform 33"/>
            <p:cNvSpPr>
              <a:spLocks/>
            </p:cNvSpPr>
            <p:nvPr/>
          </p:nvSpPr>
          <p:spPr bwMode="auto">
            <a:xfrm>
              <a:off x="1872" y="1296"/>
              <a:ext cx="432" cy="624"/>
            </a:xfrm>
            <a:custGeom>
              <a:avLst/>
              <a:gdLst>
                <a:gd name="T0" fmla="*/ 920 w 920"/>
                <a:gd name="T1" fmla="*/ 512 h 512"/>
                <a:gd name="T2" fmla="*/ 0 w 920"/>
                <a:gd name="T3" fmla="*/ 0 h 512"/>
                <a:gd name="T4" fmla="*/ 0 60000 65536"/>
                <a:gd name="T5" fmla="*/ 0 60000 65536"/>
                <a:gd name="T6" fmla="*/ 0 w 920"/>
                <a:gd name="T7" fmla="*/ 0 h 512"/>
                <a:gd name="T8" fmla="*/ 920 w 920"/>
                <a:gd name="T9" fmla="*/ 512 h 512"/>
              </a:gdLst>
              <a:ahLst/>
              <a:cxnLst>
                <a:cxn ang="T4">
                  <a:pos x="T0" y="T1"/>
                </a:cxn>
                <a:cxn ang="T5">
                  <a:pos x="T2" y="T3"/>
                </a:cxn>
              </a:cxnLst>
              <a:rect l="T6" t="T7" r="T8" b="T9"/>
              <a:pathLst>
                <a:path w="920" h="512">
                  <a:moveTo>
                    <a:pt x="920" y="5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2001" name="AutoShape 37"/>
            <p:cNvSpPr>
              <a:spLocks noChangeArrowheads="1"/>
            </p:cNvSpPr>
            <p:nvPr/>
          </p:nvSpPr>
          <p:spPr bwMode="auto">
            <a:xfrm>
              <a:off x="192" y="144"/>
              <a:ext cx="1632" cy="1152"/>
            </a:xfrm>
            <a:prstGeom prst="star24">
              <a:avLst>
                <a:gd name="adj" fmla="val 37500"/>
              </a:avLst>
            </a:prstGeom>
            <a:solidFill>
              <a:srgbClr val="FFFF00"/>
            </a:solidFill>
            <a:ln w="9525">
              <a:solidFill>
                <a:schemeClr val="bg1"/>
              </a:solidFill>
              <a:miter lim="800000"/>
              <a:headEnd/>
              <a:tailEnd/>
            </a:ln>
          </p:spPr>
          <p:txBody>
            <a:bodyPr wrap="none" anchor="ctr"/>
            <a:lstStyle/>
            <a:p>
              <a:pPr algn="ctr"/>
              <a:r>
                <a:rPr lang="en-US" dirty="0">
                  <a:solidFill>
                    <a:srgbClr val="000000"/>
                  </a:solidFill>
                </a:rPr>
                <a:t>Loss of Protein</a:t>
              </a:r>
            </a:p>
            <a:p>
              <a:pPr algn="ctr"/>
              <a:r>
                <a:rPr lang="en-US" dirty="0">
                  <a:solidFill>
                    <a:srgbClr val="000000"/>
                  </a:solidFill>
                </a:rPr>
                <a:t>Function</a:t>
              </a:r>
            </a:p>
          </p:txBody>
        </p:sp>
        <p:sp>
          <p:nvSpPr>
            <p:cNvPr id="42002" name="Freeform 41"/>
            <p:cNvSpPr>
              <a:spLocks/>
            </p:cNvSpPr>
            <p:nvPr/>
          </p:nvSpPr>
          <p:spPr bwMode="auto">
            <a:xfrm flipH="1">
              <a:off x="1200" y="1344"/>
              <a:ext cx="48" cy="768"/>
            </a:xfrm>
            <a:custGeom>
              <a:avLst/>
              <a:gdLst>
                <a:gd name="T0" fmla="*/ 920 w 920"/>
                <a:gd name="T1" fmla="*/ 512 h 512"/>
                <a:gd name="T2" fmla="*/ 0 w 920"/>
                <a:gd name="T3" fmla="*/ 0 h 512"/>
                <a:gd name="T4" fmla="*/ 0 60000 65536"/>
                <a:gd name="T5" fmla="*/ 0 60000 65536"/>
                <a:gd name="T6" fmla="*/ 0 w 920"/>
                <a:gd name="T7" fmla="*/ 0 h 512"/>
                <a:gd name="T8" fmla="*/ 920 w 920"/>
                <a:gd name="T9" fmla="*/ 512 h 512"/>
              </a:gdLst>
              <a:ahLst/>
              <a:cxnLst>
                <a:cxn ang="T4">
                  <a:pos x="T0" y="T1"/>
                </a:cxn>
                <a:cxn ang="T5">
                  <a:pos x="T2" y="T3"/>
                </a:cxn>
              </a:cxnLst>
              <a:rect l="T6" t="T7" r="T8" b="T9"/>
              <a:pathLst>
                <a:path w="920" h="512">
                  <a:moveTo>
                    <a:pt x="920" y="5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5" name="Group 50"/>
          <p:cNvGrpSpPr>
            <a:grpSpLocks/>
          </p:cNvGrpSpPr>
          <p:nvPr/>
        </p:nvGrpSpPr>
        <p:grpSpPr bwMode="auto">
          <a:xfrm>
            <a:off x="2819400" y="152400"/>
            <a:ext cx="3048000" cy="2057400"/>
            <a:chOff x="1776" y="96"/>
            <a:chExt cx="1920" cy="1296"/>
          </a:xfrm>
        </p:grpSpPr>
        <p:sp>
          <p:nvSpPr>
            <p:cNvPr id="41998" name="AutoShape 42"/>
            <p:cNvSpPr>
              <a:spLocks noChangeArrowheads="1"/>
            </p:cNvSpPr>
            <p:nvPr/>
          </p:nvSpPr>
          <p:spPr bwMode="auto">
            <a:xfrm>
              <a:off x="2352" y="96"/>
              <a:ext cx="1344" cy="1296"/>
            </a:xfrm>
            <a:prstGeom prst="irregularSeal1">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dirty="0">
                  <a:solidFill>
                    <a:srgbClr val="000000"/>
                  </a:solidFill>
                </a:rPr>
                <a:t>Network</a:t>
              </a:r>
            </a:p>
            <a:p>
              <a:pPr algn="ctr"/>
              <a:r>
                <a:rPr lang="en-US" dirty="0">
                  <a:solidFill>
                    <a:srgbClr val="000000"/>
                  </a:solidFill>
                </a:rPr>
                <a:t>failure</a:t>
              </a:r>
            </a:p>
          </p:txBody>
        </p:sp>
        <p:sp>
          <p:nvSpPr>
            <p:cNvPr id="41999" name="Freeform 44"/>
            <p:cNvSpPr>
              <a:spLocks/>
            </p:cNvSpPr>
            <p:nvPr/>
          </p:nvSpPr>
          <p:spPr bwMode="auto">
            <a:xfrm flipH="1">
              <a:off x="1776" y="768"/>
              <a:ext cx="528" cy="48"/>
            </a:xfrm>
            <a:custGeom>
              <a:avLst/>
              <a:gdLst>
                <a:gd name="T0" fmla="*/ 920 w 920"/>
                <a:gd name="T1" fmla="*/ 512 h 512"/>
                <a:gd name="T2" fmla="*/ 0 w 920"/>
                <a:gd name="T3" fmla="*/ 0 h 512"/>
                <a:gd name="T4" fmla="*/ 0 60000 65536"/>
                <a:gd name="T5" fmla="*/ 0 60000 65536"/>
                <a:gd name="T6" fmla="*/ 0 w 920"/>
                <a:gd name="T7" fmla="*/ 0 h 512"/>
                <a:gd name="T8" fmla="*/ 920 w 920"/>
                <a:gd name="T9" fmla="*/ 512 h 512"/>
              </a:gdLst>
              <a:ahLst/>
              <a:cxnLst>
                <a:cxn ang="T4">
                  <a:pos x="T0" y="T1"/>
                </a:cxn>
                <a:cxn ang="T5">
                  <a:pos x="T2" y="T3"/>
                </a:cxn>
              </a:cxnLst>
              <a:rect l="T6" t="T7" r="T8" b="T9"/>
              <a:pathLst>
                <a:path w="920" h="512">
                  <a:moveTo>
                    <a:pt x="920" y="5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 name="Group 51"/>
          <p:cNvGrpSpPr>
            <a:grpSpLocks/>
          </p:cNvGrpSpPr>
          <p:nvPr/>
        </p:nvGrpSpPr>
        <p:grpSpPr bwMode="auto">
          <a:xfrm>
            <a:off x="6019800" y="1219200"/>
            <a:ext cx="2438400" cy="1828800"/>
            <a:chOff x="3792" y="768"/>
            <a:chExt cx="1536" cy="1152"/>
          </a:xfrm>
        </p:grpSpPr>
        <p:sp>
          <p:nvSpPr>
            <p:cNvPr id="41996" name="AutoShape 43"/>
            <p:cNvSpPr>
              <a:spLocks noChangeArrowheads="1"/>
            </p:cNvSpPr>
            <p:nvPr/>
          </p:nvSpPr>
          <p:spPr bwMode="auto">
            <a:xfrm>
              <a:off x="4320" y="912"/>
              <a:ext cx="1008" cy="1008"/>
            </a:xfrm>
            <a:prstGeom prst="cube">
              <a:avLst>
                <a:gd name="adj" fmla="val 25000"/>
              </a:avLst>
            </a:prstGeom>
            <a:solidFill>
              <a:schemeClr val="bg1"/>
            </a:solidFill>
            <a:ln w="9525">
              <a:solidFill>
                <a:schemeClr val="tx1"/>
              </a:solidFill>
              <a:miter lim="800000"/>
              <a:headEnd/>
              <a:tailEnd/>
            </a:ln>
          </p:spPr>
          <p:txBody>
            <a:bodyPr wrap="none" anchor="ctr"/>
            <a:lstStyle/>
            <a:p>
              <a:pPr algn="ctr"/>
              <a:r>
                <a:rPr lang="en-US"/>
                <a:t>Death</a:t>
              </a:r>
            </a:p>
          </p:txBody>
        </p:sp>
        <p:sp>
          <p:nvSpPr>
            <p:cNvPr id="41997" name="Freeform 45"/>
            <p:cNvSpPr>
              <a:spLocks/>
            </p:cNvSpPr>
            <p:nvPr/>
          </p:nvSpPr>
          <p:spPr bwMode="auto">
            <a:xfrm flipH="1" flipV="1">
              <a:off x="3792" y="768"/>
              <a:ext cx="480" cy="576"/>
            </a:xfrm>
            <a:custGeom>
              <a:avLst/>
              <a:gdLst>
                <a:gd name="T0" fmla="*/ 920 w 920"/>
                <a:gd name="T1" fmla="*/ 512 h 512"/>
                <a:gd name="T2" fmla="*/ 0 w 920"/>
                <a:gd name="T3" fmla="*/ 0 h 512"/>
                <a:gd name="T4" fmla="*/ 0 60000 65536"/>
                <a:gd name="T5" fmla="*/ 0 60000 65536"/>
                <a:gd name="T6" fmla="*/ 0 w 920"/>
                <a:gd name="T7" fmla="*/ 0 h 512"/>
                <a:gd name="T8" fmla="*/ 920 w 920"/>
                <a:gd name="T9" fmla="*/ 512 h 512"/>
              </a:gdLst>
              <a:ahLst/>
              <a:cxnLst>
                <a:cxn ang="T4">
                  <a:pos x="T0" y="T1"/>
                </a:cxn>
                <a:cxn ang="T5">
                  <a:pos x="T2" y="T3"/>
                </a:cxn>
              </a:cxnLst>
              <a:rect l="T6" t="T7" r="T8" b="T9"/>
              <a:pathLst>
                <a:path w="920" h="512">
                  <a:moveTo>
                    <a:pt x="920" y="5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1995" name="Text Box 46"/>
          <p:cNvSpPr txBox="1">
            <a:spLocks noChangeArrowheads="1"/>
          </p:cNvSpPr>
          <p:nvPr/>
        </p:nvSpPr>
        <p:spPr bwMode="auto">
          <a:xfrm>
            <a:off x="7443788" y="334963"/>
            <a:ext cx="862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chemeClr val="bg1"/>
                </a:solidFill>
              </a:rPr>
              <a:t>Cell</a:t>
            </a:r>
          </a:p>
        </p:txBody>
      </p:sp>
    </p:spTree>
    <p:extLst>
      <p:ext uri="{BB962C8B-B14F-4D97-AF65-F5344CB8AC3E}">
        <p14:creationId xmlns:p14="http://schemas.microsoft.com/office/powerpoint/2010/main" val="2993634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9877"/>
                                        </p:tgtEl>
                                        <p:attrNameLst>
                                          <p:attrName>style.visibility</p:attrName>
                                        </p:attrNameLst>
                                      </p:cBhvr>
                                      <p:to>
                                        <p:strVal val="visible"/>
                                      </p:to>
                                    </p:set>
                                    <p:animEffect transition="in" filter="wipe(down)">
                                      <p:cBhvr>
                                        <p:cTn id="7" dur="500"/>
                                        <p:tgtEl>
                                          <p:spTgt spid="798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9878"/>
                                        </p:tgtEl>
                                        <p:attrNameLst>
                                          <p:attrName>style.visibility</p:attrName>
                                        </p:attrNameLst>
                                      </p:cBhvr>
                                      <p:to>
                                        <p:strVal val="visible"/>
                                      </p:to>
                                    </p:set>
                                    <p:animEffect transition="in" filter="wipe(down)">
                                      <p:cBhvr>
                                        <p:cTn id="12" dur="500"/>
                                        <p:tgtEl>
                                          <p:spTgt spid="798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left)">
                                      <p:cBhvr>
                                        <p:cTn id="32" dur="500"/>
                                        <p:tgtEl>
                                          <p:spTgt spid="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9884"/>
                                        </p:tgtEl>
                                        <p:attrNameLst>
                                          <p:attrName>style.visibility</p:attrName>
                                        </p:attrNameLst>
                                      </p:cBhvr>
                                      <p:to>
                                        <p:strVal val="visible"/>
                                      </p:to>
                                    </p:set>
                                    <p:animEffect transition="in" filter="dissolve">
                                      <p:cBhvr>
                                        <p:cTn id="42" dur="500"/>
                                        <p:tgtEl>
                                          <p:spTgt spid="79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4" grpId="0" animBg="1"/>
      <p:bldP spid="79877" grpId="0" animBg="1" autoUpdateAnimBg="0"/>
      <p:bldP spid="7987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reeform 2"/>
          <p:cNvSpPr>
            <a:spLocks/>
          </p:cNvSpPr>
          <p:nvPr/>
        </p:nvSpPr>
        <p:spPr bwMode="auto">
          <a:xfrm flipH="1" flipV="1">
            <a:off x="-457200" y="-50800"/>
            <a:ext cx="9564688" cy="6908800"/>
          </a:xfrm>
          <a:custGeom>
            <a:avLst/>
            <a:gdLst>
              <a:gd name="T0" fmla="*/ 0 w 6025"/>
              <a:gd name="T1" fmla="*/ 4352 h 4352"/>
              <a:gd name="T2" fmla="*/ 5808 w 6025"/>
              <a:gd name="T3" fmla="*/ 4352 h 4352"/>
              <a:gd name="T4" fmla="*/ 5808 w 6025"/>
              <a:gd name="T5" fmla="*/ 128 h 4352"/>
              <a:gd name="T6" fmla="*/ 4504 w 6025"/>
              <a:gd name="T7" fmla="*/ 56 h 4352"/>
              <a:gd name="T8" fmla="*/ 3472 w 6025"/>
              <a:gd name="T9" fmla="*/ 80 h 4352"/>
              <a:gd name="T10" fmla="*/ 2120 w 6025"/>
              <a:gd name="T11" fmla="*/ 504 h 4352"/>
              <a:gd name="T12" fmla="*/ 984 w 6025"/>
              <a:gd name="T13" fmla="*/ 1288 h 4352"/>
              <a:gd name="T14" fmla="*/ 312 w 6025"/>
              <a:gd name="T15" fmla="*/ 2520 h 4352"/>
              <a:gd name="T16" fmla="*/ 0 w 6025"/>
              <a:gd name="T17" fmla="*/ 4352 h 4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5"/>
              <a:gd name="T28" fmla="*/ 0 h 4352"/>
              <a:gd name="T29" fmla="*/ 6025 w 6025"/>
              <a:gd name="T30" fmla="*/ 4352 h 4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5" h="4352">
                <a:moveTo>
                  <a:pt x="0" y="4352"/>
                </a:moveTo>
                <a:lnTo>
                  <a:pt x="5808" y="4352"/>
                </a:lnTo>
                <a:cubicBezTo>
                  <a:pt x="5808" y="4352"/>
                  <a:pt x="6025" y="844"/>
                  <a:pt x="5808" y="128"/>
                </a:cubicBezTo>
                <a:lnTo>
                  <a:pt x="4504" y="56"/>
                </a:lnTo>
                <a:cubicBezTo>
                  <a:pt x="4088" y="0"/>
                  <a:pt x="3869" y="5"/>
                  <a:pt x="3472" y="80"/>
                </a:cubicBezTo>
                <a:cubicBezTo>
                  <a:pt x="3075" y="155"/>
                  <a:pt x="2535" y="303"/>
                  <a:pt x="2120" y="504"/>
                </a:cubicBezTo>
                <a:cubicBezTo>
                  <a:pt x="1768" y="739"/>
                  <a:pt x="1297" y="969"/>
                  <a:pt x="984" y="1288"/>
                </a:cubicBezTo>
                <a:cubicBezTo>
                  <a:pt x="671" y="1607"/>
                  <a:pt x="448" y="2072"/>
                  <a:pt x="312" y="2520"/>
                </a:cubicBezTo>
                <a:cubicBezTo>
                  <a:pt x="176" y="2968"/>
                  <a:pt x="110" y="4072"/>
                  <a:pt x="0" y="4352"/>
                </a:cubicBezTo>
                <a:close/>
              </a:path>
            </a:pathLst>
          </a:custGeom>
          <a:solidFill>
            <a:srgbClr val="FFCCCC"/>
          </a:solidFill>
          <a:ln w="76200">
            <a:solidFill>
              <a:srgbClr val="969696"/>
            </a:solidFill>
            <a:round/>
            <a:headEnd/>
            <a:tailEnd/>
          </a:ln>
        </p:spPr>
        <p:txBody>
          <a:bodyPr/>
          <a:lstStyle/>
          <a:p>
            <a:endParaRPr lang="en-US"/>
          </a:p>
        </p:txBody>
      </p:sp>
      <p:sp>
        <p:nvSpPr>
          <p:cNvPr id="43011" name="Freeform 3"/>
          <p:cNvSpPr>
            <a:spLocks/>
          </p:cNvSpPr>
          <p:nvPr/>
        </p:nvSpPr>
        <p:spPr bwMode="auto">
          <a:xfrm flipH="1" flipV="1">
            <a:off x="-457200" y="-76200"/>
            <a:ext cx="9564688" cy="6908800"/>
          </a:xfrm>
          <a:custGeom>
            <a:avLst/>
            <a:gdLst>
              <a:gd name="T0" fmla="*/ 0 w 6025"/>
              <a:gd name="T1" fmla="*/ 4352 h 4352"/>
              <a:gd name="T2" fmla="*/ 5808 w 6025"/>
              <a:gd name="T3" fmla="*/ 4352 h 4352"/>
              <a:gd name="T4" fmla="*/ 5808 w 6025"/>
              <a:gd name="T5" fmla="*/ 128 h 4352"/>
              <a:gd name="T6" fmla="*/ 4504 w 6025"/>
              <a:gd name="T7" fmla="*/ 56 h 4352"/>
              <a:gd name="T8" fmla="*/ 3472 w 6025"/>
              <a:gd name="T9" fmla="*/ 80 h 4352"/>
              <a:gd name="T10" fmla="*/ 2120 w 6025"/>
              <a:gd name="T11" fmla="*/ 504 h 4352"/>
              <a:gd name="T12" fmla="*/ 984 w 6025"/>
              <a:gd name="T13" fmla="*/ 1288 h 4352"/>
              <a:gd name="T14" fmla="*/ 312 w 6025"/>
              <a:gd name="T15" fmla="*/ 2520 h 4352"/>
              <a:gd name="T16" fmla="*/ 0 w 6025"/>
              <a:gd name="T17" fmla="*/ 4352 h 4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5"/>
              <a:gd name="T28" fmla="*/ 0 h 4352"/>
              <a:gd name="T29" fmla="*/ 6025 w 6025"/>
              <a:gd name="T30" fmla="*/ 4352 h 4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5" h="4352">
                <a:moveTo>
                  <a:pt x="0" y="4352"/>
                </a:moveTo>
                <a:lnTo>
                  <a:pt x="5808" y="4352"/>
                </a:lnTo>
                <a:cubicBezTo>
                  <a:pt x="5808" y="4352"/>
                  <a:pt x="6025" y="844"/>
                  <a:pt x="5808" y="128"/>
                </a:cubicBezTo>
                <a:lnTo>
                  <a:pt x="4504" y="56"/>
                </a:lnTo>
                <a:cubicBezTo>
                  <a:pt x="4088" y="0"/>
                  <a:pt x="3869" y="5"/>
                  <a:pt x="3472" y="80"/>
                </a:cubicBezTo>
                <a:cubicBezTo>
                  <a:pt x="3075" y="155"/>
                  <a:pt x="2535" y="303"/>
                  <a:pt x="2120" y="504"/>
                </a:cubicBezTo>
                <a:cubicBezTo>
                  <a:pt x="1768" y="739"/>
                  <a:pt x="1297" y="969"/>
                  <a:pt x="984" y="1288"/>
                </a:cubicBezTo>
                <a:cubicBezTo>
                  <a:pt x="671" y="1607"/>
                  <a:pt x="448" y="2072"/>
                  <a:pt x="312" y="2520"/>
                </a:cubicBezTo>
                <a:cubicBezTo>
                  <a:pt x="176" y="2968"/>
                  <a:pt x="110" y="4072"/>
                  <a:pt x="0" y="4352"/>
                </a:cubicBezTo>
                <a:close/>
              </a:path>
            </a:pathLst>
          </a:custGeom>
          <a:solidFill>
            <a:srgbClr val="CC6600"/>
          </a:solidFill>
          <a:ln w="76200">
            <a:solidFill>
              <a:srgbClr val="969696"/>
            </a:solidFill>
            <a:round/>
            <a:headEnd/>
            <a:tailEnd/>
          </a:ln>
        </p:spPr>
        <p:txBody>
          <a:bodyPr/>
          <a:lstStyle/>
          <a:p>
            <a:endParaRPr lang="en-US"/>
          </a:p>
        </p:txBody>
      </p:sp>
      <p:sp>
        <p:nvSpPr>
          <p:cNvPr id="43012" name="AutoShape 4"/>
          <p:cNvSpPr>
            <a:spLocks noChangeArrowheads="1"/>
          </p:cNvSpPr>
          <p:nvPr/>
        </p:nvSpPr>
        <p:spPr bwMode="auto">
          <a:xfrm>
            <a:off x="6705600" y="5562600"/>
            <a:ext cx="2438400" cy="1143000"/>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en-US" sz="2800"/>
              <a:t>Temp</a:t>
            </a:r>
          </a:p>
          <a:p>
            <a:pPr algn="ctr"/>
            <a:r>
              <a:rPr lang="en-US" sz="2800"/>
              <a:t>environ</a:t>
            </a:r>
          </a:p>
        </p:txBody>
      </p:sp>
      <p:sp>
        <p:nvSpPr>
          <p:cNvPr id="43013" name="AutoShape 5"/>
          <p:cNvSpPr>
            <a:spLocks noChangeArrowheads="1"/>
          </p:cNvSpPr>
          <p:nvPr/>
        </p:nvSpPr>
        <p:spPr bwMode="auto">
          <a:xfrm>
            <a:off x="4572000" y="4343400"/>
            <a:ext cx="2438400" cy="1143000"/>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en-US" sz="2800"/>
              <a:t>Temp</a:t>
            </a:r>
          </a:p>
          <a:p>
            <a:pPr algn="ctr"/>
            <a:r>
              <a:rPr lang="en-US" sz="2800"/>
              <a:t>cell</a:t>
            </a:r>
          </a:p>
        </p:txBody>
      </p:sp>
      <p:grpSp>
        <p:nvGrpSpPr>
          <p:cNvPr id="43014" name="Group 6"/>
          <p:cNvGrpSpPr>
            <a:grpSpLocks/>
          </p:cNvGrpSpPr>
          <p:nvPr/>
        </p:nvGrpSpPr>
        <p:grpSpPr bwMode="auto">
          <a:xfrm>
            <a:off x="381000" y="2987675"/>
            <a:ext cx="2935288" cy="3489325"/>
            <a:chOff x="240" y="1882"/>
            <a:chExt cx="1849" cy="2198"/>
          </a:xfrm>
        </p:grpSpPr>
        <p:pic>
          <p:nvPicPr>
            <p:cNvPr id="43032" name="Picture 7"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912" y="3168"/>
              <a:ext cx="62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3" name="Picture 8"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1632" y="3408"/>
              <a:ext cx="45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9"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1392" y="3120"/>
              <a:ext cx="522"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5" name="Text Box 10"/>
            <p:cNvSpPr txBox="1">
              <a:spLocks noChangeArrowheads="1"/>
            </p:cNvSpPr>
            <p:nvPr/>
          </p:nvSpPr>
          <p:spPr bwMode="auto">
            <a:xfrm>
              <a:off x="240" y="3312"/>
              <a:ext cx="816"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dirty="0">
                  <a:solidFill>
                    <a:srgbClr val="000000"/>
                  </a:solidFill>
                </a:rPr>
                <a:t>Folded</a:t>
              </a:r>
              <a:r>
                <a:rPr lang="en-US" b="1" dirty="0">
                  <a:solidFill>
                    <a:schemeClr val="bg1"/>
                  </a:solidFill>
                </a:rPr>
                <a:t> </a:t>
              </a:r>
              <a:r>
                <a:rPr lang="en-US" b="1" dirty="0">
                  <a:solidFill>
                    <a:srgbClr val="000000"/>
                  </a:solidFill>
                </a:rPr>
                <a:t>Proteins</a:t>
              </a:r>
            </a:p>
          </p:txBody>
        </p:sp>
        <p:sp>
          <p:nvSpPr>
            <p:cNvPr id="43036" name="Freeform 11"/>
            <p:cNvSpPr>
              <a:spLocks/>
            </p:cNvSpPr>
            <p:nvPr/>
          </p:nvSpPr>
          <p:spPr bwMode="auto">
            <a:xfrm flipV="1">
              <a:off x="375" y="2491"/>
              <a:ext cx="1173" cy="212"/>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1200000" lon="20999997" rev="0"/>
              </a:camera>
              <a:lightRig rig="legacyFlat1" dir="t"/>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3037" name="Freeform 12"/>
            <p:cNvSpPr>
              <a:spLocks/>
            </p:cNvSpPr>
            <p:nvPr/>
          </p:nvSpPr>
          <p:spPr bwMode="auto">
            <a:xfrm flipV="1">
              <a:off x="395" y="2665"/>
              <a:ext cx="1173" cy="71"/>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600000" lon="20999997" rev="0"/>
              </a:camera>
              <a:lightRig rig="legacyFlat3" dir="l"/>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3038" name="Freeform 13"/>
            <p:cNvSpPr>
              <a:spLocks/>
            </p:cNvSpPr>
            <p:nvPr/>
          </p:nvSpPr>
          <p:spPr bwMode="auto">
            <a:xfrm>
              <a:off x="393" y="2339"/>
              <a:ext cx="1051" cy="124"/>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1200000" lon="20999997" rev="0"/>
              </a:camera>
              <a:lightRig rig="legacyFlat1" dir="t"/>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3039" name="Text Box 14"/>
            <p:cNvSpPr txBox="1">
              <a:spLocks noChangeArrowheads="1"/>
            </p:cNvSpPr>
            <p:nvPr/>
          </p:nvSpPr>
          <p:spPr bwMode="auto">
            <a:xfrm>
              <a:off x="255" y="1882"/>
              <a:ext cx="99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dirty="0">
                  <a:solidFill>
                    <a:srgbClr val="000000"/>
                  </a:solidFill>
                </a:rPr>
                <a:t>Unfolded</a:t>
              </a:r>
              <a:r>
                <a:rPr lang="en-US" b="1" dirty="0">
                  <a:solidFill>
                    <a:schemeClr val="bg1"/>
                  </a:solidFill>
                </a:rPr>
                <a:t> </a:t>
              </a:r>
              <a:r>
                <a:rPr lang="en-US" b="1" dirty="0">
                  <a:solidFill>
                    <a:srgbClr val="000000"/>
                  </a:solidFill>
                </a:rPr>
                <a:t>Proteins</a:t>
              </a:r>
            </a:p>
          </p:txBody>
        </p:sp>
        <p:sp>
          <p:nvSpPr>
            <p:cNvPr id="43040" name="Freeform 15"/>
            <p:cNvSpPr>
              <a:spLocks/>
            </p:cNvSpPr>
            <p:nvPr/>
          </p:nvSpPr>
          <p:spPr bwMode="auto">
            <a:xfrm>
              <a:off x="1200" y="2832"/>
              <a:ext cx="216" cy="424"/>
            </a:xfrm>
            <a:custGeom>
              <a:avLst/>
              <a:gdLst>
                <a:gd name="T0" fmla="*/ 264 w 264"/>
                <a:gd name="T1" fmla="*/ 712 h 712"/>
                <a:gd name="T2" fmla="*/ 0 w 264"/>
                <a:gd name="T3" fmla="*/ 0 h 712"/>
                <a:gd name="T4" fmla="*/ 0 60000 65536"/>
                <a:gd name="T5" fmla="*/ 0 60000 65536"/>
                <a:gd name="T6" fmla="*/ 0 w 264"/>
                <a:gd name="T7" fmla="*/ 0 h 712"/>
                <a:gd name="T8" fmla="*/ 264 w 264"/>
                <a:gd name="T9" fmla="*/ 712 h 712"/>
              </a:gdLst>
              <a:ahLst/>
              <a:cxnLst>
                <a:cxn ang="T4">
                  <a:pos x="T0" y="T1"/>
                </a:cxn>
                <a:cxn ang="T5">
                  <a:pos x="T2" y="T3"/>
                </a:cxn>
              </a:cxnLst>
              <a:rect l="T6" t="T7" r="T8" b="T9"/>
              <a:pathLst>
                <a:path w="264" h="712">
                  <a:moveTo>
                    <a:pt x="264" y="7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3015" name="Group 16"/>
          <p:cNvGrpSpPr>
            <a:grpSpLocks/>
          </p:cNvGrpSpPr>
          <p:nvPr/>
        </p:nvGrpSpPr>
        <p:grpSpPr bwMode="auto">
          <a:xfrm>
            <a:off x="2590800" y="2819400"/>
            <a:ext cx="2667000" cy="2209800"/>
            <a:chOff x="1632" y="1776"/>
            <a:chExt cx="1680" cy="1392"/>
          </a:xfrm>
        </p:grpSpPr>
        <p:sp>
          <p:nvSpPr>
            <p:cNvPr id="43028" name="Line 17"/>
            <p:cNvSpPr>
              <a:spLocks noChangeShapeType="1"/>
            </p:cNvSpPr>
            <p:nvPr/>
          </p:nvSpPr>
          <p:spPr bwMode="auto">
            <a:xfrm flipV="1">
              <a:off x="2016" y="2736"/>
              <a:ext cx="192" cy="432"/>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29" name="Freeform 18"/>
            <p:cNvSpPr>
              <a:spLocks/>
            </p:cNvSpPr>
            <p:nvPr/>
          </p:nvSpPr>
          <p:spPr bwMode="auto">
            <a:xfrm>
              <a:off x="2064" y="1776"/>
              <a:ext cx="1248" cy="1056"/>
            </a:xfrm>
            <a:custGeom>
              <a:avLst/>
              <a:gdLst>
                <a:gd name="T0" fmla="*/ 112 w 1489"/>
                <a:gd name="T1" fmla="*/ 843 h 1155"/>
                <a:gd name="T2" fmla="*/ 344 w 1489"/>
                <a:gd name="T3" fmla="*/ 843 h 1155"/>
                <a:gd name="T4" fmla="*/ 311 w 1489"/>
                <a:gd name="T5" fmla="*/ 1017 h 1155"/>
                <a:gd name="T6" fmla="*/ 704 w 1489"/>
                <a:gd name="T7" fmla="*/ 819 h 1155"/>
                <a:gd name="T8" fmla="*/ 1119 w 1489"/>
                <a:gd name="T9" fmla="*/ 1017 h 1155"/>
                <a:gd name="T10" fmla="*/ 1361 w 1489"/>
                <a:gd name="T11" fmla="*/ 1098 h 1155"/>
                <a:gd name="T12" fmla="*/ 1240 w 1489"/>
                <a:gd name="T13" fmla="*/ 675 h 1155"/>
                <a:gd name="T14" fmla="*/ 1442 w 1489"/>
                <a:gd name="T15" fmla="*/ 285 h 1155"/>
                <a:gd name="T16" fmla="*/ 960 w 1489"/>
                <a:gd name="T17" fmla="*/ 451 h 1155"/>
                <a:gd name="T18" fmla="*/ 796 w 1489"/>
                <a:gd name="T19" fmla="*/ 41 h 1155"/>
                <a:gd name="T20" fmla="*/ 553 w 1489"/>
                <a:gd name="T21" fmla="*/ 203 h 1155"/>
                <a:gd name="T22" fmla="*/ 311 w 1489"/>
                <a:gd name="T23" fmla="*/ 529 h 1155"/>
                <a:gd name="T24" fmla="*/ 144 w 1489"/>
                <a:gd name="T25" fmla="*/ 395 h 1155"/>
                <a:gd name="T26" fmla="*/ 0 w 1489"/>
                <a:gd name="T27" fmla="*/ 731 h 1155"/>
                <a:gd name="T28" fmla="*/ 112 w 1489"/>
                <a:gd name="T29" fmla="*/ 843 h 11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9"/>
                <a:gd name="T46" fmla="*/ 0 h 1155"/>
                <a:gd name="T47" fmla="*/ 1489 w 1489"/>
                <a:gd name="T48" fmla="*/ 1155 h 11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9" h="1155">
                  <a:moveTo>
                    <a:pt x="112" y="843"/>
                  </a:moveTo>
                  <a:cubicBezTo>
                    <a:pt x="151" y="843"/>
                    <a:pt x="311" y="814"/>
                    <a:pt x="344" y="843"/>
                  </a:cubicBezTo>
                  <a:cubicBezTo>
                    <a:pt x="377" y="872"/>
                    <a:pt x="251" y="1021"/>
                    <a:pt x="311" y="1017"/>
                  </a:cubicBezTo>
                  <a:cubicBezTo>
                    <a:pt x="371" y="1013"/>
                    <a:pt x="569" y="819"/>
                    <a:pt x="704" y="819"/>
                  </a:cubicBezTo>
                  <a:cubicBezTo>
                    <a:pt x="839" y="819"/>
                    <a:pt x="1010" y="971"/>
                    <a:pt x="1119" y="1017"/>
                  </a:cubicBezTo>
                  <a:cubicBezTo>
                    <a:pt x="1228" y="1063"/>
                    <a:pt x="1341" y="1155"/>
                    <a:pt x="1361" y="1098"/>
                  </a:cubicBezTo>
                  <a:cubicBezTo>
                    <a:pt x="1381" y="1041"/>
                    <a:pt x="1227" y="810"/>
                    <a:pt x="1240" y="675"/>
                  </a:cubicBezTo>
                  <a:cubicBezTo>
                    <a:pt x="1253" y="540"/>
                    <a:pt x="1489" y="322"/>
                    <a:pt x="1442" y="285"/>
                  </a:cubicBezTo>
                  <a:cubicBezTo>
                    <a:pt x="1395" y="248"/>
                    <a:pt x="1068" y="492"/>
                    <a:pt x="960" y="451"/>
                  </a:cubicBezTo>
                  <a:cubicBezTo>
                    <a:pt x="852" y="410"/>
                    <a:pt x="864" y="82"/>
                    <a:pt x="796" y="41"/>
                  </a:cubicBezTo>
                  <a:cubicBezTo>
                    <a:pt x="728" y="0"/>
                    <a:pt x="634" y="122"/>
                    <a:pt x="553" y="203"/>
                  </a:cubicBezTo>
                  <a:cubicBezTo>
                    <a:pt x="473" y="285"/>
                    <a:pt x="379" y="497"/>
                    <a:pt x="311" y="529"/>
                  </a:cubicBezTo>
                  <a:cubicBezTo>
                    <a:pt x="243" y="561"/>
                    <a:pt x="196" y="361"/>
                    <a:pt x="144" y="395"/>
                  </a:cubicBezTo>
                  <a:cubicBezTo>
                    <a:pt x="92" y="429"/>
                    <a:pt x="30" y="661"/>
                    <a:pt x="0" y="731"/>
                  </a:cubicBezTo>
                  <a:cubicBezTo>
                    <a:pt x="0" y="731"/>
                    <a:pt x="112" y="843"/>
                    <a:pt x="112" y="843"/>
                  </a:cubicBezTo>
                  <a:close/>
                </a:path>
              </a:pathLst>
            </a:custGeom>
            <a:solidFill>
              <a:srgbClr val="66FF66"/>
            </a:solidFill>
            <a:ln w="9525">
              <a:solidFill>
                <a:srgbClr val="969696"/>
              </a:solidFill>
              <a:round/>
              <a:headEnd/>
              <a:tailEnd/>
            </a:ln>
          </p:spPr>
          <p:txBody>
            <a:bodyPr/>
            <a:lstStyle/>
            <a:p>
              <a:endParaRPr lang="en-US"/>
            </a:p>
          </p:txBody>
        </p:sp>
        <p:sp>
          <p:nvSpPr>
            <p:cNvPr id="43030" name="Freeform 19"/>
            <p:cNvSpPr>
              <a:spLocks/>
            </p:cNvSpPr>
            <p:nvPr/>
          </p:nvSpPr>
          <p:spPr bwMode="auto">
            <a:xfrm flipH="1">
              <a:off x="1632" y="2496"/>
              <a:ext cx="432" cy="96"/>
            </a:xfrm>
            <a:custGeom>
              <a:avLst/>
              <a:gdLst>
                <a:gd name="T0" fmla="*/ 920 w 920"/>
                <a:gd name="T1" fmla="*/ 640 h 640"/>
                <a:gd name="T2" fmla="*/ 0 w 920"/>
                <a:gd name="T3" fmla="*/ 0 h 640"/>
                <a:gd name="T4" fmla="*/ 0 60000 65536"/>
                <a:gd name="T5" fmla="*/ 0 60000 65536"/>
                <a:gd name="T6" fmla="*/ 0 w 920"/>
                <a:gd name="T7" fmla="*/ 0 h 640"/>
                <a:gd name="T8" fmla="*/ 920 w 920"/>
                <a:gd name="T9" fmla="*/ 640 h 640"/>
              </a:gdLst>
              <a:ahLst/>
              <a:cxnLst>
                <a:cxn ang="T4">
                  <a:pos x="T0" y="T1"/>
                </a:cxn>
                <a:cxn ang="T5">
                  <a:pos x="T2" y="T3"/>
                </a:cxn>
              </a:cxnLst>
              <a:rect l="T6" t="T7" r="T8" b="T9"/>
              <a:pathLst>
                <a:path w="920" h="640">
                  <a:moveTo>
                    <a:pt x="920" y="640"/>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31" name="Rectangle 20"/>
            <p:cNvSpPr>
              <a:spLocks noChangeArrowheads="1"/>
            </p:cNvSpPr>
            <p:nvPr/>
          </p:nvSpPr>
          <p:spPr bwMode="auto">
            <a:xfrm>
              <a:off x="2064" y="2208"/>
              <a:ext cx="9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dirty="0">
                  <a:solidFill>
                    <a:srgbClr val="000000"/>
                  </a:solidFill>
                </a:rPr>
                <a:t>Aggregates</a:t>
              </a:r>
            </a:p>
          </p:txBody>
        </p:sp>
      </p:grpSp>
      <p:grpSp>
        <p:nvGrpSpPr>
          <p:cNvPr id="43016" name="Group 21"/>
          <p:cNvGrpSpPr>
            <a:grpSpLocks/>
          </p:cNvGrpSpPr>
          <p:nvPr/>
        </p:nvGrpSpPr>
        <p:grpSpPr bwMode="auto">
          <a:xfrm>
            <a:off x="304800" y="228600"/>
            <a:ext cx="3352800" cy="3124200"/>
            <a:chOff x="192" y="144"/>
            <a:chExt cx="2112" cy="1968"/>
          </a:xfrm>
        </p:grpSpPr>
        <p:sp>
          <p:nvSpPr>
            <p:cNvPr id="43025" name="Freeform 22"/>
            <p:cNvSpPr>
              <a:spLocks/>
            </p:cNvSpPr>
            <p:nvPr/>
          </p:nvSpPr>
          <p:spPr bwMode="auto">
            <a:xfrm>
              <a:off x="1872" y="1296"/>
              <a:ext cx="432" cy="624"/>
            </a:xfrm>
            <a:custGeom>
              <a:avLst/>
              <a:gdLst>
                <a:gd name="T0" fmla="*/ 920 w 920"/>
                <a:gd name="T1" fmla="*/ 512 h 512"/>
                <a:gd name="T2" fmla="*/ 0 w 920"/>
                <a:gd name="T3" fmla="*/ 0 h 512"/>
                <a:gd name="T4" fmla="*/ 0 60000 65536"/>
                <a:gd name="T5" fmla="*/ 0 60000 65536"/>
                <a:gd name="T6" fmla="*/ 0 w 920"/>
                <a:gd name="T7" fmla="*/ 0 h 512"/>
                <a:gd name="T8" fmla="*/ 920 w 920"/>
                <a:gd name="T9" fmla="*/ 512 h 512"/>
              </a:gdLst>
              <a:ahLst/>
              <a:cxnLst>
                <a:cxn ang="T4">
                  <a:pos x="T0" y="T1"/>
                </a:cxn>
                <a:cxn ang="T5">
                  <a:pos x="T2" y="T3"/>
                </a:cxn>
              </a:cxnLst>
              <a:rect l="T6" t="T7" r="T8" b="T9"/>
              <a:pathLst>
                <a:path w="920" h="512">
                  <a:moveTo>
                    <a:pt x="920" y="5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6" name="AutoShape 23"/>
            <p:cNvSpPr>
              <a:spLocks noChangeArrowheads="1"/>
            </p:cNvSpPr>
            <p:nvPr/>
          </p:nvSpPr>
          <p:spPr bwMode="auto">
            <a:xfrm>
              <a:off x="192" y="144"/>
              <a:ext cx="1632" cy="1152"/>
            </a:xfrm>
            <a:prstGeom prst="star24">
              <a:avLst>
                <a:gd name="adj" fmla="val 37500"/>
              </a:avLst>
            </a:prstGeom>
            <a:solidFill>
              <a:srgbClr val="FFFF00"/>
            </a:solidFill>
            <a:ln w="9525">
              <a:solidFill>
                <a:schemeClr val="bg1"/>
              </a:solidFill>
              <a:miter lim="800000"/>
              <a:headEnd/>
              <a:tailEnd/>
            </a:ln>
          </p:spPr>
          <p:txBody>
            <a:bodyPr wrap="none" anchor="ctr"/>
            <a:lstStyle/>
            <a:p>
              <a:pPr algn="ctr"/>
              <a:r>
                <a:rPr lang="en-US" dirty="0">
                  <a:solidFill>
                    <a:srgbClr val="000000"/>
                  </a:solidFill>
                </a:rPr>
                <a:t>Loss of Protein</a:t>
              </a:r>
            </a:p>
            <a:p>
              <a:pPr algn="ctr"/>
              <a:r>
                <a:rPr lang="en-US" dirty="0">
                  <a:solidFill>
                    <a:srgbClr val="000000"/>
                  </a:solidFill>
                </a:rPr>
                <a:t>Function</a:t>
              </a:r>
            </a:p>
          </p:txBody>
        </p:sp>
        <p:sp>
          <p:nvSpPr>
            <p:cNvPr id="43027" name="Freeform 24"/>
            <p:cNvSpPr>
              <a:spLocks/>
            </p:cNvSpPr>
            <p:nvPr/>
          </p:nvSpPr>
          <p:spPr bwMode="auto">
            <a:xfrm flipH="1">
              <a:off x="1200" y="1344"/>
              <a:ext cx="48" cy="768"/>
            </a:xfrm>
            <a:custGeom>
              <a:avLst/>
              <a:gdLst>
                <a:gd name="T0" fmla="*/ 920 w 920"/>
                <a:gd name="T1" fmla="*/ 512 h 512"/>
                <a:gd name="T2" fmla="*/ 0 w 920"/>
                <a:gd name="T3" fmla="*/ 0 h 512"/>
                <a:gd name="T4" fmla="*/ 0 60000 65536"/>
                <a:gd name="T5" fmla="*/ 0 60000 65536"/>
                <a:gd name="T6" fmla="*/ 0 w 920"/>
                <a:gd name="T7" fmla="*/ 0 h 512"/>
                <a:gd name="T8" fmla="*/ 920 w 920"/>
                <a:gd name="T9" fmla="*/ 512 h 512"/>
              </a:gdLst>
              <a:ahLst/>
              <a:cxnLst>
                <a:cxn ang="T4">
                  <a:pos x="T0" y="T1"/>
                </a:cxn>
                <a:cxn ang="T5">
                  <a:pos x="T2" y="T3"/>
                </a:cxn>
              </a:cxnLst>
              <a:rect l="T6" t="T7" r="T8" b="T9"/>
              <a:pathLst>
                <a:path w="920" h="512">
                  <a:moveTo>
                    <a:pt x="920" y="5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3017" name="Group 25"/>
          <p:cNvGrpSpPr>
            <a:grpSpLocks/>
          </p:cNvGrpSpPr>
          <p:nvPr/>
        </p:nvGrpSpPr>
        <p:grpSpPr bwMode="auto">
          <a:xfrm>
            <a:off x="2819400" y="152400"/>
            <a:ext cx="3048000" cy="2057400"/>
            <a:chOff x="1776" y="96"/>
            <a:chExt cx="1920" cy="1296"/>
          </a:xfrm>
        </p:grpSpPr>
        <p:sp>
          <p:nvSpPr>
            <p:cNvPr id="43023" name="AutoShape 26"/>
            <p:cNvSpPr>
              <a:spLocks noChangeArrowheads="1"/>
            </p:cNvSpPr>
            <p:nvPr/>
          </p:nvSpPr>
          <p:spPr bwMode="auto">
            <a:xfrm>
              <a:off x="2352" y="96"/>
              <a:ext cx="1344" cy="1296"/>
            </a:xfrm>
            <a:prstGeom prst="irregularSeal1">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r>
                <a:rPr lang="en-US" dirty="0">
                  <a:solidFill>
                    <a:srgbClr val="000000"/>
                  </a:solidFill>
                </a:rPr>
                <a:t>Network</a:t>
              </a:r>
            </a:p>
            <a:p>
              <a:pPr algn="ctr"/>
              <a:r>
                <a:rPr lang="en-US" dirty="0">
                  <a:solidFill>
                    <a:srgbClr val="000000"/>
                  </a:solidFill>
                </a:rPr>
                <a:t>failure</a:t>
              </a:r>
            </a:p>
          </p:txBody>
        </p:sp>
        <p:sp>
          <p:nvSpPr>
            <p:cNvPr id="43024" name="Freeform 27"/>
            <p:cNvSpPr>
              <a:spLocks/>
            </p:cNvSpPr>
            <p:nvPr/>
          </p:nvSpPr>
          <p:spPr bwMode="auto">
            <a:xfrm flipH="1">
              <a:off x="1776" y="768"/>
              <a:ext cx="528" cy="48"/>
            </a:xfrm>
            <a:custGeom>
              <a:avLst/>
              <a:gdLst>
                <a:gd name="T0" fmla="*/ 920 w 920"/>
                <a:gd name="T1" fmla="*/ 512 h 512"/>
                <a:gd name="T2" fmla="*/ 0 w 920"/>
                <a:gd name="T3" fmla="*/ 0 h 512"/>
                <a:gd name="T4" fmla="*/ 0 60000 65536"/>
                <a:gd name="T5" fmla="*/ 0 60000 65536"/>
                <a:gd name="T6" fmla="*/ 0 w 920"/>
                <a:gd name="T7" fmla="*/ 0 h 512"/>
                <a:gd name="T8" fmla="*/ 920 w 920"/>
                <a:gd name="T9" fmla="*/ 512 h 512"/>
              </a:gdLst>
              <a:ahLst/>
              <a:cxnLst>
                <a:cxn ang="T4">
                  <a:pos x="T0" y="T1"/>
                </a:cxn>
                <a:cxn ang="T5">
                  <a:pos x="T2" y="T3"/>
                </a:cxn>
              </a:cxnLst>
              <a:rect l="T6" t="T7" r="T8" b="T9"/>
              <a:pathLst>
                <a:path w="920" h="512">
                  <a:moveTo>
                    <a:pt x="920" y="5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3018" name="Group 28"/>
          <p:cNvGrpSpPr>
            <a:grpSpLocks/>
          </p:cNvGrpSpPr>
          <p:nvPr/>
        </p:nvGrpSpPr>
        <p:grpSpPr bwMode="auto">
          <a:xfrm>
            <a:off x="6019800" y="1219200"/>
            <a:ext cx="2438400" cy="1828800"/>
            <a:chOff x="3792" y="768"/>
            <a:chExt cx="1536" cy="1152"/>
          </a:xfrm>
        </p:grpSpPr>
        <p:sp>
          <p:nvSpPr>
            <p:cNvPr id="43021" name="AutoShape 29"/>
            <p:cNvSpPr>
              <a:spLocks noChangeArrowheads="1"/>
            </p:cNvSpPr>
            <p:nvPr/>
          </p:nvSpPr>
          <p:spPr bwMode="auto">
            <a:xfrm>
              <a:off x="4320" y="912"/>
              <a:ext cx="1008" cy="1008"/>
            </a:xfrm>
            <a:prstGeom prst="cube">
              <a:avLst>
                <a:gd name="adj" fmla="val 25000"/>
              </a:avLst>
            </a:prstGeom>
            <a:solidFill>
              <a:schemeClr val="bg1"/>
            </a:solidFill>
            <a:ln w="9525">
              <a:solidFill>
                <a:schemeClr val="tx1"/>
              </a:solidFill>
              <a:miter lim="800000"/>
              <a:headEnd/>
              <a:tailEnd/>
            </a:ln>
          </p:spPr>
          <p:txBody>
            <a:bodyPr wrap="none" anchor="ctr"/>
            <a:lstStyle/>
            <a:p>
              <a:pPr algn="ctr"/>
              <a:r>
                <a:rPr lang="en-US"/>
                <a:t>Death</a:t>
              </a:r>
            </a:p>
          </p:txBody>
        </p:sp>
        <p:sp>
          <p:nvSpPr>
            <p:cNvPr id="43022" name="Freeform 30"/>
            <p:cNvSpPr>
              <a:spLocks/>
            </p:cNvSpPr>
            <p:nvPr/>
          </p:nvSpPr>
          <p:spPr bwMode="auto">
            <a:xfrm flipH="1" flipV="1">
              <a:off x="3792" y="768"/>
              <a:ext cx="480" cy="576"/>
            </a:xfrm>
            <a:custGeom>
              <a:avLst/>
              <a:gdLst>
                <a:gd name="T0" fmla="*/ 920 w 920"/>
                <a:gd name="T1" fmla="*/ 512 h 512"/>
                <a:gd name="T2" fmla="*/ 0 w 920"/>
                <a:gd name="T3" fmla="*/ 0 h 512"/>
                <a:gd name="T4" fmla="*/ 0 60000 65536"/>
                <a:gd name="T5" fmla="*/ 0 60000 65536"/>
                <a:gd name="T6" fmla="*/ 0 w 920"/>
                <a:gd name="T7" fmla="*/ 0 h 512"/>
                <a:gd name="T8" fmla="*/ 920 w 920"/>
                <a:gd name="T9" fmla="*/ 512 h 512"/>
              </a:gdLst>
              <a:ahLst/>
              <a:cxnLst>
                <a:cxn ang="T4">
                  <a:pos x="T0" y="T1"/>
                </a:cxn>
                <a:cxn ang="T5">
                  <a:pos x="T2" y="T3"/>
                </a:cxn>
              </a:cxnLst>
              <a:rect l="T6" t="T7" r="T8" b="T9"/>
              <a:pathLst>
                <a:path w="920" h="512">
                  <a:moveTo>
                    <a:pt x="920" y="5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3019" name="Text Box 31"/>
          <p:cNvSpPr txBox="1">
            <a:spLocks noChangeArrowheads="1"/>
          </p:cNvSpPr>
          <p:nvPr/>
        </p:nvSpPr>
        <p:spPr bwMode="auto">
          <a:xfrm>
            <a:off x="7443788" y="334963"/>
            <a:ext cx="8620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chemeClr val="bg1"/>
                </a:solidFill>
              </a:rPr>
              <a:t>Cell</a:t>
            </a:r>
          </a:p>
        </p:txBody>
      </p:sp>
      <p:sp>
        <p:nvSpPr>
          <p:cNvPr id="43020" name="Text Box 32"/>
          <p:cNvSpPr txBox="1">
            <a:spLocks noChangeArrowheads="1"/>
          </p:cNvSpPr>
          <p:nvPr/>
        </p:nvSpPr>
        <p:spPr bwMode="auto">
          <a:xfrm>
            <a:off x="1828800" y="2514600"/>
            <a:ext cx="4953000" cy="954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dirty="0"/>
              <a:t>T</a:t>
            </a:r>
            <a:r>
              <a:rPr lang="en-US" sz="2800" dirty="0" smtClean="0"/>
              <a:t>he </a:t>
            </a:r>
            <a:r>
              <a:rPr lang="en-US" sz="2800" dirty="0"/>
              <a:t>cell </a:t>
            </a:r>
            <a:r>
              <a:rPr lang="en-US" sz="2800" dirty="0" smtClean="0"/>
              <a:t>builds </a:t>
            </a:r>
            <a:r>
              <a:rPr lang="ja-JP" altLang="en-US" sz="2800" dirty="0"/>
              <a:t>“</a:t>
            </a:r>
            <a:r>
              <a:rPr lang="en-US" sz="2800" dirty="0"/>
              <a:t>barriers</a:t>
            </a:r>
            <a:r>
              <a:rPr lang="ja-JP" altLang="en-US" sz="2800" dirty="0"/>
              <a:t>”</a:t>
            </a:r>
            <a:r>
              <a:rPr lang="en-US" sz="2800" dirty="0"/>
              <a:t> </a:t>
            </a:r>
            <a:r>
              <a:rPr lang="en-US" sz="2800" dirty="0" smtClean="0"/>
              <a:t>to </a:t>
            </a:r>
            <a:r>
              <a:rPr lang="en-US" sz="2800" dirty="0"/>
              <a:t>stop this cascading failure </a:t>
            </a:r>
            <a:r>
              <a:rPr lang="en-US" sz="2800" dirty="0" smtClean="0"/>
              <a:t>event.</a:t>
            </a:r>
            <a:endParaRPr lang="en-US" sz="2800" dirty="0"/>
          </a:p>
        </p:txBody>
      </p:sp>
    </p:spTree>
    <p:extLst>
      <p:ext uri="{BB962C8B-B14F-4D97-AF65-F5344CB8AC3E}">
        <p14:creationId xmlns:p14="http://schemas.microsoft.com/office/powerpoint/2010/main" val="35990258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reeform 2"/>
          <p:cNvSpPr>
            <a:spLocks/>
          </p:cNvSpPr>
          <p:nvPr/>
        </p:nvSpPr>
        <p:spPr bwMode="auto">
          <a:xfrm flipH="1" flipV="1">
            <a:off x="-457200" y="-76200"/>
            <a:ext cx="9564688" cy="6908800"/>
          </a:xfrm>
          <a:custGeom>
            <a:avLst/>
            <a:gdLst>
              <a:gd name="T0" fmla="*/ 0 w 6025"/>
              <a:gd name="T1" fmla="*/ 4352 h 4352"/>
              <a:gd name="T2" fmla="*/ 5808 w 6025"/>
              <a:gd name="T3" fmla="*/ 4352 h 4352"/>
              <a:gd name="T4" fmla="*/ 5808 w 6025"/>
              <a:gd name="T5" fmla="*/ 128 h 4352"/>
              <a:gd name="T6" fmla="*/ 4504 w 6025"/>
              <a:gd name="T7" fmla="*/ 56 h 4352"/>
              <a:gd name="T8" fmla="*/ 3472 w 6025"/>
              <a:gd name="T9" fmla="*/ 80 h 4352"/>
              <a:gd name="T10" fmla="*/ 2120 w 6025"/>
              <a:gd name="T11" fmla="*/ 504 h 4352"/>
              <a:gd name="T12" fmla="*/ 984 w 6025"/>
              <a:gd name="T13" fmla="*/ 1288 h 4352"/>
              <a:gd name="T14" fmla="*/ 312 w 6025"/>
              <a:gd name="T15" fmla="*/ 2520 h 4352"/>
              <a:gd name="T16" fmla="*/ 0 w 6025"/>
              <a:gd name="T17" fmla="*/ 4352 h 43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5"/>
              <a:gd name="T28" fmla="*/ 0 h 4352"/>
              <a:gd name="T29" fmla="*/ 6025 w 6025"/>
              <a:gd name="T30" fmla="*/ 4352 h 43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5" h="4352">
                <a:moveTo>
                  <a:pt x="0" y="4352"/>
                </a:moveTo>
                <a:lnTo>
                  <a:pt x="5808" y="4352"/>
                </a:lnTo>
                <a:cubicBezTo>
                  <a:pt x="5808" y="4352"/>
                  <a:pt x="6025" y="844"/>
                  <a:pt x="5808" y="128"/>
                </a:cubicBezTo>
                <a:lnTo>
                  <a:pt x="4504" y="56"/>
                </a:lnTo>
                <a:cubicBezTo>
                  <a:pt x="4088" y="0"/>
                  <a:pt x="3869" y="5"/>
                  <a:pt x="3472" y="80"/>
                </a:cubicBezTo>
                <a:cubicBezTo>
                  <a:pt x="3075" y="155"/>
                  <a:pt x="2535" y="303"/>
                  <a:pt x="2120" y="504"/>
                </a:cubicBezTo>
                <a:cubicBezTo>
                  <a:pt x="1768" y="739"/>
                  <a:pt x="1297" y="969"/>
                  <a:pt x="984" y="1288"/>
                </a:cubicBezTo>
                <a:cubicBezTo>
                  <a:pt x="671" y="1607"/>
                  <a:pt x="448" y="2072"/>
                  <a:pt x="312" y="2520"/>
                </a:cubicBezTo>
                <a:cubicBezTo>
                  <a:pt x="176" y="2968"/>
                  <a:pt x="110" y="4072"/>
                  <a:pt x="0" y="4352"/>
                </a:cubicBezTo>
                <a:close/>
              </a:path>
            </a:pathLst>
          </a:custGeom>
          <a:solidFill>
            <a:srgbClr val="FFCCCC"/>
          </a:solidFill>
          <a:ln w="76200">
            <a:solidFill>
              <a:srgbClr val="969696"/>
            </a:solidFill>
            <a:round/>
            <a:headEnd/>
            <a:tailEnd/>
          </a:ln>
        </p:spPr>
        <p:txBody>
          <a:bodyPr/>
          <a:lstStyle/>
          <a:p>
            <a:endParaRPr lang="en-US"/>
          </a:p>
        </p:txBody>
      </p:sp>
      <p:sp>
        <p:nvSpPr>
          <p:cNvPr id="44035" name="AutoShape 3"/>
          <p:cNvSpPr>
            <a:spLocks noChangeArrowheads="1"/>
          </p:cNvSpPr>
          <p:nvPr/>
        </p:nvSpPr>
        <p:spPr bwMode="auto">
          <a:xfrm>
            <a:off x="6705600" y="5562600"/>
            <a:ext cx="2438400" cy="1143000"/>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en-US" sz="2800"/>
              <a:t>Temp</a:t>
            </a:r>
          </a:p>
          <a:p>
            <a:pPr algn="ctr"/>
            <a:r>
              <a:rPr lang="en-US" sz="2800"/>
              <a:t>environ</a:t>
            </a:r>
          </a:p>
        </p:txBody>
      </p:sp>
      <p:sp>
        <p:nvSpPr>
          <p:cNvPr id="44036" name="AutoShape 4"/>
          <p:cNvSpPr>
            <a:spLocks noChangeArrowheads="1"/>
          </p:cNvSpPr>
          <p:nvPr/>
        </p:nvSpPr>
        <p:spPr bwMode="auto">
          <a:xfrm>
            <a:off x="4572000" y="4343400"/>
            <a:ext cx="2438400" cy="1143000"/>
          </a:xfrm>
          <a:prstGeom prst="upArrow">
            <a:avLst>
              <a:gd name="adj1" fmla="val 50000"/>
              <a:gd name="adj2" fmla="val 25000"/>
            </a:avLst>
          </a:prstGeom>
          <a:solidFill>
            <a:srgbClr val="FF0000"/>
          </a:solidFill>
          <a:ln w="9525">
            <a:solidFill>
              <a:schemeClr val="tx1"/>
            </a:solidFill>
            <a:miter lim="800000"/>
            <a:headEnd/>
            <a:tailEnd/>
          </a:ln>
        </p:spPr>
        <p:txBody>
          <a:bodyPr wrap="none" anchor="ctr"/>
          <a:lstStyle/>
          <a:p>
            <a:pPr algn="ctr"/>
            <a:r>
              <a:rPr lang="en-US" sz="2800"/>
              <a:t>Temp</a:t>
            </a:r>
          </a:p>
          <a:p>
            <a:pPr algn="ctr"/>
            <a:r>
              <a:rPr lang="en-US" sz="2800"/>
              <a:t>cell</a:t>
            </a:r>
          </a:p>
        </p:txBody>
      </p:sp>
      <p:pic>
        <p:nvPicPr>
          <p:cNvPr id="44037" name="Picture 5"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1447800" y="5029200"/>
            <a:ext cx="9842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6"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2590800" y="5410200"/>
            <a:ext cx="72548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7" descr="C:\Documents and Settings\Administrator\Desktop\visualize\hsp\folded_protein.GIF"/>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l="43114" t="28143" r="32455" b="35928"/>
          <a:stretch>
            <a:fillRect/>
          </a:stretch>
        </p:blipFill>
        <p:spPr bwMode="auto">
          <a:xfrm>
            <a:off x="2209800" y="4953000"/>
            <a:ext cx="8286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Text Box 8"/>
          <p:cNvSpPr txBox="1">
            <a:spLocks noChangeArrowheads="1"/>
          </p:cNvSpPr>
          <p:nvPr/>
        </p:nvSpPr>
        <p:spPr bwMode="auto">
          <a:xfrm>
            <a:off x="381000" y="5257800"/>
            <a:ext cx="1295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dirty="0">
                <a:solidFill>
                  <a:srgbClr val="000000"/>
                </a:solidFill>
              </a:rPr>
              <a:t>Folded</a:t>
            </a:r>
            <a:r>
              <a:rPr lang="en-US" b="1" dirty="0">
                <a:solidFill>
                  <a:schemeClr val="bg1"/>
                </a:solidFill>
              </a:rPr>
              <a:t> </a:t>
            </a:r>
            <a:r>
              <a:rPr lang="en-US" b="1" dirty="0">
                <a:solidFill>
                  <a:srgbClr val="000000"/>
                </a:solidFill>
              </a:rPr>
              <a:t>Proteins</a:t>
            </a:r>
          </a:p>
        </p:txBody>
      </p:sp>
      <p:sp>
        <p:nvSpPr>
          <p:cNvPr id="44041" name="Freeform 9"/>
          <p:cNvSpPr>
            <a:spLocks/>
          </p:cNvSpPr>
          <p:nvPr/>
        </p:nvSpPr>
        <p:spPr bwMode="auto">
          <a:xfrm flipV="1">
            <a:off x="595313" y="3954463"/>
            <a:ext cx="1862137" cy="336550"/>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1200000" lon="20999997" rev="0"/>
            </a:camera>
            <a:lightRig rig="legacyFlat1" dir="t"/>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4042" name="Freeform 10"/>
          <p:cNvSpPr>
            <a:spLocks/>
          </p:cNvSpPr>
          <p:nvPr/>
        </p:nvSpPr>
        <p:spPr bwMode="auto">
          <a:xfrm flipV="1">
            <a:off x="627063" y="4230688"/>
            <a:ext cx="1862137" cy="112712"/>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600000" lon="20999997" rev="0"/>
            </a:camera>
            <a:lightRig rig="legacyFlat3" dir="l"/>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4043" name="Freeform 11"/>
          <p:cNvSpPr>
            <a:spLocks/>
          </p:cNvSpPr>
          <p:nvPr/>
        </p:nvSpPr>
        <p:spPr bwMode="auto">
          <a:xfrm>
            <a:off x="623888" y="3713163"/>
            <a:ext cx="1668462" cy="196850"/>
          </a:xfrm>
          <a:custGeom>
            <a:avLst/>
            <a:gdLst>
              <a:gd name="T0" fmla="*/ 0 w 3312"/>
              <a:gd name="T1" fmla="*/ 0 h 248"/>
              <a:gd name="T2" fmla="*/ 912 w 3312"/>
              <a:gd name="T3" fmla="*/ 240 h 248"/>
              <a:gd name="T4" fmla="*/ 2304 w 3312"/>
              <a:gd name="T5" fmla="*/ 48 h 248"/>
              <a:gd name="T6" fmla="*/ 2976 w 3312"/>
              <a:gd name="T7" fmla="*/ 48 h 248"/>
              <a:gd name="T8" fmla="*/ 3312 w 3312"/>
              <a:gd name="T9" fmla="*/ 240 h 248"/>
              <a:gd name="T10" fmla="*/ 0 60000 65536"/>
              <a:gd name="T11" fmla="*/ 0 60000 65536"/>
              <a:gd name="T12" fmla="*/ 0 60000 65536"/>
              <a:gd name="T13" fmla="*/ 0 60000 65536"/>
              <a:gd name="T14" fmla="*/ 0 60000 65536"/>
              <a:gd name="T15" fmla="*/ 0 w 3312"/>
              <a:gd name="T16" fmla="*/ 0 h 248"/>
              <a:gd name="T17" fmla="*/ 3312 w 3312"/>
              <a:gd name="T18" fmla="*/ 248 h 248"/>
            </a:gdLst>
            <a:ahLst/>
            <a:cxnLst>
              <a:cxn ang="T10">
                <a:pos x="T0" y="T1"/>
              </a:cxn>
              <a:cxn ang="T11">
                <a:pos x="T2" y="T3"/>
              </a:cxn>
              <a:cxn ang="T12">
                <a:pos x="T4" y="T5"/>
              </a:cxn>
              <a:cxn ang="T13">
                <a:pos x="T6" y="T7"/>
              </a:cxn>
              <a:cxn ang="T14">
                <a:pos x="T8" y="T9"/>
              </a:cxn>
            </a:cxnLst>
            <a:rect l="T15" t="T16" r="T17" b="T18"/>
            <a:pathLst>
              <a:path w="3312" h="248">
                <a:moveTo>
                  <a:pt x="0" y="0"/>
                </a:moveTo>
                <a:cubicBezTo>
                  <a:pt x="264" y="116"/>
                  <a:pt x="528" y="232"/>
                  <a:pt x="912" y="240"/>
                </a:cubicBezTo>
                <a:cubicBezTo>
                  <a:pt x="1296" y="248"/>
                  <a:pt x="1960" y="80"/>
                  <a:pt x="2304" y="48"/>
                </a:cubicBezTo>
                <a:cubicBezTo>
                  <a:pt x="2648" y="16"/>
                  <a:pt x="2808" y="16"/>
                  <a:pt x="2976" y="48"/>
                </a:cubicBezTo>
                <a:cubicBezTo>
                  <a:pt x="3144" y="80"/>
                  <a:pt x="3228" y="160"/>
                  <a:pt x="3312" y="240"/>
                </a:cubicBezTo>
              </a:path>
            </a:pathLst>
          </a:custGeom>
          <a:noFill/>
          <a:ln w="28575">
            <a:solidFill>
              <a:srgbClr val="00FF00"/>
            </a:solidFill>
            <a:round/>
            <a:headEnd/>
            <a:tailEnd/>
          </a:ln>
          <a:scene3d>
            <a:camera prst="legacyObliqueTopRight">
              <a:rot lat="1200000" lon="20999997" rev="0"/>
            </a:camera>
            <a:lightRig rig="legacyFlat1" dir="t"/>
          </a:scene3d>
          <a:sp3d extrusionH="74600" prstMaterial="legacyMatte">
            <a:bevelT w="13500" h="13500" prst="angle"/>
            <a:bevelB w="13500" h="13500" prst="angle"/>
            <a:extrusionClr>
              <a:srgbClr val="00FF00"/>
            </a:extrusionClr>
          </a:sp3d>
          <a:extLst>
            <a:ext uri="{909E8E84-426E-40dd-AFC4-6F175D3DCCD1}">
              <a14:hiddenFill xmlns:a14="http://schemas.microsoft.com/office/drawing/2010/main">
                <a:solidFill>
                  <a:srgbClr val="FFFFFF"/>
                </a:solidFill>
              </a14:hiddenFill>
            </a:ext>
          </a:extLst>
        </p:spPr>
        <p:txBody>
          <a:bodyPr>
            <a:flatTx/>
          </a:bodyPr>
          <a:lstStyle/>
          <a:p>
            <a:endParaRPr lang="en-US"/>
          </a:p>
        </p:txBody>
      </p:sp>
      <p:sp>
        <p:nvSpPr>
          <p:cNvPr id="44044" name="Text Box 12"/>
          <p:cNvSpPr txBox="1">
            <a:spLocks noChangeArrowheads="1"/>
          </p:cNvSpPr>
          <p:nvPr/>
        </p:nvSpPr>
        <p:spPr bwMode="auto">
          <a:xfrm>
            <a:off x="404813" y="2987675"/>
            <a:ext cx="1576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dirty="0">
                <a:solidFill>
                  <a:srgbClr val="000000"/>
                </a:solidFill>
              </a:rPr>
              <a:t>Unfolded</a:t>
            </a:r>
            <a:r>
              <a:rPr lang="en-US" b="1" dirty="0">
                <a:solidFill>
                  <a:schemeClr val="bg1"/>
                </a:solidFill>
              </a:rPr>
              <a:t> </a:t>
            </a:r>
            <a:r>
              <a:rPr lang="en-US" b="1" dirty="0">
                <a:solidFill>
                  <a:srgbClr val="000000"/>
                </a:solidFill>
              </a:rPr>
              <a:t>Proteins</a:t>
            </a:r>
          </a:p>
        </p:txBody>
      </p:sp>
      <p:sp>
        <p:nvSpPr>
          <p:cNvPr id="44045" name="Freeform 14"/>
          <p:cNvSpPr>
            <a:spLocks/>
          </p:cNvSpPr>
          <p:nvPr/>
        </p:nvSpPr>
        <p:spPr bwMode="auto">
          <a:xfrm>
            <a:off x="1905000" y="4495800"/>
            <a:ext cx="342900" cy="673100"/>
          </a:xfrm>
          <a:custGeom>
            <a:avLst/>
            <a:gdLst>
              <a:gd name="T0" fmla="*/ 264 w 264"/>
              <a:gd name="T1" fmla="*/ 712 h 712"/>
              <a:gd name="T2" fmla="*/ 0 w 264"/>
              <a:gd name="T3" fmla="*/ 0 h 712"/>
              <a:gd name="T4" fmla="*/ 0 60000 65536"/>
              <a:gd name="T5" fmla="*/ 0 60000 65536"/>
              <a:gd name="T6" fmla="*/ 0 w 264"/>
              <a:gd name="T7" fmla="*/ 0 h 712"/>
              <a:gd name="T8" fmla="*/ 264 w 264"/>
              <a:gd name="T9" fmla="*/ 712 h 712"/>
            </a:gdLst>
            <a:ahLst/>
            <a:cxnLst>
              <a:cxn ang="T4">
                <a:pos x="T0" y="T1"/>
              </a:cxn>
              <a:cxn ang="T5">
                <a:pos x="T2" y="T3"/>
              </a:cxn>
            </a:cxnLst>
            <a:rect l="T6" t="T7" r="T8" b="T9"/>
            <a:pathLst>
              <a:path w="264" h="712">
                <a:moveTo>
                  <a:pt x="264" y="712"/>
                </a:moveTo>
                <a:lnTo>
                  <a:pt x="0" y="0"/>
                </a:lnTo>
              </a:path>
            </a:pathLst>
          </a:custGeom>
          <a:noFill/>
          <a:ln w="76200">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28"/>
          <p:cNvGrpSpPr>
            <a:grpSpLocks/>
          </p:cNvGrpSpPr>
          <p:nvPr/>
        </p:nvGrpSpPr>
        <p:grpSpPr bwMode="auto">
          <a:xfrm>
            <a:off x="1524000" y="533400"/>
            <a:ext cx="3962400" cy="4800600"/>
            <a:chOff x="960" y="336"/>
            <a:chExt cx="2496" cy="3024"/>
          </a:xfrm>
        </p:grpSpPr>
        <p:sp>
          <p:nvSpPr>
            <p:cNvPr id="44048" name="Freeform 25"/>
            <p:cNvSpPr>
              <a:spLocks/>
            </p:cNvSpPr>
            <p:nvPr/>
          </p:nvSpPr>
          <p:spPr bwMode="auto">
            <a:xfrm>
              <a:off x="1776" y="2448"/>
              <a:ext cx="416" cy="912"/>
            </a:xfrm>
            <a:custGeom>
              <a:avLst/>
              <a:gdLst>
                <a:gd name="T0" fmla="*/ 0 w 416"/>
                <a:gd name="T1" fmla="*/ 0 h 912"/>
                <a:gd name="T2" fmla="*/ 384 w 416"/>
                <a:gd name="T3" fmla="*/ 384 h 912"/>
                <a:gd name="T4" fmla="*/ 192 w 416"/>
                <a:gd name="T5" fmla="*/ 912 h 912"/>
                <a:gd name="T6" fmla="*/ 0 60000 65536"/>
                <a:gd name="T7" fmla="*/ 0 60000 65536"/>
                <a:gd name="T8" fmla="*/ 0 60000 65536"/>
                <a:gd name="T9" fmla="*/ 0 w 416"/>
                <a:gd name="T10" fmla="*/ 0 h 912"/>
                <a:gd name="T11" fmla="*/ 416 w 416"/>
                <a:gd name="T12" fmla="*/ 912 h 912"/>
              </a:gdLst>
              <a:ahLst/>
              <a:cxnLst>
                <a:cxn ang="T6">
                  <a:pos x="T0" y="T1"/>
                </a:cxn>
                <a:cxn ang="T7">
                  <a:pos x="T2" y="T3"/>
                </a:cxn>
                <a:cxn ang="T8">
                  <a:pos x="T4" y="T5"/>
                </a:cxn>
              </a:cxnLst>
              <a:rect l="T9" t="T10" r="T11" b="T12"/>
              <a:pathLst>
                <a:path w="416" h="912">
                  <a:moveTo>
                    <a:pt x="0" y="0"/>
                  </a:moveTo>
                  <a:cubicBezTo>
                    <a:pt x="176" y="116"/>
                    <a:pt x="352" y="232"/>
                    <a:pt x="384" y="384"/>
                  </a:cubicBezTo>
                  <a:cubicBezTo>
                    <a:pt x="416" y="536"/>
                    <a:pt x="304" y="724"/>
                    <a:pt x="192" y="912"/>
                  </a:cubicBezTo>
                </a:path>
              </a:pathLst>
            </a:custGeom>
            <a:noFill/>
            <a:ln w="76200">
              <a:solidFill>
                <a:srgbClr val="3333FF"/>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4049" name="Rectangle 26"/>
            <p:cNvSpPr>
              <a:spLocks noChangeArrowheads="1"/>
            </p:cNvSpPr>
            <p:nvPr/>
          </p:nvSpPr>
          <p:spPr bwMode="auto">
            <a:xfrm>
              <a:off x="960" y="336"/>
              <a:ext cx="2496" cy="100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r>
                <a:rPr lang="en-US" sz="3200" dirty="0">
                  <a:solidFill>
                    <a:srgbClr val="000000"/>
                  </a:solidFill>
                </a:rPr>
                <a:t>Refold denatured </a:t>
              </a:r>
            </a:p>
            <a:p>
              <a:pPr algn="ctr"/>
              <a:r>
                <a:rPr lang="en-US" sz="3200" dirty="0">
                  <a:solidFill>
                    <a:schemeClr val="tx1"/>
                  </a:solidFill>
                </a:rPr>
                <a:t>proteins</a:t>
              </a:r>
            </a:p>
          </p:txBody>
        </p:sp>
      </p:grpSp>
      <p:sp>
        <p:nvSpPr>
          <p:cNvPr id="87067" name="Text Box 27"/>
          <p:cNvSpPr txBox="1">
            <a:spLocks noChangeArrowheads="1"/>
          </p:cNvSpPr>
          <p:nvPr/>
        </p:nvSpPr>
        <p:spPr bwMode="auto">
          <a:xfrm>
            <a:off x="4038600" y="2667000"/>
            <a:ext cx="3733800" cy="1187450"/>
          </a:xfrm>
          <a:prstGeom prst="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dirty="0"/>
              <a:t>Heat shock response involves complex feedback and </a:t>
            </a:r>
            <a:r>
              <a:rPr lang="en-US" dirty="0" err="1"/>
              <a:t>feedforward</a:t>
            </a:r>
            <a:r>
              <a:rPr lang="en-US" dirty="0"/>
              <a:t> control.</a:t>
            </a:r>
          </a:p>
        </p:txBody>
      </p:sp>
    </p:spTree>
    <p:extLst>
      <p:ext uri="{BB962C8B-B14F-4D97-AF65-F5344CB8AC3E}">
        <p14:creationId xmlns:p14="http://schemas.microsoft.com/office/powerpoint/2010/main" val="5909381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70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67" grpId="0" animBg="1"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14854</TotalTime>
  <Words>2741</Words>
  <Application>Microsoft Macintosh PowerPoint</Application>
  <PresentationFormat>On-screen Show (4:3)</PresentationFormat>
  <Paragraphs>226</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Evidence for Complex Causes</vt:lpstr>
      <vt:lpstr>Complex causality</vt:lpstr>
      <vt:lpstr>Complex causality</vt:lpstr>
      <vt:lpstr>Robust AND Fragile</vt:lpstr>
      <vt:lpstr>Robustness Trade-offs</vt:lpstr>
      <vt:lpstr>PowerPoint Presentation</vt:lpstr>
      <vt:lpstr>PowerPoint Presentation</vt:lpstr>
      <vt:lpstr>PowerPoint Presentation</vt:lpstr>
      <vt:lpstr>PowerPoint Presentation</vt:lpstr>
      <vt:lpstr>Complexity and Robustness</vt:lpstr>
      <vt:lpstr>PowerPoint Presentation</vt:lpstr>
      <vt:lpstr>Robustness and Woodward causes</vt:lpstr>
      <vt:lpstr>Modularity</vt:lpstr>
      <vt:lpstr>Genetic knock-out experiments</vt:lpstr>
      <vt:lpstr>PowerPoint Presentation</vt:lpstr>
      <vt:lpstr>What does the evidence support? What is the cause of a phenotype Z?</vt:lpstr>
      <vt:lpstr>Robustness and Mechanism Causes</vt:lpstr>
      <vt:lpstr>Mechanism and Organization</vt:lpstr>
      <vt:lpstr>Robust Networks</vt:lpstr>
      <vt:lpstr>Robust Causality</vt:lpstr>
      <vt:lpstr>Evidence for Robust Causation</vt:lpstr>
      <vt:lpstr>Why is Robust Causation important?</vt:lpstr>
      <vt:lpstr>Conclusion</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Simplicity: Integrated Knowledge in a Complex World</dc:title>
  <dc:creator> Sandra D Mitchell</dc:creator>
  <cp:lastModifiedBy>Sandra Mitchell</cp:lastModifiedBy>
  <cp:revision>87</cp:revision>
  <dcterms:created xsi:type="dcterms:W3CDTF">2012-08-18T14:57:03Z</dcterms:created>
  <dcterms:modified xsi:type="dcterms:W3CDTF">2012-09-05T07:54:47Z</dcterms:modified>
</cp:coreProperties>
</file>