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97" r:id="rId1"/>
  </p:sldMasterIdLst>
  <p:notesMasterIdLst>
    <p:notesMasterId r:id="rId24"/>
  </p:notesMasterIdLst>
  <p:sldIdLst>
    <p:sldId id="277" r:id="rId2"/>
    <p:sldId id="278" r:id="rId3"/>
    <p:sldId id="501" r:id="rId4"/>
    <p:sldId id="502" r:id="rId5"/>
    <p:sldId id="504" r:id="rId6"/>
    <p:sldId id="505" r:id="rId7"/>
    <p:sldId id="490" r:id="rId8"/>
    <p:sldId id="508" r:id="rId9"/>
    <p:sldId id="509" r:id="rId10"/>
    <p:sldId id="261" r:id="rId11"/>
    <p:sldId id="506" r:id="rId12"/>
    <p:sldId id="507" r:id="rId13"/>
    <p:sldId id="511" r:id="rId14"/>
    <p:sldId id="346" r:id="rId15"/>
    <p:sldId id="512" r:id="rId16"/>
    <p:sldId id="513" r:id="rId17"/>
    <p:sldId id="514" r:id="rId18"/>
    <p:sldId id="515" r:id="rId19"/>
    <p:sldId id="516" r:id="rId20"/>
    <p:sldId id="517" r:id="rId21"/>
    <p:sldId id="518" r:id="rId22"/>
    <p:sldId id="323" r:id="rId23"/>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5B29"/>
    <a:srgbClr val="F2FFCD"/>
    <a:srgbClr val="E7FFA3"/>
    <a:srgbClr val="DEFF81"/>
    <a:srgbClr val="CCFFCC"/>
    <a:srgbClr val="D0FB97"/>
    <a:srgbClr val="CCFF3B"/>
    <a:srgbClr val="81F5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15" autoAdjust="0"/>
  </p:normalViewPr>
  <p:slideViewPr>
    <p:cSldViewPr>
      <p:cViewPr varScale="1">
        <p:scale>
          <a:sx n="92" d="100"/>
          <a:sy n="92" d="100"/>
        </p:scale>
        <p:origin x="-942"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2058A8-5771-4182-8F21-BD54CFCDB75C}" type="datetimeFigureOut">
              <a:rPr lang="en-GB" smtClean="0"/>
              <a:t>03/09/2012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168404-86BA-4BF4-8272-8F8B75F70039}" type="slidenum">
              <a:rPr lang="en-GB" smtClean="0"/>
              <a:t>‹#›</a:t>
            </a:fld>
            <a:endParaRPr lang="en-GB"/>
          </a:p>
        </p:txBody>
      </p:sp>
    </p:spTree>
    <p:extLst>
      <p:ext uri="{BB962C8B-B14F-4D97-AF65-F5344CB8AC3E}">
        <p14:creationId xmlns:p14="http://schemas.microsoft.com/office/powerpoint/2010/main" val="4240727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OrderProject_logo_RGB_trans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76600" y="239713"/>
            <a:ext cx="2374900" cy="326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6" name="Rectangle 2"/>
          <p:cNvSpPr>
            <a:spLocks noGrp="1" noChangeArrowheads="1"/>
          </p:cNvSpPr>
          <p:nvPr>
            <p:ph type="ctrTitle"/>
          </p:nvPr>
        </p:nvSpPr>
        <p:spPr>
          <a:xfrm>
            <a:off x="685800" y="3689350"/>
            <a:ext cx="7772400" cy="747713"/>
          </a:xfrm>
        </p:spPr>
        <p:txBody>
          <a:bodyPr/>
          <a:lstStyle>
            <a:lvl1pPr>
              <a:defRPr/>
            </a:lvl1pPr>
          </a:lstStyle>
          <a:p>
            <a:pPr lvl="0"/>
            <a:r>
              <a:rPr lang="en-GB" noProof="0" smtClean="0"/>
              <a:t>Click to edit Master title style</a:t>
            </a:r>
          </a:p>
        </p:txBody>
      </p:sp>
      <p:sp>
        <p:nvSpPr>
          <p:cNvPr id="62467" name="Rectangle 3"/>
          <p:cNvSpPr>
            <a:spLocks noGrp="1" noChangeArrowheads="1"/>
          </p:cNvSpPr>
          <p:nvPr>
            <p:ph type="subTitle" idx="1"/>
          </p:nvPr>
        </p:nvSpPr>
        <p:spPr>
          <a:xfrm>
            <a:off x="1371600" y="4868863"/>
            <a:ext cx="6400800" cy="769937"/>
          </a:xfrm>
        </p:spPr>
        <p:txBody>
          <a:bodyPr/>
          <a:lstStyle>
            <a:lvl1pPr marL="0" indent="0" algn="ctr">
              <a:buFontTx/>
              <a:buNone/>
              <a:defRPr/>
            </a:lvl1pPr>
          </a:lstStyle>
          <a:p>
            <a:pPr lvl="0"/>
            <a:r>
              <a:rPr lang="en-GB" noProof="0" smtClean="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72F01BE8-67FD-4A3D-A6C8-E4CB936B6766}" type="slidenum">
              <a:rPr lang="en-GB"/>
              <a:pPr>
                <a:defRPr/>
              </a:pPr>
              <a:t>‹#›</a:t>
            </a:fld>
            <a:endParaRPr lang="en-GB"/>
          </a:p>
        </p:txBody>
      </p:sp>
    </p:spTree>
    <p:extLst>
      <p:ext uri="{BB962C8B-B14F-4D97-AF65-F5344CB8AC3E}">
        <p14:creationId xmlns:p14="http://schemas.microsoft.com/office/powerpoint/2010/main" val="3627740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DCB259A-5ECD-477E-8977-7660ADE66A81}" type="slidenum">
              <a:rPr lang="en-GB"/>
              <a:pPr>
                <a:defRPr/>
              </a:pPr>
              <a:t>‹#›</a:t>
            </a:fld>
            <a:endParaRPr lang="en-GB"/>
          </a:p>
        </p:txBody>
      </p:sp>
    </p:spTree>
    <p:extLst>
      <p:ext uri="{BB962C8B-B14F-4D97-AF65-F5344CB8AC3E}">
        <p14:creationId xmlns:p14="http://schemas.microsoft.com/office/powerpoint/2010/main" val="2382893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BA20E95-5FAF-400F-AF63-68CF3B094F79}" type="slidenum">
              <a:rPr lang="en-GB"/>
              <a:pPr>
                <a:defRPr/>
              </a:pPr>
              <a:t>‹#›</a:t>
            </a:fld>
            <a:endParaRPr lang="en-GB"/>
          </a:p>
        </p:txBody>
      </p:sp>
    </p:spTree>
    <p:extLst>
      <p:ext uri="{BB962C8B-B14F-4D97-AF65-F5344CB8AC3E}">
        <p14:creationId xmlns:p14="http://schemas.microsoft.com/office/powerpoint/2010/main" val="333238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59FE830-A831-47AC-BFFB-90C4703DB3D5}" type="slidenum">
              <a:rPr lang="en-GB"/>
              <a:pPr>
                <a:defRPr/>
              </a:pPr>
              <a:t>‹#›</a:t>
            </a:fld>
            <a:endParaRPr lang="en-GB"/>
          </a:p>
        </p:txBody>
      </p:sp>
    </p:spTree>
    <p:extLst>
      <p:ext uri="{BB962C8B-B14F-4D97-AF65-F5344CB8AC3E}">
        <p14:creationId xmlns:p14="http://schemas.microsoft.com/office/powerpoint/2010/main" val="3870050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CB5BB48-0BA3-4C6F-A080-635E003B71FC}" type="slidenum">
              <a:rPr lang="en-GB"/>
              <a:pPr>
                <a:defRPr/>
              </a:pPr>
              <a:t>‹#›</a:t>
            </a:fld>
            <a:endParaRPr lang="en-GB"/>
          </a:p>
        </p:txBody>
      </p:sp>
    </p:spTree>
    <p:extLst>
      <p:ext uri="{BB962C8B-B14F-4D97-AF65-F5344CB8AC3E}">
        <p14:creationId xmlns:p14="http://schemas.microsoft.com/office/powerpoint/2010/main" val="603083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ED2818A-79B1-416A-A09F-4FD5E2B6D3E8}" type="slidenum">
              <a:rPr lang="en-GB"/>
              <a:pPr>
                <a:defRPr/>
              </a:pPr>
              <a:t>‹#›</a:t>
            </a:fld>
            <a:endParaRPr lang="en-GB"/>
          </a:p>
        </p:txBody>
      </p:sp>
    </p:spTree>
    <p:extLst>
      <p:ext uri="{BB962C8B-B14F-4D97-AF65-F5344CB8AC3E}">
        <p14:creationId xmlns:p14="http://schemas.microsoft.com/office/powerpoint/2010/main" val="3161979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97D30621-D5C2-42F1-A6B4-B18A373A14B0}" type="slidenum">
              <a:rPr lang="en-GB"/>
              <a:pPr>
                <a:defRPr/>
              </a:pPr>
              <a:t>‹#›</a:t>
            </a:fld>
            <a:endParaRPr lang="en-GB"/>
          </a:p>
        </p:txBody>
      </p:sp>
    </p:spTree>
    <p:extLst>
      <p:ext uri="{BB962C8B-B14F-4D97-AF65-F5344CB8AC3E}">
        <p14:creationId xmlns:p14="http://schemas.microsoft.com/office/powerpoint/2010/main" val="586797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120F8964-14FA-4EC8-B5C0-B514962AECD4}" type="slidenum">
              <a:rPr lang="en-GB"/>
              <a:pPr>
                <a:defRPr/>
              </a:pPr>
              <a:t>‹#›</a:t>
            </a:fld>
            <a:endParaRPr lang="en-GB"/>
          </a:p>
        </p:txBody>
      </p:sp>
    </p:spTree>
    <p:extLst>
      <p:ext uri="{BB962C8B-B14F-4D97-AF65-F5344CB8AC3E}">
        <p14:creationId xmlns:p14="http://schemas.microsoft.com/office/powerpoint/2010/main" val="3637025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89B4563A-6745-477A-A464-6F2B80675C52}" type="slidenum">
              <a:rPr lang="en-GB"/>
              <a:pPr>
                <a:defRPr/>
              </a:pPr>
              <a:t>‹#›</a:t>
            </a:fld>
            <a:endParaRPr lang="en-GB"/>
          </a:p>
        </p:txBody>
      </p:sp>
    </p:spTree>
    <p:extLst>
      <p:ext uri="{BB962C8B-B14F-4D97-AF65-F5344CB8AC3E}">
        <p14:creationId xmlns:p14="http://schemas.microsoft.com/office/powerpoint/2010/main" val="3906356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008C256-E961-40E8-8D65-7A8A55A7EF73}" type="slidenum">
              <a:rPr lang="en-GB"/>
              <a:pPr>
                <a:defRPr/>
              </a:pPr>
              <a:t>‹#›</a:t>
            </a:fld>
            <a:endParaRPr lang="en-GB"/>
          </a:p>
        </p:txBody>
      </p:sp>
    </p:spTree>
    <p:extLst>
      <p:ext uri="{BB962C8B-B14F-4D97-AF65-F5344CB8AC3E}">
        <p14:creationId xmlns:p14="http://schemas.microsoft.com/office/powerpoint/2010/main" val="3195105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4F88E05-A981-4A9D-BE54-7627429C0880}" type="slidenum">
              <a:rPr lang="en-GB"/>
              <a:pPr>
                <a:defRPr/>
              </a:pPr>
              <a:t>‹#›</a:t>
            </a:fld>
            <a:endParaRPr lang="en-GB"/>
          </a:p>
        </p:txBody>
      </p:sp>
    </p:spTree>
    <p:extLst>
      <p:ext uri="{BB962C8B-B14F-4D97-AF65-F5344CB8AC3E}">
        <p14:creationId xmlns:p14="http://schemas.microsoft.com/office/powerpoint/2010/main" val="2387544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2FFCD"/>
            </a:gs>
            <a:gs pos="100000">
              <a:srgbClr val="F8FFE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42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542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542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70DE8F6A-1E20-45FF-8E82-2A453A3FB6E9}" type="slidenum">
              <a:rPr lang="en-GB"/>
              <a:pPr>
                <a:defRPr/>
              </a:pPr>
              <a:t>‹#›</a:t>
            </a:fld>
            <a:endParaRPr lang="en-GB"/>
          </a:p>
        </p:txBody>
      </p:sp>
      <p:pic>
        <p:nvPicPr>
          <p:cNvPr id="1031" name="Picture 12" descr="OrderProject_logo_RGB_transp"/>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79388" y="5589588"/>
            <a:ext cx="78581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cs typeface="Arial" charset="0"/>
        </a:defRPr>
      </a:lvl2pPr>
      <a:lvl3pPr algn="ctr" rtl="0" eaLnBrk="0" fontAlgn="base" hangingPunct="0">
        <a:spcBef>
          <a:spcPct val="0"/>
        </a:spcBef>
        <a:spcAft>
          <a:spcPct val="0"/>
        </a:spcAft>
        <a:defRPr sz="4400">
          <a:solidFill>
            <a:schemeClr val="tx2"/>
          </a:solidFill>
          <a:latin typeface="Calibri" pitchFamily="34" charset="0"/>
          <a:cs typeface="Arial" charset="0"/>
        </a:defRPr>
      </a:lvl3pPr>
      <a:lvl4pPr algn="ctr" rtl="0" eaLnBrk="0" fontAlgn="base" hangingPunct="0">
        <a:spcBef>
          <a:spcPct val="0"/>
        </a:spcBef>
        <a:spcAft>
          <a:spcPct val="0"/>
        </a:spcAft>
        <a:defRPr sz="4400">
          <a:solidFill>
            <a:schemeClr val="tx2"/>
          </a:solidFill>
          <a:latin typeface="Calibri" pitchFamily="34" charset="0"/>
          <a:cs typeface="Arial" charset="0"/>
        </a:defRPr>
      </a:lvl4pPr>
      <a:lvl5pPr algn="ctr" rtl="0" eaLnBrk="0" fontAlgn="base" hangingPunct="0">
        <a:spcBef>
          <a:spcPct val="0"/>
        </a:spcBef>
        <a:spcAft>
          <a:spcPct val="0"/>
        </a:spcAft>
        <a:defRPr sz="4400">
          <a:solidFill>
            <a:schemeClr val="tx2"/>
          </a:solidFill>
          <a:latin typeface="Calibri" pitchFamily="34"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51520" y="4509120"/>
            <a:ext cx="8352928" cy="1008112"/>
          </a:xfrm>
        </p:spPr>
        <p:txBody>
          <a:bodyPr/>
          <a:lstStyle/>
          <a:p>
            <a:pPr>
              <a:spcBef>
                <a:spcPts val="2400"/>
              </a:spcBef>
              <a:spcAft>
                <a:spcPts val="0"/>
              </a:spcAft>
            </a:pPr>
            <a:r>
              <a:rPr lang="en-US" sz="2800" dirty="0" smtClean="0"/>
              <a:t>If You Aren’t Dong Arguments, </a:t>
            </a:r>
            <a:br>
              <a:rPr lang="en-US" sz="2800" dirty="0" smtClean="0"/>
            </a:br>
            <a:r>
              <a:rPr lang="en-US" sz="2800" dirty="0" smtClean="0"/>
              <a:t>You Aren’t </a:t>
            </a:r>
            <a:r>
              <a:rPr lang="en-US" sz="2800" dirty="0" smtClean="0"/>
              <a:t>Doing </a:t>
            </a:r>
            <a:r>
              <a:rPr lang="en-US" sz="2800" dirty="0" smtClean="0"/>
              <a:t>Evidence</a:t>
            </a:r>
            <a:br>
              <a:rPr lang="en-US" sz="2800" dirty="0" smtClean="0"/>
            </a:br>
            <a:r>
              <a:rPr lang="en-US" sz="2800" dirty="0"/>
              <a:t/>
            </a:r>
            <a:br>
              <a:rPr lang="en-US" sz="2800" dirty="0"/>
            </a:br>
            <a:endParaRPr lang="en-US" sz="2800" dirty="0" smtClean="0"/>
          </a:p>
        </p:txBody>
      </p:sp>
      <p:sp>
        <p:nvSpPr>
          <p:cNvPr id="3075" name="Rectangle 3"/>
          <p:cNvSpPr>
            <a:spLocks noGrp="1" noChangeArrowheads="1"/>
          </p:cNvSpPr>
          <p:nvPr>
            <p:ph type="subTitle" idx="1"/>
          </p:nvPr>
        </p:nvSpPr>
        <p:spPr>
          <a:xfrm>
            <a:off x="1115616" y="5301208"/>
            <a:ext cx="7056784" cy="1201986"/>
          </a:xfrm>
        </p:spPr>
        <p:txBody>
          <a:bodyPr/>
          <a:lstStyle/>
          <a:p>
            <a:pPr>
              <a:lnSpc>
                <a:spcPct val="115000"/>
              </a:lnSpc>
              <a:spcBef>
                <a:spcPct val="0"/>
              </a:spcBef>
              <a:spcAft>
                <a:spcPts val="1000"/>
              </a:spcAft>
            </a:pPr>
            <a:r>
              <a:rPr lang="en-US" sz="2400" dirty="0"/>
              <a:t>Kent Conference on </a:t>
            </a:r>
            <a:r>
              <a:rPr lang="en-US" sz="2400" dirty="0" smtClean="0"/>
              <a:t>Evidence </a:t>
            </a:r>
            <a:r>
              <a:rPr lang="en-US" sz="2400" dirty="0"/>
              <a:t>and </a:t>
            </a:r>
            <a:r>
              <a:rPr lang="en-US" sz="2400" dirty="0" smtClean="0"/>
              <a:t>Causation</a:t>
            </a:r>
          </a:p>
          <a:p>
            <a:pPr>
              <a:lnSpc>
                <a:spcPct val="115000"/>
              </a:lnSpc>
              <a:spcBef>
                <a:spcPct val="0"/>
              </a:spcBef>
              <a:spcAft>
                <a:spcPts val="1000"/>
              </a:spcAft>
            </a:pPr>
            <a:r>
              <a:rPr lang="en-US" sz="2400" dirty="0" smtClean="0">
                <a:latin typeface="Calibri" pitchFamily="34" charset="0"/>
                <a:ea typeface="Calibri" pitchFamily="34" charset="0"/>
                <a:cs typeface="Times New Roman" pitchFamily="18" charset="0"/>
              </a:rPr>
              <a:t>Nancy Cartwright, UCSD &amp; Durham University</a:t>
            </a:r>
          </a:p>
          <a:p>
            <a:pPr>
              <a:lnSpc>
                <a:spcPct val="115000"/>
              </a:lnSpc>
              <a:spcBef>
                <a:spcPct val="0"/>
              </a:spcBef>
              <a:spcAft>
                <a:spcPts val="1000"/>
              </a:spcAft>
            </a:pPr>
            <a:endParaRPr lang="en-US" dirty="0">
              <a:latin typeface="Calibri" pitchFamily="34" charset="0"/>
              <a:ea typeface="Calibri" pitchFamily="34" charset="0"/>
              <a:cs typeface="Times New Roman" pitchFamily="18" charset="0"/>
            </a:endParaRPr>
          </a:p>
          <a:p>
            <a:pPr>
              <a:lnSpc>
                <a:spcPct val="115000"/>
              </a:lnSpc>
              <a:spcBef>
                <a:spcPct val="0"/>
              </a:spcBef>
              <a:spcAft>
                <a:spcPts val="1000"/>
              </a:spcAft>
            </a:pPr>
            <a:endParaRPr lang="en-US" dirty="0" smtClean="0">
              <a:latin typeface="Calibri" pitchFamily="34" charset="0"/>
              <a:ea typeface="Calibri" pitchFamily="34" charset="0"/>
              <a:cs typeface="Times New Roman" pitchFamily="18" charset="0"/>
            </a:endParaRPr>
          </a:p>
          <a:p>
            <a:pPr>
              <a:lnSpc>
                <a:spcPct val="115000"/>
              </a:lnSpc>
              <a:spcBef>
                <a:spcPct val="0"/>
              </a:spcBef>
              <a:spcAft>
                <a:spcPts val="1000"/>
              </a:spcAft>
            </a:pPr>
            <a:endParaRPr lang="en-US" dirty="0">
              <a:latin typeface="Calibri" pitchFamily="34" charset="0"/>
              <a:ea typeface="Calibri" pitchFamily="34" charset="0"/>
              <a:cs typeface="Times New Roman" pitchFamily="18" charset="0"/>
            </a:endParaRPr>
          </a:p>
          <a:p>
            <a:pPr>
              <a:lnSpc>
                <a:spcPct val="115000"/>
              </a:lnSpc>
              <a:spcBef>
                <a:spcPct val="0"/>
              </a:spcBef>
              <a:spcAft>
                <a:spcPts val="1000"/>
              </a:spcAft>
            </a:pPr>
            <a:endParaRPr lang="en-US" dirty="0" smtClean="0">
              <a:latin typeface="Calibri" pitchFamily="34" charset="0"/>
              <a:ea typeface="Calibri" pitchFamily="34" charset="0"/>
              <a:cs typeface="Times New Roman" pitchFamily="18" charset="0"/>
            </a:endParaRPr>
          </a:p>
          <a:p>
            <a:pPr>
              <a:lnSpc>
                <a:spcPct val="115000"/>
              </a:lnSpc>
              <a:spcBef>
                <a:spcPct val="0"/>
              </a:spcBef>
              <a:spcAft>
                <a:spcPts val="1000"/>
              </a:spcAft>
            </a:pPr>
            <a:endParaRPr lang="en-US" dirty="0">
              <a:latin typeface="Calibri" pitchFamily="34" charset="0"/>
              <a:ea typeface="Calibri" pitchFamily="34" charset="0"/>
              <a:cs typeface="Times New Roman" pitchFamily="18" charset="0"/>
            </a:endParaRPr>
          </a:p>
          <a:p>
            <a:pPr>
              <a:lnSpc>
                <a:spcPct val="115000"/>
              </a:lnSpc>
              <a:spcBef>
                <a:spcPct val="0"/>
              </a:spcBef>
              <a:spcAft>
                <a:spcPts val="1000"/>
              </a:spcAft>
            </a:pPr>
            <a:endParaRPr lang="en-US" dirty="0" smtClean="0">
              <a:latin typeface="Calibri" pitchFamily="34" charset="0"/>
              <a:ea typeface="Calibri" pitchFamily="34" charset="0"/>
              <a:cs typeface="Times New Roman" pitchFamily="18" charset="0"/>
            </a:endParaRPr>
          </a:p>
          <a:p>
            <a:pPr>
              <a:lnSpc>
                <a:spcPct val="115000"/>
              </a:lnSpc>
              <a:spcBef>
                <a:spcPct val="0"/>
              </a:spcBef>
              <a:spcAft>
                <a:spcPts val="1000"/>
              </a:spcAft>
            </a:pPr>
            <a:endParaRPr lang="en-US" dirty="0">
              <a:latin typeface="Calibri" pitchFamily="34" charset="0"/>
              <a:ea typeface="Calibri" pitchFamily="34" charset="0"/>
              <a:cs typeface="Times New Roman" pitchFamily="18" charset="0"/>
            </a:endParaRPr>
          </a:p>
          <a:p>
            <a:pPr>
              <a:lnSpc>
                <a:spcPct val="115000"/>
              </a:lnSpc>
              <a:spcBef>
                <a:spcPct val="0"/>
              </a:spcBef>
              <a:spcAft>
                <a:spcPts val="1000"/>
              </a:spcAft>
            </a:pPr>
            <a:endParaRPr lang="en-US" dirty="0" smtClean="0">
              <a:latin typeface="Calibri" pitchFamily="34" charset="0"/>
              <a:ea typeface="Calibri" pitchFamily="34" charset="0"/>
              <a:cs typeface="Times New Roman" pitchFamily="18" charset="0"/>
            </a:endParaRPr>
          </a:p>
          <a:p>
            <a:pPr>
              <a:lnSpc>
                <a:spcPct val="115000"/>
              </a:lnSpc>
              <a:spcBef>
                <a:spcPct val="0"/>
              </a:spcBef>
              <a:spcAft>
                <a:spcPts val="1000"/>
              </a:spcAft>
            </a:pPr>
            <a:endParaRPr lang="en-US" dirty="0">
              <a:latin typeface="Calibri" pitchFamily="34" charset="0"/>
              <a:ea typeface="Calibri" pitchFamily="34" charset="0"/>
              <a:cs typeface="Times New Roman" pitchFamily="18" charset="0"/>
            </a:endParaRPr>
          </a:p>
          <a:p>
            <a:pPr>
              <a:lnSpc>
                <a:spcPct val="115000"/>
              </a:lnSpc>
              <a:spcBef>
                <a:spcPct val="0"/>
              </a:spcBef>
              <a:spcAft>
                <a:spcPts val="1000"/>
              </a:spcAft>
            </a:pPr>
            <a:endParaRPr lang="en-US" dirty="0" smtClean="0">
              <a:latin typeface="Calibri" pitchFamily="34" charset="0"/>
              <a:ea typeface="Calibri" pitchFamily="34" charset="0"/>
              <a:cs typeface="Times New Roman" pitchFamily="18" charset="0"/>
            </a:endParaRPr>
          </a:p>
          <a:p>
            <a:pPr>
              <a:lnSpc>
                <a:spcPct val="115000"/>
              </a:lnSpc>
              <a:spcBef>
                <a:spcPct val="0"/>
              </a:spcBef>
              <a:spcAft>
                <a:spcPts val="1000"/>
              </a:spcAft>
            </a:pPr>
            <a:endParaRPr lang="en-US" dirty="0">
              <a:latin typeface="Calibri" pitchFamily="34" charset="0"/>
              <a:ea typeface="Calibri" pitchFamily="34" charset="0"/>
              <a:cs typeface="Times New Roman" pitchFamily="18" charset="0"/>
            </a:endParaRPr>
          </a:p>
          <a:p>
            <a:pPr>
              <a:lnSpc>
                <a:spcPct val="115000"/>
              </a:lnSpc>
              <a:spcBef>
                <a:spcPct val="0"/>
              </a:spcBef>
              <a:spcAft>
                <a:spcPts val="1000"/>
              </a:spcAft>
            </a:pPr>
            <a:endParaRPr lang="en-US" dirty="0" smtClean="0">
              <a:latin typeface="Calibri" pitchFamily="34" charset="0"/>
              <a:ea typeface="Calibri" pitchFamily="34" charset="0"/>
              <a:cs typeface="Times New Roman" pitchFamily="18" charset="0"/>
            </a:endParaRPr>
          </a:p>
          <a:p>
            <a:pPr>
              <a:lnSpc>
                <a:spcPct val="115000"/>
              </a:lnSpc>
              <a:spcBef>
                <a:spcPct val="0"/>
              </a:spcBef>
              <a:spcAft>
                <a:spcPts val="1000"/>
              </a:spcAft>
            </a:pPr>
            <a:endParaRPr lang="en-GB" dirty="0" smtClean="0">
              <a:latin typeface="Calibri" pitchFamily="34" charset="0"/>
              <a:ea typeface="Calibri" pitchFamily="34" charset="0"/>
              <a:cs typeface="Times New Roman" pitchFamily="18" charset="0"/>
            </a:endParaRPr>
          </a:p>
          <a:p>
            <a:pPr eaLnBrk="1" hangingPunct="1"/>
            <a:endParaRPr lang="en-US" dirty="0" smtClean="0">
              <a:ea typeface="Calibri" pitchFamily="34" charset="0"/>
            </a:endParaRPr>
          </a:p>
        </p:txBody>
      </p:sp>
    </p:spTree>
    <p:extLst>
      <p:ext uri="{BB962C8B-B14F-4D97-AF65-F5344CB8AC3E}">
        <p14:creationId xmlns:p14="http://schemas.microsoft.com/office/powerpoint/2010/main" val="3070303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3645504"/>
            <a:ext cx="8640763" cy="359559"/>
          </a:xfrm>
        </p:spPr>
        <p:txBody>
          <a:bodyPr/>
          <a:lstStyle/>
          <a:p>
            <a:r>
              <a:rPr lang="en-US" sz="2600" dirty="0" smtClean="0"/>
              <a:t>Evidence </a:t>
            </a:r>
            <a:r>
              <a:rPr lang="en-US" sz="2600" dirty="0"/>
              <a:t>is a </a:t>
            </a:r>
            <a:r>
              <a:rPr lang="en-US" sz="2600" dirty="0" smtClean="0"/>
              <a:t>not a 2-place</a:t>
            </a:r>
            <a:r>
              <a:rPr lang="en-US" sz="2400" dirty="0" smtClean="0"/>
              <a:t> </a:t>
            </a:r>
            <a:br>
              <a:rPr lang="en-US" sz="2400" dirty="0" smtClean="0"/>
            </a:br>
            <a:r>
              <a:rPr lang="en-US" sz="2400" dirty="0"/>
              <a:t/>
            </a:r>
            <a:br>
              <a:rPr lang="en-US" sz="2400" dirty="0"/>
            </a:br>
            <a:endParaRPr lang="en-GB" sz="2400" dirty="0" smtClean="0"/>
          </a:p>
        </p:txBody>
      </p:sp>
      <p:sp>
        <p:nvSpPr>
          <p:cNvPr id="3" name="Content Placeholder 2"/>
          <p:cNvSpPr>
            <a:spLocks noGrp="1"/>
          </p:cNvSpPr>
          <p:nvPr>
            <p:ph idx="1"/>
          </p:nvPr>
        </p:nvSpPr>
        <p:spPr>
          <a:xfrm>
            <a:off x="1043608" y="4437112"/>
            <a:ext cx="7128792" cy="4381500"/>
          </a:xfrm>
        </p:spPr>
        <p:txBody>
          <a:bodyPr/>
          <a:lstStyle/>
          <a:p>
            <a:r>
              <a:rPr lang="en-US" sz="2600" dirty="0"/>
              <a:t>E</a:t>
            </a:r>
            <a:r>
              <a:rPr lang="en-US" sz="2600" dirty="0" smtClean="0"/>
              <a:t> </a:t>
            </a:r>
            <a:r>
              <a:rPr lang="en-US" sz="2600" dirty="0"/>
              <a:t>is evidence for h </a:t>
            </a:r>
            <a:r>
              <a:rPr lang="en-US" sz="2600" i="1" dirty="0">
                <a:solidFill>
                  <a:srgbClr val="FF0000"/>
                </a:solidFill>
              </a:rPr>
              <a:t>relative </a:t>
            </a:r>
            <a:r>
              <a:rPr lang="en-US" sz="2600" i="1" dirty="0" smtClean="0">
                <a:solidFill>
                  <a:srgbClr val="FF0000"/>
                </a:solidFill>
              </a:rPr>
              <a:t>to </a:t>
            </a:r>
            <a:r>
              <a:rPr lang="en-US" sz="2600" i="1" dirty="0" smtClean="0">
                <a:solidFill>
                  <a:srgbClr val="FF0000"/>
                </a:solidFill>
              </a:rPr>
              <a:t>A. </a:t>
            </a:r>
            <a:endParaRPr lang="en-US" sz="2600" i="1" dirty="0">
              <a:solidFill>
                <a:schemeClr val="bg1"/>
              </a:solidFill>
            </a:endParaRPr>
          </a:p>
          <a:p>
            <a:r>
              <a:rPr lang="en-US" sz="2600" dirty="0" smtClean="0"/>
              <a:t>What is A?</a:t>
            </a:r>
          </a:p>
          <a:p>
            <a:r>
              <a:rPr lang="en-US" sz="2600" dirty="0" smtClean="0"/>
              <a:t>A is a </a:t>
            </a:r>
            <a:r>
              <a:rPr lang="en-US" sz="2600" dirty="0">
                <a:solidFill>
                  <a:srgbClr val="FF0000"/>
                </a:solidFill>
              </a:rPr>
              <a:t>g</a:t>
            </a:r>
            <a:r>
              <a:rPr lang="en-US" sz="2600" dirty="0" smtClean="0">
                <a:solidFill>
                  <a:srgbClr val="FF0000"/>
                </a:solidFill>
              </a:rPr>
              <a:t>ood </a:t>
            </a:r>
            <a:r>
              <a:rPr lang="en-US" sz="2600" dirty="0" smtClean="0">
                <a:solidFill>
                  <a:srgbClr val="FF0000"/>
                </a:solidFill>
              </a:rPr>
              <a:t>argument.</a:t>
            </a:r>
            <a:endParaRPr lang="en-US" sz="2600" dirty="0" smtClean="0">
              <a:solidFill>
                <a:srgbClr val="FF0000"/>
              </a:solidFill>
            </a:endParaRPr>
          </a:p>
          <a:p>
            <a:pPr marL="0" indent="0">
              <a:buFontTx/>
              <a:buNone/>
            </a:pPr>
            <a:r>
              <a:rPr lang="en-US" sz="2400" dirty="0" smtClean="0">
                <a:solidFill>
                  <a:schemeClr val="bg1"/>
                </a:solidFill>
              </a:rPr>
              <a:t>……….</a:t>
            </a:r>
            <a:endParaRPr lang="en-US" sz="2400" dirty="0" smtClean="0">
              <a:solidFill>
                <a:srgbClr val="FF0000"/>
              </a:solidFill>
            </a:endParaRPr>
          </a:p>
          <a:p>
            <a:pPr marL="0" indent="0">
              <a:buFontTx/>
              <a:buNone/>
            </a:pPr>
            <a:endParaRPr lang="en-US" sz="2400" dirty="0" smtClean="0"/>
          </a:p>
          <a:p>
            <a:pPr marL="0" indent="0">
              <a:buFontTx/>
              <a:buNone/>
            </a:pPr>
            <a:r>
              <a:rPr lang="en-US" sz="2400" dirty="0" smtClean="0"/>
              <a:t> </a:t>
            </a:r>
            <a:endParaRPr lang="en-GB" sz="2400" dirty="0" smtClean="0"/>
          </a:p>
          <a:p>
            <a:pPr marL="0" indent="0">
              <a:buFontTx/>
              <a:buNone/>
            </a:pPr>
            <a:endParaRPr lang="en-US" sz="2400" dirty="0" smtClean="0">
              <a:solidFill>
                <a:srgbClr val="FF0000"/>
              </a:solidFill>
            </a:endParaRPr>
          </a:p>
          <a:p>
            <a:pPr marL="0" indent="0">
              <a:buFontTx/>
              <a:buNone/>
            </a:pPr>
            <a:endParaRPr lang="en-GB" sz="2400" dirty="0" smtClean="0">
              <a:solidFill>
                <a:srgbClr val="FF0000"/>
              </a:solidFill>
            </a:endParaRPr>
          </a:p>
        </p:txBody>
      </p:sp>
      <p:sp>
        <p:nvSpPr>
          <p:cNvPr id="5124" name="Slide Number Placeholder 3"/>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A8D3E93-C583-4FB8-9A51-75901322053A}" type="slidenum">
              <a:rPr lang="en-GB" sz="2400" smtClean="0"/>
              <a:pPr eaLnBrk="1" hangingPunct="1"/>
              <a:t>10</a:t>
            </a:fld>
            <a:endParaRPr lang="en-GB" sz="2400" smtClean="0"/>
          </a:p>
        </p:txBody>
      </p:sp>
      <p:sp>
        <p:nvSpPr>
          <p:cNvPr id="2" name="TextBox 1"/>
          <p:cNvSpPr txBox="1"/>
          <p:nvPr/>
        </p:nvSpPr>
        <p:spPr>
          <a:xfrm>
            <a:off x="378397" y="260648"/>
            <a:ext cx="8136904" cy="2800767"/>
          </a:xfrm>
          <a:prstGeom prst="rect">
            <a:avLst/>
          </a:prstGeom>
          <a:noFill/>
        </p:spPr>
        <p:txBody>
          <a:bodyPr wrap="square" rtlCol="0">
            <a:spAutoFit/>
          </a:bodyPr>
          <a:lstStyle/>
          <a:p>
            <a:pPr algn="ctr">
              <a:spcAft>
                <a:spcPts val="1200"/>
              </a:spcAft>
            </a:pPr>
            <a:r>
              <a:rPr lang="en-US" sz="2600" dirty="0" smtClean="0">
                <a:latin typeface="+mn-lt"/>
              </a:rPr>
              <a:t>What’s wrong with the 2 standard accounts </a:t>
            </a:r>
          </a:p>
          <a:p>
            <a:r>
              <a:rPr lang="en-US" sz="2600" dirty="0">
                <a:latin typeface="+mn-lt"/>
              </a:rPr>
              <a:t>T</a:t>
            </a:r>
            <a:r>
              <a:rPr lang="en-US" sz="2600" dirty="0" smtClean="0">
                <a:latin typeface="+mn-lt"/>
              </a:rPr>
              <a:t>hey both expect a criterion that will </a:t>
            </a:r>
          </a:p>
          <a:p>
            <a:pPr marL="285750" indent="-285750">
              <a:buFont typeface="Arial" pitchFamily="34" charset="0"/>
              <a:buChar char="•"/>
            </a:pPr>
            <a:r>
              <a:rPr lang="en-US" sz="2600" dirty="0" smtClean="0">
                <a:latin typeface="+mn-lt"/>
              </a:rPr>
              <a:t>Look at h</a:t>
            </a:r>
          </a:p>
          <a:p>
            <a:pPr marL="285750" indent="-285750">
              <a:buFont typeface="Arial" pitchFamily="34" charset="0"/>
              <a:buChar char="•"/>
            </a:pPr>
            <a:r>
              <a:rPr lang="en-US" sz="2600" dirty="0" smtClean="0">
                <a:latin typeface="+mn-lt"/>
              </a:rPr>
              <a:t>Look at e</a:t>
            </a:r>
          </a:p>
          <a:p>
            <a:pPr marL="285750" indent="-285750">
              <a:spcAft>
                <a:spcPts val="1200"/>
              </a:spcAft>
              <a:buFont typeface="Arial" pitchFamily="34" charset="0"/>
              <a:buChar char="•"/>
            </a:pPr>
            <a:r>
              <a:rPr lang="en-US" sz="2600" dirty="0" smtClean="0">
                <a:latin typeface="+mn-lt"/>
              </a:rPr>
              <a:t>Decide if e is evidence for </a:t>
            </a:r>
            <a:r>
              <a:rPr lang="en-US" sz="2600" dirty="0" smtClean="0">
                <a:latin typeface="+mn-lt"/>
              </a:rPr>
              <a:t>h.</a:t>
            </a:r>
            <a:endParaRPr lang="en-US" sz="2600" dirty="0" smtClean="0">
              <a:latin typeface="+mn-lt"/>
            </a:endParaRPr>
          </a:p>
          <a:p>
            <a:r>
              <a:rPr lang="en-US" sz="2600" dirty="0" smtClean="0">
                <a:latin typeface="+mn-lt"/>
              </a:rPr>
              <a:t>But this won’t work because there is no such feature.</a:t>
            </a:r>
            <a:endParaRPr lang="en-US" sz="2400" dirty="0">
              <a:latin typeface="+mn-lt"/>
            </a:endParaRPr>
          </a:p>
        </p:txBody>
      </p:sp>
      <p:sp>
        <p:nvSpPr>
          <p:cNvPr id="4" name="TextBox 3"/>
          <p:cNvSpPr txBox="1"/>
          <p:nvPr/>
        </p:nvSpPr>
        <p:spPr>
          <a:xfrm>
            <a:off x="2771800" y="3645505"/>
            <a:ext cx="3791373" cy="492443"/>
          </a:xfrm>
          <a:prstGeom prst="rect">
            <a:avLst/>
          </a:prstGeom>
          <a:noFill/>
        </p:spPr>
        <p:txBody>
          <a:bodyPr wrap="square" rtlCol="0">
            <a:spAutoFit/>
          </a:bodyPr>
          <a:lstStyle/>
          <a:p>
            <a:r>
              <a:rPr lang="en-US" sz="2600" kern="0" dirty="0">
                <a:solidFill>
                  <a:srgbClr val="000000"/>
                </a:solidFill>
                <a:latin typeface="Calibri"/>
                <a:ea typeface="+mj-ea"/>
                <a:cs typeface="+mj-cs"/>
              </a:rPr>
              <a:t>but a </a:t>
            </a:r>
            <a:r>
              <a:rPr lang="en-US" sz="2600" kern="0" dirty="0">
                <a:solidFill>
                  <a:srgbClr val="D75B29"/>
                </a:solidFill>
                <a:latin typeface="Calibri"/>
                <a:ea typeface="+mj-ea"/>
                <a:cs typeface="+mj-cs"/>
              </a:rPr>
              <a:t>3-place</a:t>
            </a:r>
            <a:r>
              <a:rPr lang="en-US" sz="2600" kern="0" dirty="0">
                <a:solidFill>
                  <a:srgbClr val="000000"/>
                </a:solidFill>
                <a:latin typeface="Calibri"/>
                <a:ea typeface="+mj-ea"/>
                <a:cs typeface="+mj-cs"/>
              </a:rPr>
              <a:t> relation</a:t>
            </a:r>
            <a:endParaRPr lang="en-US" sz="26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1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3" grpId="0" uiExpand="1"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lstStyle/>
          <a:p>
            <a:pPr algn="l"/>
            <a:r>
              <a:rPr lang="en-US" sz="3600" dirty="0" smtClean="0"/>
              <a:t>Explanatory relevance best case – </a:t>
            </a:r>
            <a:br>
              <a:rPr lang="en-US" sz="3600" dirty="0" smtClean="0"/>
            </a:br>
            <a:r>
              <a:rPr lang="en-US" sz="3600" dirty="0" smtClean="0"/>
              <a:t>causal relevance</a:t>
            </a:r>
            <a:endParaRPr lang="en-US" sz="3600" dirty="0"/>
          </a:p>
        </p:txBody>
      </p:sp>
      <p:sp>
        <p:nvSpPr>
          <p:cNvPr id="3" name="Content Placeholder 2"/>
          <p:cNvSpPr>
            <a:spLocks noGrp="1"/>
          </p:cNvSpPr>
          <p:nvPr>
            <p:ph idx="1"/>
          </p:nvPr>
        </p:nvSpPr>
        <p:spPr>
          <a:xfrm>
            <a:off x="467544" y="1916832"/>
            <a:ext cx="8208912" cy="4525963"/>
          </a:xfrm>
        </p:spPr>
        <p:txBody>
          <a:bodyPr/>
          <a:lstStyle/>
          <a:p>
            <a:r>
              <a:rPr lang="en-US" dirty="0" smtClean="0"/>
              <a:t>Is the occurrence of a cause of h evidence for the occurrence of h (</a:t>
            </a:r>
            <a:r>
              <a:rPr lang="en-US" dirty="0" err="1" smtClean="0"/>
              <a:t>s’posing</a:t>
            </a:r>
            <a:r>
              <a:rPr lang="en-US" dirty="0" smtClean="0"/>
              <a:t> h did occur)?</a:t>
            </a:r>
          </a:p>
          <a:p>
            <a:r>
              <a:rPr lang="en-US" dirty="0" smtClean="0"/>
              <a:t>Suppose the following are true</a:t>
            </a:r>
          </a:p>
          <a:p>
            <a:pPr lvl="1"/>
            <a:r>
              <a:rPr lang="en-US" dirty="0" smtClean="0"/>
              <a:t>The principle ‘</a:t>
            </a:r>
            <a:r>
              <a:rPr lang="en-US" dirty="0" err="1" smtClean="0"/>
              <a:t>Es</a:t>
            </a:r>
            <a:r>
              <a:rPr lang="en-US" dirty="0" smtClean="0"/>
              <a:t> (can) cause Hs’</a:t>
            </a:r>
          </a:p>
          <a:p>
            <a:pPr lvl="1"/>
            <a:r>
              <a:rPr lang="en-US" dirty="0" smtClean="0"/>
              <a:t> An E-type event (e) occurs</a:t>
            </a:r>
          </a:p>
          <a:p>
            <a:pPr lvl="1"/>
            <a:r>
              <a:rPr lang="en-US" dirty="0" smtClean="0"/>
              <a:t>An H-type event (h) occurs</a:t>
            </a:r>
          </a:p>
          <a:p>
            <a:r>
              <a:rPr lang="en-US" dirty="0" smtClean="0"/>
              <a:t>But in this case not e but something else caused h.</a:t>
            </a:r>
          </a:p>
          <a:p>
            <a:pPr marL="0"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pPr>
              <a:defRPr/>
            </a:pPr>
            <a:fld id="{B59FE830-A831-47AC-BFFB-90C4703DB3D5}" type="slidenum">
              <a:rPr lang="en-GB" smtClean="0"/>
              <a:pPr>
                <a:defRPr/>
              </a:pPr>
              <a:t>11</a:t>
            </a:fld>
            <a:endParaRPr lang="en-GB"/>
          </a:p>
        </p:txBody>
      </p:sp>
    </p:spTree>
    <p:extLst>
      <p:ext uri="{BB962C8B-B14F-4D97-AF65-F5344CB8AC3E}">
        <p14:creationId xmlns:p14="http://schemas.microsoft.com/office/powerpoint/2010/main" val="208076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 the answer is </a:t>
            </a:r>
            <a:r>
              <a:rPr lang="en-US" dirty="0" smtClean="0">
                <a:solidFill>
                  <a:srgbClr val="D75B29"/>
                </a:solidFill>
              </a:rPr>
              <a:t>NO</a:t>
            </a:r>
            <a:endParaRPr lang="en-US" dirty="0"/>
          </a:p>
        </p:txBody>
      </p:sp>
      <p:sp>
        <p:nvSpPr>
          <p:cNvPr id="3" name="Content Placeholder 2"/>
          <p:cNvSpPr>
            <a:spLocks noGrp="1"/>
          </p:cNvSpPr>
          <p:nvPr>
            <p:ph idx="1"/>
          </p:nvPr>
        </p:nvSpPr>
        <p:spPr>
          <a:xfrm>
            <a:off x="457200" y="1600200"/>
            <a:ext cx="7859216" cy="4525963"/>
          </a:xfrm>
        </p:spPr>
        <p:txBody>
          <a:bodyPr/>
          <a:lstStyle/>
          <a:p>
            <a:r>
              <a:rPr lang="en-US" dirty="0" smtClean="0"/>
              <a:t>What secures the relevance </a:t>
            </a:r>
            <a:r>
              <a:rPr lang="en-US" dirty="0"/>
              <a:t>o</a:t>
            </a:r>
            <a:r>
              <a:rPr lang="en-US" dirty="0" smtClean="0"/>
              <a:t>f ‘e occurs’ to ‘h occurs’ is the additional fact </a:t>
            </a:r>
            <a:endParaRPr lang="en-US" dirty="0" smtClean="0"/>
          </a:p>
          <a:p>
            <a:pPr marL="0" indent="0">
              <a:buNone/>
            </a:pPr>
            <a:r>
              <a:rPr lang="en-US" dirty="0" smtClean="0"/>
              <a:t>		F: </a:t>
            </a:r>
            <a:r>
              <a:rPr lang="en-US" dirty="0" smtClean="0"/>
              <a:t>‘e causes h’.</a:t>
            </a:r>
          </a:p>
          <a:p>
            <a:r>
              <a:rPr lang="en-US" dirty="0" smtClean="0"/>
              <a:t>Why should F make it the case that the occurrence of e speaks for the occurrence of h anymore than…</a:t>
            </a:r>
          </a:p>
          <a:p>
            <a:pPr marL="400050" lvl="1" indent="0">
              <a:buNone/>
            </a:pPr>
            <a:r>
              <a:rPr lang="en-US" sz="3200" dirty="0" smtClean="0"/>
              <a:t>any other fact F’ </a:t>
            </a:r>
            <a:r>
              <a:rPr lang="en-US" sz="3200" dirty="0" err="1" smtClean="0"/>
              <a:t>s.t.</a:t>
            </a:r>
            <a:r>
              <a:rPr lang="en-US" sz="3200" dirty="0" smtClean="0"/>
              <a:t> if F’ holds then </a:t>
            </a:r>
            <a:r>
              <a:rPr lang="en-US" sz="3200" dirty="0" smtClean="0"/>
              <a:t>if </a:t>
            </a:r>
            <a:r>
              <a:rPr lang="en-US" sz="3200" dirty="0" smtClean="0"/>
              <a:t>e </a:t>
            </a:r>
            <a:r>
              <a:rPr lang="en-US" sz="3200" dirty="0" smtClean="0"/>
              <a:t>occurs h occurs?</a:t>
            </a:r>
            <a:endParaRPr lang="en-US" sz="3200" dirty="0" smtClean="0"/>
          </a:p>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B59FE830-A831-47AC-BFFB-90C4703DB3D5}" type="slidenum">
              <a:rPr lang="en-GB" smtClean="0"/>
              <a:pPr>
                <a:defRPr/>
              </a:pPr>
              <a:t>12</a:t>
            </a:fld>
            <a:endParaRPr lang="en-GB"/>
          </a:p>
        </p:txBody>
      </p:sp>
    </p:spTree>
    <p:extLst>
      <p:ext uri="{BB962C8B-B14F-4D97-AF65-F5344CB8AC3E}">
        <p14:creationId xmlns:p14="http://schemas.microsoft.com/office/powerpoint/2010/main" val="3711983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229600" cy="6120680"/>
          </a:xfrm>
        </p:spPr>
        <p:txBody>
          <a:bodyPr/>
          <a:lstStyle/>
          <a:p>
            <a:r>
              <a:rPr lang="en-US" sz="2800" dirty="0" smtClean="0"/>
              <a:t>Suppose it is a fact that </a:t>
            </a:r>
          </a:p>
          <a:p>
            <a:pPr marL="0" indent="0">
              <a:buNone/>
            </a:pPr>
            <a:r>
              <a:rPr lang="en-US" sz="2800" dirty="0"/>
              <a:t>	</a:t>
            </a:r>
            <a:r>
              <a:rPr lang="en-US" sz="2800" dirty="0" smtClean="0"/>
              <a:t>F’: if e occurs, h occurs 10 minutes later.</a:t>
            </a:r>
            <a:endParaRPr lang="en-US" sz="2800" dirty="0"/>
          </a:p>
          <a:p>
            <a:r>
              <a:rPr lang="en-US" sz="2800" dirty="0" smtClean="0"/>
              <a:t>Then e’s occurring  is just as sure a </a:t>
            </a:r>
            <a:r>
              <a:rPr lang="en-US" sz="2800" dirty="0" smtClean="0"/>
              <a:t>guarantee </a:t>
            </a:r>
            <a:r>
              <a:rPr lang="en-US" sz="2800" dirty="0" smtClean="0"/>
              <a:t>that h occurs as </a:t>
            </a:r>
            <a:r>
              <a:rPr lang="en-US" sz="2800" dirty="0" smtClean="0"/>
              <a:t>i</a:t>
            </a:r>
            <a:r>
              <a:rPr lang="en-US" sz="2800" dirty="0" smtClean="0"/>
              <a:t>t is given</a:t>
            </a:r>
            <a:r>
              <a:rPr lang="en-US" sz="2800" dirty="0" smtClean="0"/>
              <a:t> </a:t>
            </a:r>
            <a:r>
              <a:rPr lang="en-US" sz="2800" dirty="0" smtClean="0"/>
              <a:t>F </a:t>
            </a:r>
            <a:r>
              <a:rPr lang="en-US" sz="2800" dirty="0" smtClean="0"/>
              <a:t>(‘e </a:t>
            </a:r>
            <a:r>
              <a:rPr lang="en-US" sz="2800" dirty="0" smtClean="0"/>
              <a:t>causes </a:t>
            </a:r>
            <a:r>
              <a:rPr lang="en-US" sz="2800" dirty="0" smtClean="0"/>
              <a:t>h’).</a:t>
            </a:r>
            <a:endParaRPr lang="en-US" sz="2800" dirty="0" smtClean="0"/>
          </a:p>
          <a:p>
            <a:r>
              <a:rPr lang="en-US" sz="2800" dirty="0" smtClean="0"/>
              <a:t>Perhaps it is more difficult to learn F’ than F. (Is it?)</a:t>
            </a:r>
          </a:p>
          <a:p>
            <a:r>
              <a:rPr lang="en-US" sz="2800" dirty="0" smtClean="0"/>
              <a:t>If so, maybe it is more difficult to know that e is evidence for h.</a:t>
            </a:r>
          </a:p>
          <a:p>
            <a:r>
              <a:rPr lang="en-US" sz="2800" dirty="0" smtClean="0"/>
              <a:t>But that doesn’t affect whether e </a:t>
            </a:r>
            <a:r>
              <a:rPr lang="en-US" sz="2800" i="1" dirty="0" smtClean="0"/>
              <a:t>is</a:t>
            </a:r>
            <a:r>
              <a:rPr lang="en-US" sz="2800" dirty="0" smtClean="0"/>
              <a:t> evidence for </a:t>
            </a:r>
            <a:r>
              <a:rPr lang="en-US" sz="2800" dirty="0" smtClean="0"/>
              <a:t>h.</a:t>
            </a:r>
            <a:endParaRPr lang="en-US" sz="2800" dirty="0" smtClean="0"/>
          </a:p>
          <a:p>
            <a:r>
              <a:rPr lang="en-US" sz="2800" dirty="0" smtClean="0"/>
              <a:t>And, it can be just as difficult to learn e, or to learn that e is evidence for h, as it is to learn h ‘directly’.</a:t>
            </a:r>
          </a:p>
          <a:p>
            <a:r>
              <a:rPr lang="en-US" sz="2800" dirty="0" smtClean="0"/>
              <a:t>But that too has to do with knowledge, not with evidence.</a:t>
            </a:r>
            <a:endParaRPr lang="en-US" sz="2800" dirty="0"/>
          </a:p>
        </p:txBody>
      </p:sp>
      <p:sp>
        <p:nvSpPr>
          <p:cNvPr id="4" name="Slide Number Placeholder 3"/>
          <p:cNvSpPr>
            <a:spLocks noGrp="1"/>
          </p:cNvSpPr>
          <p:nvPr>
            <p:ph type="sldNum" sz="quarter" idx="12"/>
          </p:nvPr>
        </p:nvSpPr>
        <p:spPr/>
        <p:txBody>
          <a:bodyPr/>
          <a:lstStyle/>
          <a:p>
            <a:pPr>
              <a:defRPr/>
            </a:pPr>
            <a:fld id="{B59FE830-A831-47AC-BFFB-90C4703DB3D5}" type="slidenum">
              <a:rPr lang="en-GB" smtClean="0"/>
              <a:pPr>
                <a:defRPr/>
              </a:pPr>
              <a:t>13</a:t>
            </a:fld>
            <a:endParaRPr lang="en-GB"/>
          </a:p>
        </p:txBody>
      </p:sp>
    </p:spTree>
    <p:extLst>
      <p:ext uri="{BB962C8B-B14F-4D97-AF65-F5344CB8AC3E}">
        <p14:creationId xmlns:p14="http://schemas.microsoft.com/office/powerpoint/2010/main" val="60157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556792"/>
            <a:ext cx="8003232" cy="4525963"/>
          </a:xfrm>
        </p:spPr>
        <p:txBody>
          <a:bodyPr/>
          <a:lstStyle/>
          <a:p>
            <a:r>
              <a:rPr lang="en-US" sz="3600" dirty="0"/>
              <a:t>Material mode: </a:t>
            </a:r>
            <a:r>
              <a:rPr lang="en-GB" sz="3600" dirty="0" smtClean="0">
                <a:ea typeface="Calibri"/>
                <a:cs typeface="Times New Roman"/>
              </a:rPr>
              <a:t>One </a:t>
            </a:r>
            <a:r>
              <a:rPr lang="en-GB" sz="3600" dirty="0">
                <a:ea typeface="Calibri"/>
                <a:cs typeface="Times New Roman"/>
              </a:rPr>
              <a:t>fact, </a:t>
            </a:r>
            <a:r>
              <a:rPr lang="en-GB" sz="3600" dirty="0" err="1">
                <a:ea typeface="Calibri"/>
                <a:cs typeface="Times New Roman"/>
              </a:rPr>
              <a:t>f</a:t>
            </a:r>
            <a:r>
              <a:rPr lang="en-GB" sz="3600" baseline="-25000" dirty="0" err="1">
                <a:ea typeface="Calibri"/>
                <a:cs typeface="Times New Roman"/>
              </a:rPr>
              <a:t>e</a:t>
            </a:r>
            <a:r>
              <a:rPr lang="en-GB" sz="3600" baseline="-25000" dirty="0">
                <a:ea typeface="Calibri"/>
                <a:cs typeface="Times New Roman"/>
              </a:rPr>
              <a:t> </a:t>
            </a:r>
            <a:r>
              <a:rPr lang="en-GB" sz="3600" dirty="0" smtClean="0">
                <a:ea typeface="Calibri"/>
                <a:cs typeface="Times New Roman"/>
              </a:rPr>
              <a:t>, is </a:t>
            </a:r>
            <a:r>
              <a:rPr lang="en-GB" sz="3600" dirty="0">
                <a:ea typeface="Calibri"/>
                <a:cs typeface="Times New Roman"/>
              </a:rPr>
              <a:t>evidence for a second, </a:t>
            </a:r>
            <a:r>
              <a:rPr lang="en-GB" sz="3600" dirty="0" err="1">
                <a:ea typeface="Calibri"/>
                <a:cs typeface="Times New Roman"/>
              </a:rPr>
              <a:t>f</a:t>
            </a:r>
            <a:r>
              <a:rPr lang="en-GB" sz="3600" baseline="-25000" dirty="0" err="1">
                <a:ea typeface="Calibri"/>
                <a:cs typeface="Times New Roman"/>
              </a:rPr>
              <a:t>h</a:t>
            </a:r>
            <a:r>
              <a:rPr lang="en-GB" sz="3600" dirty="0">
                <a:ea typeface="Calibri"/>
                <a:cs typeface="Times New Roman"/>
              </a:rPr>
              <a:t>, </a:t>
            </a:r>
            <a:r>
              <a:rPr lang="en-GB" sz="3600" dirty="0" err="1" smtClean="0">
                <a:ea typeface="Calibri"/>
                <a:cs typeface="Times New Roman"/>
              </a:rPr>
              <a:t>iff</a:t>
            </a:r>
            <a:r>
              <a:rPr lang="en-GB" sz="3600" dirty="0" smtClean="0">
                <a:ea typeface="Calibri"/>
                <a:cs typeface="Times New Roman"/>
              </a:rPr>
              <a:t> </a:t>
            </a:r>
            <a:r>
              <a:rPr lang="en-GB" sz="3600" dirty="0" err="1">
                <a:ea typeface="Calibri"/>
                <a:cs typeface="Times New Roman"/>
              </a:rPr>
              <a:t>f</a:t>
            </a:r>
            <a:r>
              <a:rPr lang="en-GB" sz="3600" baseline="-25000" dirty="0" err="1">
                <a:ea typeface="Calibri"/>
                <a:cs typeface="Times New Roman"/>
              </a:rPr>
              <a:t>e</a:t>
            </a:r>
            <a:r>
              <a:rPr lang="en-GB" sz="3600" dirty="0">
                <a:ea typeface="Calibri"/>
                <a:cs typeface="Times New Roman"/>
              </a:rPr>
              <a:t> is a necessary member of a set of facts sufficient to ensure </a:t>
            </a:r>
            <a:r>
              <a:rPr lang="en-GB" sz="3600" dirty="0" err="1">
                <a:ea typeface="Calibri"/>
                <a:cs typeface="Times New Roman"/>
              </a:rPr>
              <a:t>f</a:t>
            </a:r>
            <a:r>
              <a:rPr lang="en-GB" sz="3600" baseline="-25000" dirty="0" err="1">
                <a:ea typeface="Calibri"/>
                <a:cs typeface="Times New Roman"/>
              </a:rPr>
              <a:t>h</a:t>
            </a:r>
            <a:r>
              <a:rPr lang="en-GB" sz="3600" dirty="0">
                <a:ea typeface="Calibri"/>
                <a:cs typeface="Times New Roman"/>
              </a:rPr>
              <a:t> </a:t>
            </a:r>
            <a:r>
              <a:rPr lang="en-GB" sz="3600" dirty="0" smtClean="0">
                <a:ea typeface="Calibri"/>
                <a:cs typeface="Times New Roman"/>
              </a:rPr>
              <a:t>obtains.</a:t>
            </a:r>
          </a:p>
          <a:p>
            <a:r>
              <a:rPr lang="en-GB" sz="3600" dirty="0" smtClean="0">
                <a:cs typeface="Times New Roman"/>
              </a:rPr>
              <a:t>Formal mode: e is evidence for h </a:t>
            </a:r>
            <a:r>
              <a:rPr lang="en-GB" sz="3600" dirty="0" err="1" smtClean="0">
                <a:cs typeface="Times New Roman"/>
              </a:rPr>
              <a:t>iff</a:t>
            </a:r>
            <a:r>
              <a:rPr lang="en-GB" sz="3600" dirty="0" smtClean="0">
                <a:cs typeface="Times New Roman"/>
              </a:rPr>
              <a:t> e is a necessary premise in a (deductively) valid and sound argument for h. </a:t>
            </a:r>
            <a:endParaRPr lang="en-US" sz="3600" dirty="0"/>
          </a:p>
        </p:txBody>
      </p:sp>
      <p:sp>
        <p:nvSpPr>
          <p:cNvPr id="2" name="Slide Number Placeholder 1"/>
          <p:cNvSpPr>
            <a:spLocks noGrp="1"/>
          </p:cNvSpPr>
          <p:nvPr>
            <p:ph type="sldNum" sz="quarter" idx="12"/>
          </p:nvPr>
        </p:nvSpPr>
        <p:spPr/>
        <p:txBody>
          <a:bodyPr/>
          <a:lstStyle/>
          <a:p>
            <a:pPr>
              <a:defRPr/>
            </a:pPr>
            <a:fld id="{B59FE830-A831-47AC-BFFB-90C4703DB3D5}" type="slidenum">
              <a:rPr lang="en-GB" smtClean="0"/>
              <a:pPr>
                <a:defRPr/>
              </a:pPr>
              <a:t>14</a:t>
            </a:fld>
            <a:endParaRPr lang="en-GB"/>
          </a:p>
        </p:txBody>
      </p:sp>
      <p:sp>
        <p:nvSpPr>
          <p:cNvPr id="4" name="TextBox 3"/>
          <p:cNvSpPr txBox="1"/>
          <p:nvPr/>
        </p:nvSpPr>
        <p:spPr>
          <a:xfrm>
            <a:off x="1619671" y="404664"/>
            <a:ext cx="6367321" cy="769441"/>
          </a:xfrm>
          <a:prstGeom prst="rect">
            <a:avLst/>
          </a:prstGeom>
          <a:noFill/>
        </p:spPr>
        <p:txBody>
          <a:bodyPr wrap="none" rtlCol="0">
            <a:spAutoFit/>
          </a:bodyPr>
          <a:lstStyle/>
          <a:p>
            <a:r>
              <a:rPr lang="en-US" sz="4400" dirty="0" smtClean="0">
                <a:latin typeface="+mj-lt"/>
              </a:rPr>
              <a:t>The theory, in two versions</a:t>
            </a:r>
            <a:endParaRPr lang="en-US" sz="4400" dirty="0">
              <a:latin typeface="+mj-lt"/>
            </a:endParaRPr>
          </a:p>
        </p:txBody>
      </p:sp>
    </p:spTree>
    <p:extLst>
      <p:ext uri="{BB962C8B-B14F-4D97-AF65-F5344CB8AC3E}">
        <p14:creationId xmlns:p14="http://schemas.microsoft.com/office/powerpoint/2010/main" val="1028625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about probabilities?</a:t>
            </a:r>
            <a:endParaRPr lang="en-US" sz="3600" dirty="0"/>
          </a:p>
        </p:txBody>
      </p:sp>
      <p:sp>
        <p:nvSpPr>
          <p:cNvPr id="3" name="Content Placeholder 2"/>
          <p:cNvSpPr>
            <a:spLocks noGrp="1"/>
          </p:cNvSpPr>
          <p:nvPr>
            <p:ph idx="1"/>
          </p:nvPr>
        </p:nvSpPr>
        <p:spPr>
          <a:xfrm>
            <a:off x="539552" y="1340768"/>
            <a:ext cx="8229600" cy="4525963"/>
          </a:xfrm>
        </p:spPr>
        <p:txBody>
          <a:bodyPr/>
          <a:lstStyle/>
          <a:p>
            <a:r>
              <a:rPr lang="en-US" sz="2400" dirty="0" smtClean="0"/>
              <a:t>Here Roush has the right idea, in endorsing what she calls ‘Bayesianism’, which </a:t>
            </a:r>
            <a:r>
              <a:rPr lang="en-GB" sz="2400" dirty="0"/>
              <a:t>f</a:t>
            </a:r>
            <a:r>
              <a:rPr lang="en-GB" sz="2400" dirty="0" smtClean="0"/>
              <a:t>or </a:t>
            </a:r>
            <a:r>
              <a:rPr lang="en-GB" sz="2400" dirty="0"/>
              <a:t>her </a:t>
            </a:r>
            <a:r>
              <a:rPr lang="en-GB" sz="2400" dirty="0" smtClean="0"/>
              <a:t>does </a:t>
            </a:r>
            <a:r>
              <a:rPr lang="en-GB" sz="2400" dirty="0"/>
              <a:t>not mean a subjective interpretation of probability. </a:t>
            </a:r>
            <a:r>
              <a:rPr lang="en-GB" sz="2400" dirty="0" smtClean="0"/>
              <a:t>Rather….</a:t>
            </a:r>
            <a:endParaRPr lang="en-GB" sz="2400" dirty="0"/>
          </a:p>
          <a:p>
            <a:r>
              <a:rPr lang="en-GB" sz="2400" dirty="0" smtClean="0"/>
              <a:t>‘The </a:t>
            </a:r>
            <a:r>
              <a:rPr lang="en-GB" sz="2400" dirty="0"/>
              <a:t>Bayesian makes the idealizing assumption that all statements of the language in question possess probabilities. This is in contrast to the approach of classical statistics in which it is denied, for instance, that hypotheses have probabilities.’ [p 155] </a:t>
            </a:r>
            <a:endParaRPr lang="en-GB" sz="2400" dirty="0" smtClean="0"/>
          </a:p>
          <a:p>
            <a:r>
              <a:rPr lang="en-GB" sz="2400" dirty="0" smtClean="0"/>
              <a:t>But for </a:t>
            </a:r>
            <a:r>
              <a:rPr lang="en-GB" sz="2400" dirty="0"/>
              <a:t>the objective notion of evidence that Roush and I both </a:t>
            </a:r>
            <a:r>
              <a:rPr lang="en-GB" sz="2400" dirty="0" smtClean="0"/>
              <a:t>intend, </a:t>
            </a:r>
            <a:r>
              <a:rPr lang="en-GB" sz="2400" dirty="0"/>
              <a:t>it cannot be probabilities of statements that matter but rather probabilities of facts. </a:t>
            </a:r>
            <a:endParaRPr lang="en-GB" sz="2400" dirty="0" smtClean="0"/>
          </a:p>
          <a:p>
            <a:r>
              <a:rPr lang="en-GB" sz="2400" dirty="0" smtClean="0"/>
              <a:t>I </a:t>
            </a:r>
            <a:r>
              <a:rPr lang="en-GB" sz="2400" dirty="0"/>
              <a:t>do not see that there generally are such probabilities. </a:t>
            </a:r>
            <a:endParaRPr lang="en-US" sz="2400" dirty="0"/>
          </a:p>
        </p:txBody>
      </p:sp>
      <p:sp>
        <p:nvSpPr>
          <p:cNvPr id="4" name="Slide Number Placeholder 3"/>
          <p:cNvSpPr>
            <a:spLocks noGrp="1"/>
          </p:cNvSpPr>
          <p:nvPr>
            <p:ph type="sldNum" sz="quarter" idx="12"/>
          </p:nvPr>
        </p:nvSpPr>
        <p:spPr/>
        <p:txBody>
          <a:bodyPr/>
          <a:lstStyle/>
          <a:p>
            <a:pPr>
              <a:defRPr/>
            </a:pPr>
            <a:fld id="{B59FE830-A831-47AC-BFFB-90C4703DB3D5}" type="slidenum">
              <a:rPr lang="en-GB" smtClean="0"/>
              <a:pPr>
                <a:defRPr/>
              </a:pPr>
              <a:t>15</a:t>
            </a:fld>
            <a:endParaRPr lang="en-GB"/>
          </a:p>
        </p:txBody>
      </p:sp>
    </p:spTree>
    <p:extLst>
      <p:ext uri="{BB962C8B-B14F-4D97-AF65-F5344CB8AC3E}">
        <p14:creationId xmlns:p14="http://schemas.microsoft.com/office/powerpoint/2010/main" val="4141627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04664"/>
            <a:ext cx="8712968" cy="1143000"/>
          </a:xfrm>
        </p:spPr>
        <p:txBody>
          <a:bodyPr/>
          <a:lstStyle/>
          <a:p>
            <a:r>
              <a:rPr lang="en-GB" sz="4000" dirty="0"/>
              <a:t>Probabilities for facts </a:t>
            </a:r>
            <a:r>
              <a:rPr lang="en-GB" sz="4000" dirty="0" smtClean="0"/>
              <a:t/>
            </a:r>
            <a:br>
              <a:rPr lang="en-GB" sz="4000" dirty="0" smtClean="0"/>
            </a:br>
            <a:r>
              <a:rPr lang="en-GB" sz="4000" dirty="0" smtClean="0"/>
              <a:t>arise </a:t>
            </a:r>
            <a:r>
              <a:rPr lang="en-GB" sz="4000" dirty="0"/>
              <a:t>from </a:t>
            </a:r>
            <a:r>
              <a:rPr lang="en-GB" sz="4000" dirty="0" smtClean="0"/>
              <a:t>chance set-ups</a:t>
            </a:r>
            <a:endParaRPr lang="en-US" sz="4000" dirty="0"/>
          </a:p>
        </p:txBody>
      </p:sp>
      <p:sp>
        <p:nvSpPr>
          <p:cNvPr id="3" name="Content Placeholder 2"/>
          <p:cNvSpPr>
            <a:spLocks noGrp="1"/>
          </p:cNvSpPr>
          <p:nvPr>
            <p:ph idx="1"/>
          </p:nvPr>
        </p:nvSpPr>
        <p:spPr>
          <a:xfrm>
            <a:off x="395536" y="1916832"/>
            <a:ext cx="8229600" cy="5472608"/>
          </a:xfrm>
        </p:spPr>
        <p:txBody>
          <a:bodyPr/>
          <a:lstStyle/>
          <a:p>
            <a:pPr marL="0" indent="0">
              <a:buNone/>
            </a:pPr>
            <a:r>
              <a:rPr lang="en-US" dirty="0" smtClean="0"/>
              <a:t>Suppose it is a fact that </a:t>
            </a:r>
            <a:r>
              <a:rPr lang="en-US" dirty="0" smtClean="0"/>
              <a:t>e:</a:t>
            </a:r>
            <a:endParaRPr lang="en-US" dirty="0" smtClean="0"/>
          </a:p>
          <a:p>
            <a:pPr lvl="1"/>
            <a:r>
              <a:rPr lang="en-US" sz="3200" dirty="0" smtClean="0"/>
              <a:t>the ball in your hand is drawn from an urn with 8 red balls and 2 black</a:t>
            </a:r>
          </a:p>
          <a:p>
            <a:pPr lvl="1"/>
            <a:r>
              <a:rPr lang="en-US" sz="3200" dirty="0" smtClean="0"/>
              <a:t>each ball has an equal </a:t>
            </a:r>
            <a:r>
              <a:rPr lang="en-US" sz="3200" dirty="0" err="1" smtClean="0"/>
              <a:t>probabiliy</a:t>
            </a:r>
            <a:r>
              <a:rPr lang="en-US" sz="3200" dirty="0" smtClean="0"/>
              <a:t> of being drawn </a:t>
            </a:r>
          </a:p>
          <a:p>
            <a:pPr lvl="1"/>
            <a:r>
              <a:rPr lang="en-US" sz="3200" dirty="0" smtClean="0"/>
              <a:t>and nothing ‘untoward’ happens to affect the </a:t>
            </a:r>
            <a:r>
              <a:rPr lang="en-US" sz="3200" dirty="0" err="1" smtClean="0"/>
              <a:t>colour</a:t>
            </a:r>
            <a:r>
              <a:rPr lang="en-US" sz="3200" dirty="0" smtClean="0"/>
              <a:t> of the ball as it is drawn (no ‘finks’, </a:t>
            </a:r>
            <a:r>
              <a:rPr lang="en-US" sz="3200" dirty="0" err="1" smtClean="0"/>
              <a:t>etc</a:t>
            </a:r>
            <a:r>
              <a:rPr lang="en-US" sz="3200" dirty="0" smtClean="0"/>
              <a:t>).</a:t>
            </a:r>
          </a:p>
          <a:p>
            <a:endParaRPr lang="en-US" dirty="0"/>
          </a:p>
        </p:txBody>
      </p:sp>
      <p:sp>
        <p:nvSpPr>
          <p:cNvPr id="4" name="Slide Number Placeholder 3"/>
          <p:cNvSpPr>
            <a:spLocks noGrp="1"/>
          </p:cNvSpPr>
          <p:nvPr>
            <p:ph type="sldNum" sz="quarter" idx="12"/>
          </p:nvPr>
        </p:nvSpPr>
        <p:spPr/>
        <p:txBody>
          <a:bodyPr/>
          <a:lstStyle/>
          <a:p>
            <a:pPr>
              <a:defRPr/>
            </a:pPr>
            <a:fld id="{B59FE830-A831-47AC-BFFB-90C4703DB3D5}" type="slidenum">
              <a:rPr lang="en-GB" smtClean="0"/>
              <a:pPr>
                <a:defRPr/>
              </a:pPr>
              <a:t>16</a:t>
            </a:fld>
            <a:endParaRPr lang="en-GB"/>
          </a:p>
        </p:txBody>
      </p:sp>
    </p:spTree>
    <p:extLst>
      <p:ext uri="{BB962C8B-B14F-4D97-AF65-F5344CB8AC3E}">
        <p14:creationId xmlns:p14="http://schemas.microsoft.com/office/powerpoint/2010/main" val="354028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013176"/>
            <a:ext cx="8229600" cy="1143000"/>
          </a:xfrm>
        </p:spPr>
        <p:txBody>
          <a:bodyPr/>
          <a:lstStyle/>
          <a:p>
            <a:r>
              <a:rPr lang="en-US" sz="3200" dirty="0" smtClean="0"/>
              <a:t>Subjective probabilities belong in epistemology, not in a theory of evidence.</a:t>
            </a:r>
            <a:endParaRPr lang="en-US" sz="3200" dirty="0"/>
          </a:p>
        </p:txBody>
      </p:sp>
      <p:sp>
        <p:nvSpPr>
          <p:cNvPr id="3" name="Content Placeholder 2"/>
          <p:cNvSpPr>
            <a:spLocks noGrp="1"/>
          </p:cNvSpPr>
          <p:nvPr>
            <p:ph idx="1"/>
          </p:nvPr>
        </p:nvSpPr>
        <p:spPr>
          <a:xfrm>
            <a:off x="395536" y="260648"/>
            <a:ext cx="8229600" cy="5040560"/>
          </a:xfrm>
        </p:spPr>
        <p:txBody>
          <a:bodyPr/>
          <a:lstStyle/>
          <a:p>
            <a:pPr lvl="0"/>
            <a:r>
              <a:rPr lang="en-US" dirty="0">
                <a:solidFill>
                  <a:srgbClr val="000000"/>
                </a:solidFill>
              </a:rPr>
              <a:t>Then (I allow) there is a probability </a:t>
            </a:r>
            <a:r>
              <a:rPr lang="en-US" dirty="0" smtClean="0">
                <a:solidFill>
                  <a:srgbClr val="000000"/>
                </a:solidFill>
              </a:rPr>
              <a:t>(of .8) for </a:t>
            </a:r>
          </a:p>
          <a:p>
            <a:pPr marL="400050" lvl="1" indent="0">
              <a:buNone/>
            </a:pPr>
            <a:r>
              <a:rPr lang="en-US" sz="3200" dirty="0">
                <a:solidFill>
                  <a:srgbClr val="000000"/>
                </a:solidFill>
              </a:rPr>
              <a:t>h</a:t>
            </a:r>
            <a:r>
              <a:rPr lang="en-US" sz="3200" dirty="0" smtClean="0">
                <a:solidFill>
                  <a:srgbClr val="000000"/>
                </a:solidFill>
              </a:rPr>
              <a:t>: </a:t>
            </a:r>
            <a:r>
              <a:rPr lang="en-US" sz="3200" dirty="0">
                <a:solidFill>
                  <a:srgbClr val="000000"/>
                </a:solidFill>
              </a:rPr>
              <a:t>the ball you hold </a:t>
            </a:r>
            <a:r>
              <a:rPr lang="en-US" sz="3200" dirty="0" smtClean="0">
                <a:solidFill>
                  <a:srgbClr val="000000"/>
                </a:solidFill>
              </a:rPr>
              <a:t>is </a:t>
            </a:r>
            <a:r>
              <a:rPr lang="en-US" sz="3200" dirty="0" smtClean="0">
                <a:solidFill>
                  <a:srgbClr val="000000"/>
                </a:solidFill>
              </a:rPr>
              <a:t>red. </a:t>
            </a:r>
            <a:endParaRPr lang="en-US" sz="3200" dirty="0">
              <a:solidFill>
                <a:srgbClr val="000000"/>
              </a:solidFill>
            </a:endParaRPr>
          </a:p>
          <a:p>
            <a:pPr lvl="0"/>
            <a:r>
              <a:rPr lang="en-US" dirty="0">
                <a:solidFill>
                  <a:srgbClr val="000000"/>
                </a:solidFill>
              </a:rPr>
              <a:t>So maybe </a:t>
            </a:r>
            <a:r>
              <a:rPr lang="en-US" dirty="0" smtClean="0">
                <a:solidFill>
                  <a:srgbClr val="000000"/>
                </a:solidFill>
              </a:rPr>
              <a:t>e </a:t>
            </a:r>
            <a:r>
              <a:rPr lang="en-US" dirty="0">
                <a:solidFill>
                  <a:srgbClr val="000000"/>
                </a:solidFill>
              </a:rPr>
              <a:t>speaks for the truth of </a:t>
            </a:r>
            <a:r>
              <a:rPr lang="en-US" dirty="0" err="1" smtClean="0">
                <a:solidFill>
                  <a:srgbClr val="000000"/>
                </a:solidFill>
              </a:rPr>
              <a:t>Pr</a:t>
            </a:r>
            <a:r>
              <a:rPr lang="en-US" dirty="0" smtClean="0">
                <a:solidFill>
                  <a:srgbClr val="000000"/>
                </a:solidFill>
              </a:rPr>
              <a:t>(h) </a:t>
            </a:r>
            <a:r>
              <a:rPr lang="en-US" dirty="0">
                <a:solidFill>
                  <a:srgbClr val="000000"/>
                </a:solidFill>
              </a:rPr>
              <a:t>= .8</a:t>
            </a:r>
          </a:p>
          <a:p>
            <a:pPr lvl="0"/>
            <a:r>
              <a:rPr lang="en-US" dirty="0" smtClean="0">
                <a:solidFill>
                  <a:srgbClr val="000000"/>
                </a:solidFill>
              </a:rPr>
              <a:t>This is my preferred choice.</a:t>
            </a:r>
          </a:p>
          <a:p>
            <a:pPr lvl="0"/>
            <a:r>
              <a:rPr lang="en-US" dirty="0">
                <a:solidFill>
                  <a:srgbClr val="000000"/>
                </a:solidFill>
              </a:rPr>
              <a:t>M</a:t>
            </a:r>
            <a:r>
              <a:rPr lang="en-US" dirty="0" smtClean="0">
                <a:solidFill>
                  <a:srgbClr val="000000"/>
                </a:solidFill>
              </a:rPr>
              <a:t>aybe you think </a:t>
            </a:r>
            <a:r>
              <a:rPr lang="en-US" dirty="0" smtClean="0">
                <a:solidFill>
                  <a:srgbClr val="000000"/>
                </a:solidFill>
              </a:rPr>
              <a:t>e </a:t>
            </a:r>
            <a:r>
              <a:rPr lang="en-US" dirty="0" smtClean="0">
                <a:solidFill>
                  <a:srgbClr val="000000"/>
                </a:solidFill>
              </a:rPr>
              <a:t>speaks for the truth of </a:t>
            </a:r>
            <a:r>
              <a:rPr lang="en-US" dirty="0" smtClean="0">
                <a:solidFill>
                  <a:srgbClr val="000000"/>
                </a:solidFill>
              </a:rPr>
              <a:t>h.</a:t>
            </a:r>
            <a:endParaRPr lang="en-US" dirty="0" smtClean="0">
              <a:solidFill>
                <a:srgbClr val="000000"/>
              </a:solidFill>
            </a:endParaRPr>
          </a:p>
          <a:p>
            <a:pPr lvl="0"/>
            <a:r>
              <a:rPr lang="en-US" dirty="0" smtClean="0">
                <a:solidFill>
                  <a:srgbClr val="000000"/>
                </a:solidFill>
              </a:rPr>
              <a:t>If </a:t>
            </a:r>
            <a:r>
              <a:rPr lang="en-US" dirty="0">
                <a:solidFill>
                  <a:srgbClr val="000000"/>
                </a:solidFill>
              </a:rPr>
              <a:t>so, </a:t>
            </a:r>
            <a:r>
              <a:rPr lang="en-US" dirty="0" smtClean="0">
                <a:solidFill>
                  <a:srgbClr val="000000"/>
                </a:solidFill>
              </a:rPr>
              <a:t>then </a:t>
            </a:r>
            <a:r>
              <a:rPr lang="en-US" dirty="0">
                <a:solidFill>
                  <a:srgbClr val="000000"/>
                </a:solidFill>
              </a:rPr>
              <a:t>modify the </a:t>
            </a:r>
            <a:r>
              <a:rPr lang="en-US" dirty="0" smtClean="0">
                <a:solidFill>
                  <a:srgbClr val="000000"/>
                </a:solidFill>
              </a:rPr>
              <a:t>theory appropriately.</a:t>
            </a:r>
          </a:p>
          <a:p>
            <a:pPr lvl="0"/>
            <a:r>
              <a:rPr lang="en-US" dirty="0" smtClean="0">
                <a:solidFill>
                  <a:srgbClr val="000000"/>
                </a:solidFill>
              </a:rPr>
              <a:t>But only where, as Roush too demands, there are objective probabilities.</a:t>
            </a:r>
            <a:endParaRPr lang="en-US" dirty="0">
              <a:solidFill>
                <a:srgbClr val="000000"/>
              </a:solidFill>
            </a:endParaRPr>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B59FE830-A831-47AC-BFFB-90C4703DB3D5}" type="slidenum">
              <a:rPr lang="en-GB" smtClean="0"/>
              <a:pPr>
                <a:defRPr/>
              </a:pPr>
              <a:t>17</a:t>
            </a:fld>
            <a:endParaRPr lang="en-GB" dirty="0"/>
          </a:p>
        </p:txBody>
      </p:sp>
    </p:spTree>
    <p:extLst>
      <p:ext uri="{BB962C8B-B14F-4D97-AF65-F5344CB8AC3E}">
        <p14:creationId xmlns:p14="http://schemas.microsoft.com/office/powerpoint/2010/main" val="3807125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US" sz="3600" dirty="0" smtClean="0"/>
              <a:t>Lots of objections</a:t>
            </a:r>
            <a:endParaRPr lang="en-US" sz="3600" dirty="0"/>
          </a:p>
        </p:txBody>
      </p:sp>
      <p:sp>
        <p:nvSpPr>
          <p:cNvPr id="3" name="Content Placeholder 2"/>
          <p:cNvSpPr>
            <a:spLocks noGrp="1"/>
          </p:cNvSpPr>
          <p:nvPr>
            <p:ph idx="1"/>
          </p:nvPr>
        </p:nvSpPr>
        <p:spPr>
          <a:xfrm>
            <a:off x="539552" y="1052736"/>
            <a:ext cx="8229600" cy="4525963"/>
          </a:xfrm>
        </p:spPr>
        <p:txBody>
          <a:bodyPr/>
          <a:lstStyle/>
          <a:p>
            <a:r>
              <a:rPr lang="en-US" sz="2800" dirty="0" smtClean="0"/>
              <a:t>E speaks for itself.</a:t>
            </a:r>
          </a:p>
          <a:p>
            <a:pPr marL="0" indent="0">
              <a:buNone/>
            </a:pPr>
            <a:r>
              <a:rPr lang="en-US" sz="2800" dirty="0" smtClean="0"/>
              <a:t>	Me: Yes, very loudly.</a:t>
            </a:r>
          </a:p>
          <a:p>
            <a:r>
              <a:rPr lang="en-US" sz="2800" dirty="0" smtClean="0"/>
              <a:t>False claims never have evidence.</a:t>
            </a:r>
          </a:p>
          <a:p>
            <a:pPr marL="0" indent="0">
              <a:buNone/>
            </a:pPr>
            <a:r>
              <a:rPr lang="en-US" sz="2800" dirty="0"/>
              <a:t>	</a:t>
            </a:r>
            <a:r>
              <a:rPr lang="en-US" sz="2800" dirty="0" smtClean="0"/>
              <a:t>Me: Of course we very often think they do.</a:t>
            </a:r>
          </a:p>
          <a:p>
            <a:r>
              <a:rPr lang="en-US" sz="2800" dirty="0" smtClean="0"/>
              <a:t>A&amp;B is evidence for both A and B.</a:t>
            </a:r>
          </a:p>
          <a:p>
            <a:pPr marL="0" indent="0">
              <a:buNone/>
            </a:pPr>
            <a:r>
              <a:rPr lang="en-US" sz="2800" dirty="0"/>
              <a:t>	</a:t>
            </a:r>
            <a:r>
              <a:rPr lang="en-US" sz="2800" dirty="0" smtClean="0"/>
              <a:t>Me: Yes indeed, very good evidence.</a:t>
            </a:r>
          </a:p>
          <a:p>
            <a:r>
              <a:rPr lang="en-US" sz="2800" dirty="0" smtClean="0"/>
              <a:t>Any 2 true facts are evidence for each other.</a:t>
            </a:r>
          </a:p>
          <a:p>
            <a:pPr marL="0" indent="0">
              <a:buNone/>
            </a:pPr>
            <a:r>
              <a:rPr lang="en-US" sz="2800" dirty="0"/>
              <a:t>	</a:t>
            </a:r>
            <a:r>
              <a:rPr lang="en-US" sz="2800" dirty="0" smtClean="0"/>
              <a:t>Me: Yes, but only relative to the </a:t>
            </a:r>
            <a:r>
              <a:rPr lang="en-US" sz="2800" i="1" dirty="0" smtClean="0"/>
              <a:t>right</a:t>
            </a:r>
            <a:r>
              <a:rPr lang="en-US" sz="2800" dirty="0" smtClean="0"/>
              <a:t> arguments.</a:t>
            </a:r>
          </a:p>
        </p:txBody>
      </p:sp>
      <p:sp>
        <p:nvSpPr>
          <p:cNvPr id="4" name="Slide Number Placeholder 3"/>
          <p:cNvSpPr>
            <a:spLocks noGrp="1"/>
          </p:cNvSpPr>
          <p:nvPr>
            <p:ph type="sldNum" sz="quarter" idx="12"/>
          </p:nvPr>
        </p:nvSpPr>
        <p:spPr/>
        <p:txBody>
          <a:bodyPr/>
          <a:lstStyle/>
          <a:p>
            <a:pPr>
              <a:defRPr/>
            </a:pPr>
            <a:fld id="{B59FE830-A831-47AC-BFFB-90C4703DB3D5}" type="slidenum">
              <a:rPr lang="en-GB" smtClean="0"/>
              <a:pPr>
                <a:defRPr/>
              </a:pPr>
              <a:t>18</a:t>
            </a:fld>
            <a:endParaRPr lang="en-GB"/>
          </a:p>
        </p:txBody>
      </p:sp>
      <p:sp>
        <p:nvSpPr>
          <p:cNvPr id="5" name="TextBox 4"/>
          <p:cNvSpPr txBox="1"/>
          <p:nvPr/>
        </p:nvSpPr>
        <p:spPr>
          <a:xfrm>
            <a:off x="1187624" y="5301208"/>
            <a:ext cx="4955972" cy="523220"/>
          </a:xfrm>
          <a:prstGeom prst="rect">
            <a:avLst/>
          </a:prstGeom>
          <a:noFill/>
        </p:spPr>
        <p:txBody>
          <a:bodyPr wrap="none" rtlCol="0">
            <a:spAutoFit/>
          </a:bodyPr>
          <a:lstStyle/>
          <a:p>
            <a:r>
              <a:rPr lang="en-US" sz="2800" dirty="0" smtClean="0">
                <a:latin typeface="+mn-lt"/>
              </a:rPr>
              <a:t>None are real problems unless…</a:t>
            </a:r>
          </a:p>
        </p:txBody>
      </p:sp>
      <p:sp>
        <p:nvSpPr>
          <p:cNvPr id="7" name="TextBox 6"/>
          <p:cNvSpPr txBox="1"/>
          <p:nvPr/>
        </p:nvSpPr>
        <p:spPr>
          <a:xfrm>
            <a:off x="1403648" y="5831686"/>
            <a:ext cx="6172074" cy="523220"/>
          </a:xfrm>
          <a:prstGeom prst="rect">
            <a:avLst/>
          </a:prstGeom>
          <a:noFill/>
        </p:spPr>
        <p:txBody>
          <a:bodyPr wrap="none" rtlCol="0">
            <a:spAutoFit/>
          </a:bodyPr>
          <a:lstStyle/>
          <a:p>
            <a:r>
              <a:rPr lang="en-US" sz="2800" dirty="0">
                <a:solidFill>
                  <a:srgbClr val="000000"/>
                </a:solidFill>
                <a:latin typeface="Calibri"/>
              </a:rPr>
              <a:t>evidence is trafficking with epistemology.</a:t>
            </a:r>
            <a:endParaRPr lang="en-US" sz="2800" dirty="0">
              <a:latin typeface="+mn-lt"/>
            </a:endParaRPr>
          </a:p>
        </p:txBody>
      </p:sp>
    </p:spTree>
    <p:extLst>
      <p:ext uri="{BB962C8B-B14F-4D97-AF65-F5344CB8AC3E}">
        <p14:creationId xmlns:p14="http://schemas.microsoft.com/office/powerpoint/2010/main" val="4001550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9392"/>
            <a:ext cx="8229600" cy="1143000"/>
          </a:xfrm>
        </p:spPr>
        <p:txBody>
          <a:bodyPr/>
          <a:lstStyle/>
          <a:p>
            <a:r>
              <a:rPr lang="en-US" dirty="0" smtClean="0"/>
              <a:t>Summary</a:t>
            </a:r>
            <a:endParaRPr lang="en-US" dirty="0"/>
          </a:p>
        </p:txBody>
      </p:sp>
      <p:sp>
        <p:nvSpPr>
          <p:cNvPr id="3" name="Content Placeholder 2"/>
          <p:cNvSpPr>
            <a:spLocks noGrp="1"/>
          </p:cNvSpPr>
          <p:nvPr>
            <p:ph idx="1"/>
          </p:nvPr>
        </p:nvSpPr>
        <p:spPr>
          <a:xfrm>
            <a:off x="611560" y="980728"/>
            <a:ext cx="8136904" cy="4525963"/>
          </a:xfrm>
        </p:spPr>
        <p:txBody>
          <a:bodyPr/>
          <a:lstStyle/>
          <a:p>
            <a:pPr marL="514350" indent="-514350">
              <a:buFont typeface="+mj-lt"/>
              <a:buAutoNum type="arabicPeriod"/>
            </a:pPr>
            <a:r>
              <a:rPr lang="en-US" dirty="0" smtClean="0"/>
              <a:t>Keep epistemology out of evidence.</a:t>
            </a:r>
          </a:p>
          <a:p>
            <a:pPr marL="0" indent="0">
              <a:buNone/>
            </a:pPr>
            <a:r>
              <a:rPr lang="en-US" dirty="0" smtClean="0"/>
              <a:t>Why? </a:t>
            </a:r>
          </a:p>
          <a:p>
            <a:pPr marL="0" indent="0">
              <a:buNone/>
            </a:pPr>
            <a:r>
              <a:rPr lang="en-US" dirty="0" smtClean="0"/>
              <a:t>So that you know what  counts as evidence.</a:t>
            </a:r>
          </a:p>
          <a:p>
            <a:pPr marL="0" indent="0">
              <a:buNone/>
            </a:pPr>
            <a:r>
              <a:rPr lang="en-US" i="1" dirty="0" smtClean="0"/>
              <a:t>Then</a:t>
            </a:r>
            <a:r>
              <a:rPr lang="en-US" dirty="0" smtClean="0"/>
              <a:t> you can decide whether you can learn it, at what cost and what it will entitle you to.</a:t>
            </a:r>
          </a:p>
          <a:p>
            <a:pPr marL="514350" indent="-514350">
              <a:buAutoNum type="arabicPeriod" startAt="2"/>
            </a:pPr>
            <a:r>
              <a:rPr lang="en-US" dirty="0" smtClean="0"/>
              <a:t>The Argument Theory</a:t>
            </a:r>
            <a:endParaRPr lang="en-US" dirty="0"/>
          </a:p>
          <a:p>
            <a:pPr marL="0" indent="0">
              <a:buNone/>
            </a:pPr>
            <a:r>
              <a:rPr lang="en-US" dirty="0" smtClean="0"/>
              <a:t>Evidence is a 3-place relation:</a:t>
            </a:r>
          </a:p>
          <a:p>
            <a:pPr marL="0" indent="0">
              <a:buNone/>
            </a:pPr>
            <a:r>
              <a:rPr lang="en-US" dirty="0"/>
              <a:t>e</a:t>
            </a:r>
            <a:r>
              <a:rPr lang="en-US" dirty="0" smtClean="0"/>
              <a:t> is evidence for h relative to A </a:t>
            </a:r>
            <a:r>
              <a:rPr lang="en-US" dirty="0" err="1" smtClean="0"/>
              <a:t>iff</a:t>
            </a:r>
            <a:r>
              <a:rPr lang="en-US" dirty="0" smtClean="0"/>
              <a:t> </a:t>
            </a:r>
          </a:p>
          <a:p>
            <a:pPr marL="0" indent="0">
              <a:buNone/>
            </a:pPr>
            <a:r>
              <a:rPr lang="en-US" dirty="0" smtClean="0"/>
              <a:t>	A is a good argument for h in which e is an 	essential premise.  </a:t>
            </a:r>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pPr>
              <a:defRPr/>
            </a:pPr>
            <a:fld id="{B59FE830-A831-47AC-BFFB-90C4703DB3D5}" type="slidenum">
              <a:rPr lang="en-GB" smtClean="0"/>
              <a:pPr>
                <a:defRPr/>
              </a:pPr>
              <a:t>19</a:t>
            </a:fld>
            <a:endParaRPr lang="en-GB"/>
          </a:p>
        </p:txBody>
      </p:sp>
    </p:spTree>
    <p:extLst>
      <p:ext uri="{BB962C8B-B14F-4D97-AF65-F5344CB8AC3E}">
        <p14:creationId xmlns:p14="http://schemas.microsoft.com/office/powerpoint/2010/main" val="3065706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3568" y="836712"/>
            <a:ext cx="8003232" cy="817004"/>
          </a:xfrm>
        </p:spPr>
        <p:txBody>
          <a:bodyPr/>
          <a:lstStyle/>
          <a:p>
            <a:pPr eaLnBrk="1" hangingPunct="1"/>
            <a:r>
              <a:rPr lang="en-US" dirty="0" smtClean="0"/>
              <a:t/>
            </a:r>
            <a:br>
              <a:rPr lang="en-US" dirty="0" smtClean="0"/>
            </a:br>
            <a:endParaRPr lang="en-US" dirty="0" smtClean="0"/>
          </a:p>
        </p:txBody>
      </p:sp>
      <p:sp>
        <p:nvSpPr>
          <p:cNvPr id="5123" name="Content Placeholder 2"/>
          <p:cNvSpPr>
            <a:spLocks noGrp="1"/>
          </p:cNvSpPr>
          <p:nvPr>
            <p:ph idx="1"/>
          </p:nvPr>
        </p:nvSpPr>
        <p:spPr>
          <a:xfrm>
            <a:off x="827584" y="980728"/>
            <a:ext cx="7992888" cy="5073427"/>
          </a:xfrm>
        </p:spPr>
        <p:txBody>
          <a:bodyPr/>
          <a:lstStyle/>
          <a:p>
            <a:pPr marL="0" indent="0" eaLnBrk="1" hangingPunct="1">
              <a:buNone/>
            </a:pPr>
            <a:r>
              <a:rPr lang="en-US" sz="4000" dirty="0" smtClean="0"/>
              <a:t>Aim</a:t>
            </a:r>
            <a:r>
              <a:rPr lang="en-US" sz="4000" dirty="0" smtClean="0"/>
              <a:t>: A theory of evidence for domains where rigor is supposed to matter, like science and </a:t>
            </a:r>
            <a:r>
              <a:rPr lang="en-US" sz="4000" dirty="0" smtClean="0"/>
              <a:t>EBP.</a:t>
            </a:r>
            <a:endParaRPr lang="en-US" sz="4000" dirty="0"/>
          </a:p>
          <a:p>
            <a:pPr marL="0" indent="0" eaLnBrk="1" hangingPunct="1">
              <a:buNone/>
            </a:pPr>
            <a:r>
              <a:rPr lang="en-US" sz="4000" dirty="0" smtClean="0"/>
              <a:t>The Argument </a:t>
            </a:r>
            <a:r>
              <a:rPr lang="en-US" sz="4000" dirty="0" smtClean="0"/>
              <a:t>Theory of Evidence: </a:t>
            </a:r>
          </a:p>
          <a:p>
            <a:pPr marL="0" indent="0" eaLnBrk="1" hangingPunct="1">
              <a:buNone/>
            </a:pPr>
            <a:r>
              <a:rPr lang="en-US" sz="4000" dirty="0" smtClean="0"/>
              <a:t>Evidence </a:t>
            </a:r>
            <a:r>
              <a:rPr lang="en-US" sz="4000" dirty="0" smtClean="0"/>
              <a:t>= </a:t>
            </a:r>
            <a:endParaRPr lang="en-US" sz="4000" dirty="0" smtClean="0"/>
          </a:p>
          <a:p>
            <a:pPr marL="0" indent="0" eaLnBrk="1" hangingPunct="1">
              <a:buNone/>
            </a:pPr>
            <a:r>
              <a:rPr lang="en-US" sz="4000" dirty="0"/>
              <a:t>	</a:t>
            </a:r>
            <a:r>
              <a:rPr lang="en-US" sz="4000" dirty="0" smtClean="0"/>
              <a:t>facts </a:t>
            </a:r>
            <a:r>
              <a:rPr lang="en-US" sz="4000" dirty="0" smtClean="0"/>
              <a:t>recorded in good </a:t>
            </a:r>
            <a:r>
              <a:rPr lang="en-US" sz="4000" dirty="0" smtClean="0"/>
              <a:t>	arguments.</a:t>
            </a:r>
            <a:endParaRPr lang="en-US" sz="4000" dirty="0" smtClean="0"/>
          </a:p>
          <a:p>
            <a:pPr marL="0" indent="0" eaLnBrk="1" hangingPunct="1">
              <a:buNone/>
            </a:pPr>
            <a:endParaRPr lang="en-US" sz="4000" dirty="0" smtClean="0"/>
          </a:p>
          <a:p>
            <a:pPr marL="0" indent="0" algn="ctr" eaLnBrk="1" hangingPunct="1">
              <a:buNone/>
            </a:pPr>
            <a:endParaRPr lang="en-US" sz="4000" dirty="0" smtClean="0"/>
          </a:p>
          <a:p>
            <a:pPr marL="0" indent="0" algn="ctr" eaLnBrk="1" hangingPunct="1">
              <a:buNone/>
            </a:pPr>
            <a:endParaRPr lang="en-US" sz="4000" dirty="0" smtClean="0">
              <a:latin typeface="+mj-lt"/>
            </a:endParaRPr>
          </a:p>
        </p:txBody>
      </p:sp>
      <p:sp>
        <p:nvSpPr>
          <p:cNvPr id="2" name="Slide Number Placeholder 1"/>
          <p:cNvSpPr>
            <a:spLocks noGrp="1"/>
          </p:cNvSpPr>
          <p:nvPr>
            <p:ph type="sldNum" sz="quarter" idx="12"/>
          </p:nvPr>
        </p:nvSpPr>
        <p:spPr/>
        <p:txBody>
          <a:bodyPr/>
          <a:lstStyle/>
          <a:p>
            <a:pPr>
              <a:defRPr/>
            </a:pPr>
            <a:fld id="{B59FE830-A831-47AC-BFFB-90C4703DB3D5}" type="slidenum">
              <a:rPr lang="en-GB" smtClean="0"/>
              <a:pPr>
                <a:defRPr/>
              </a:pPr>
              <a:t>2</a:t>
            </a:fld>
            <a:endParaRPr lang="en-GB" dirty="0"/>
          </a:p>
        </p:txBody>
      </p:sp>
    </p:spTree>
    <p:extLst>
      <p:ext uri="{BB962C8B-B14F-4D97-AF65-F5344CB8AC3E}">
        <p14:creationId xmlns:p14="http://schemas.microsoft.com/office/powerpoint/2010/main" val="1986531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sz="3600" dirty="0" smtClean="0"/>
              <a:t>Of what use is the argument theory?</a:t>
            </a:r>
            <a:endParaRPr lang="en-US" sz="3600" dirty="0"/>
          </a:p>
        </p:txBody>
      </p:sp>
      <p:sp>
        <p:nvSpPr>
          <p:cNvPr id="3" name="Content Placeholder 2"/>
          <p:cNvSpPr>
            <a:spLocks noGrp="1"/>
          </p:cNvSpPr>
          <p:nvPr>
            <p:ph idx="1"/>
          </p:nvPr>
        </p:nvSpPr>
        <p:spPr>
          <a:xfrm>
            <a:off x="539552" y="1124744"/>
            <a:ext cx="8229600" cy="4525963"/>
          </a:xfrm>
        </p:spPr>
        <p:txBody>
          <a:bodyPr/>
          <a:lstStyle/>
          <a:p>
            <a:r>
              <a:rPr lang="en-US" dirty="0" smtClean="0"/>
              <a:t>Now we can talk of entitlement.</a:t>
            </a:r>
          </a:p>
          <a:p>
            <a:r>
              <a:rPr lang="en-US" dirty="0" smtClean="0"/>
              <a:t>We can police claims that there’s evidence in support of h.</a:t>
            </a:r>
          </a:p>
          <a:p>
            <a:r>
              <a:rPr lang="en-US" dirty="0" smtClean="0"/>
              <a:t>Claims that e is evidence for h are enthymemes: e is evidence for h </a:t>
            </a:r>
            <a:r>
              <a:rPr lang="en-US" dirty="0" err="1" smtClean="0"/>
              <a:t>relatve</a:t>
            </a:r>
            <a:r>
              <a:rPr lang="en-US" dirty="0" smtClean="0"/>
              <a:t> to a good argument A.</a:t>
            </a:r>
          </a:p>
          <a:p>
            <a:r>
              <a:rPr lang="en-US" dirty="0" smtClean="0"/>
              <a:t>Standards of rigor and explicitness expected in science and EBP </a:t>
            </a:r>
            <a:r>
              <a:rPr lang="en-US" dirty="0" smtClean="0">
                <a:sym typeface="Wingdings" pitchFamily="2" charset="2"/>
              </a:rPr>
              <a:t> A be made explicit.</a:t>
            </a:r>
          </a:p>
          <a:p>
            <a:r>
              <a:rPr lang="en-US" dirty="0" smtClean="0">
                <a:sym typeface="Wingdings" pitchFamily="2" charset="2"/>
              </a:rPr>
              <a:t>Then we can check just how good A is – what are the chances the other premises are true.</a:t>
            </a: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B59FE830-A831-47AC-BFFB-90C4703DB3D5}" type="slidenum">
              <a:rPr lang="en-GB" smtClean="0"/>
              <a:pPr>
                <a:defRPr/>
              </a:pPr>
              <a:t>20</a:t>
            </a:fld>
            <a:endParaRPr lang="en-GB"/>
          </a:p>
        </p:txBody>
      </p:sp>
    </p:spTree>
    <p:extLst>
      <p:ext uri="{BB962C8B-B14F-4D97-AF65-F5344CB8AC3E}">
        <p14:creationId xmlns:p14="http://schemas.microsoft.com/office/powerpoint/2010/main" val="985237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025" y="1916832"/>
            <a:ext cx="8229600" cy="1143000"/>
          </a:xfrm>
        </p:spPr>
        <p:txBody>
          <a:bodyPr/>
          <a:lstStyle/>
          <a:p>
            <a:r>
              <a:rPr lang="en-US" dirty="0" smtClean="0"/>
              <a:t>So….. A Closing </a:t>
            </a:r>
            <a:r>
              <a:rPr lang="en-US" dirty="0" smtClean="0">
                <a:solidFill>
                  <a:srgbClr val="000000"/>
                </a:solidFill>
              </a:rPr>
              <a:t>Injunction</a:t>
            </a:r>
            <a:endParaRPr lang="en-US" dirty="0"/>
          </a:p>
        </p:txBody>
      </p:sp>
      <p:sp>
        <p:nvSpPr>
          <p:cNvPr id="3" name="Content Placeholder 2"/>
          <p:cNvSpPr>
            <a:spLocks noGrp="1"/>
          </p:cNvSpPr>
          <p:nvPr>
            <p:ph idx="1"/>
          </p:nvPr>
        </p:nvSpPr>
        <p:spPr>
          <a:xfrm>
            <a:off x="1331640" y="3429000"/>
            <a:ext cx="6768752" cy="4525963"/>
          </a:xfrm>
        </p:spPr>
        <p:txBody>
          <a:bodyPr/>
          <a:lstStyle/>
          <a:p>
            <a:pPr marL="0" indent="0">
              <a:buNone/>
            </a:pPr>
            <a:r>
              <a:rPr lang="en-US" dirty="0" smtClean="0">
                <a:solidFill>
                  <a:srgbClr val="FF0000"/>
                </a:solidFill>
                <a:latin typeface="Aharoni" pitchFamily="2" charset="-79"/>
                <a:cs typeface="Aharoni" pitchFamily="2" charset="-79"/>
              </a:rPr>
              <a:t>It </a:t>
            </a:r>
            <a:r>
              <a:rPr lang="en-US" dirty="0" err="1" smtClean="0">
                <a:solidFill>
                  <a:srgbClr val="FF0000"/>
                </a:solidFill>
                <a:latin typeface="Aharoni" pitchFamily="2" charset="-79"/>
                <a:cs typeface="Aharoni" pitchFamily="2" charset="-79"/>
              </a:rPr>
              <a:t>ain’t</a:t>
            </a:r>
            <a:r>
              <a:rPr lang="en-US" dirty="0" smtClean="0">
                <a:solidFill>
                  <a:srgbClr val="FF0000"/>
                </a:solidFill>
                <a:latin typeface="Aharoni" pitchFamily="2" charset="-79"/>
                <a:cs typeface="Aharoni" pitchFamily="2" charset="-79"/>
              </a:rPr>
              <a:t> evidence </a:t>
            </a:r>
            <a:r>
              <a:rPr lang="en-US" dirty="0">
                <a:solidFill>
                  <a:srgbClr val="FF0000"/>
                </a:solidFill>
                <a:latin typeface="Aharoni" pitchFamily="2" charset="-79"/>
                <a:cs typeface="Aharoni" pitchFamily="2" charset="-79"/>
              </a:rPr>
              <a:t>unless </a:t>
            </a:r>
            <a:endParaRPr lang="en-US" dirty="0" smtClean="0">
              <a:solidFill>
                <a:srgbClr val="FF0000"/>
              </a:solidFill>
              <a:latin typeface="Aharoni" pitchFamily="2" charset="-79"/>
              <a:cs typeface="Aharoni" pitchFamily="2" charset="-79"/>
            </a:endParaRPr>
          </a:p>
          <a:p>
            <a:pPr marL="0" indent="0">
              <a:buNone/>
            </a:pPr>
            <a:r>
              <a:rPr lang="en-US" dirty="0" smtClean="0">
                <a:solidFill>
                  <a:srgbClr val="FF0000"/>
                </a:solidFill>
                <a:latin typeface="Aharoni" pitchFamily="2" charset="-79"/>
                <a:cs typeface="Aharoni" pitchFamily="2" charset="-79"/>
              </a:rPr>
              <a:t>there’s </a:t>
            </a:r>
            <a:r>
              <a:rPr lang="en-US" dirty="0">
                <a:solidFill>
                  <a:srgbClr val="FF0000"/>
                </a:solidFill>
                <a:latin typeface="Aharoni" pitchFamily="2" charset="-79"/>
                <a:cs typeface="Aharoni" pitchFamily="2" charset="-79"/>
              </a:rPr>
              <a:t>evidence it’s </a:t>
            </a:r>
            <a:r>
              <a:rPr lang="en-US" dirty="0" smtClean="0">
                <a:solidFill>
                  <a:srgbClr val="FF0000"/>
                </a:solidFill>
                <a:latin typeface="Aharoni" pitchFamily="2" charset="-79"/>
                <a:cs typeface="Aharoni" pitchFamily="2" charset="-79"/>
              </a:rPr>
              <a:t>evidence.</a:t>
            </a:r>
            <a:endParaRPr lang="en-US" dirty="0">
              <a:solidFill>
                <a:srgbClr val="FF0000"/>
              </a:solidFill>
              <a:latin typeface="Aharoni" pitchFamily="2" charset="-79"/>
              <a:cs typeface="Aharoni" pitchFamily="2" charset="-79"/>
            </a:endParaRPr>
          </a:p>
        </p:txBody>
      </p:sp>
      <p:sp>
        <p:nvSpPr>
          <p:cNvPr id="4" name="Slide Number Placeholder 3"/>
          <p:cNvSpPr>
            <a:spLocks noGrp="1"/>
          </p:cNvSpPr>
          <p:nvPr>
            <p:ph type="sldNum" sz="quarter" idx="12"/>
          </p:nvPr>
        </p:nvSpPr>
        <p:spPr/>
        <p:txBody>
          <a:bodyPr/>
          <a:lstStyle/>
          <a:p>
            <a:pPr>
              <a:defRPr/>
            </a:pPr>
            <a:fld id="{B59FE830-A831-47AC-BFFB-90C4703DB3D5}" type="slidenum">
              <a:rPr lang="en-GB" smtClean="0"/>
              <a:pPr>
                <a:defRPr/>
              </a:pPr>
              <a:t>21</a:t>
            </a:fld>
            <a:endParaRPr lang="en-GB"/>
          </a:p>
        </p:txBody>
      </p:sp>
      <p:sp>
        <p:nvSpPr>
          <p:cNvPr id="5" name="TextBox 4"/>
          <p:cNvSpPr txBox="1"/>
          <p:nvPr/>
        </p:nvSpPr>
        <p:spPr>
          <a:xfrm>
            <a:off x="251520" y="836712"/>
            <a:ext cx="8281498" cy="584775"/>
          </a:xfrm>
          <a:prstGeom prst="rect">
            <a:avLst/>
          </a:prstGeom>
          <a:noFill/>
        </p:spPr>
        <p:txBody>
          <a:bodyPr wrap="none" rtlCol="0">
            <a:spAutoFit/>
          </a:bodyPr>
          <a:lstStyle/>
          <a:p>
            <a:r>
              <a:rPr lang="en-US" sz="3200" dirty="0" smtClean="0">
                <a:latin typeface="+mn-lt"/>
              </a:rPr>
              <a:t>Claims that e is evidence for h need backing up…</a:t>
            </a:r>
            <a:endParaRPr lang="en-US" sz="3200" dirty="0">
              <a:latin typeface="+mn-lt"/>
            </a:endParaRPr>
          </a:p>
        </p:txBody>
      </p:sp>
    </p:spTree>
    <p:extLst>
      <p:ext uri="{BB962C8B-B14F-4D97-AF65-F5344CB8AC3E}">
        <p14:creationId xmlns:p14="http://schemas.microsoft.com/office/powerpoint/2010/main" val="2180752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24744"/>
            <a:ext cx="8229600" cy="4525963"/>
          </a:xfrm>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sz="4000" dirty="0" smtClean="0"/>
              <a:t>Thank you!</a:t>
            </a:r>
            <a:endParaRPr lang="en-GB" sz="4000" dirty="0"/>
          </a:p>
        </p:txBody>
      </p:sp>
      <p:sp>
        <p:nvSpPr>
          <p:cNvPr id="2" name="Slide Number Placeholder 1"/>
          <p:cNvSpPr>
            <a:spLocks noGrp="1"/>
          </p:cNvSpPr>
          <p:nvPr>
            <p:ph type="sldNum" sz="quarter" idx="12"/>
          </p:nvPr>
        </p:nvSpPr>
        <p:spPr/>
        <p:txBody>
          <a:bodyPr/>
          <a:lstStyle/>
          <a:p>
            <a:pPr>
              <a:defRPr/>
            </a:pPr>
            <a:fld id="{B59FE830-A831-47AC-BFFB-90C4703DB3D5}" type="slidenum">
              <a:rPr lang="en-GB" smtClean="0"/>
              <a:pPr>
                <a:defRPr/>
              </a:pPr>
              <a:t>22</a:t>
            </a:fld>
            <a:endParaRPr lang="en-GB"/>
          </a:p>
        </p:txBody>
      </p:sp>
    </p:spTree>
    <p:extLst>
      <p:ext uri="{BB962C8B-B14F-4D97-AF65-F5344CB8AC3E}">
        <p14:creationId xmlns:p14="http://schemas.microsoft.com/office/powerpoint/2010/main" val="1649526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D6E79A41-CBB5-4F1C-89FB-500493B426C0}" type="datetime1">
              <a:rPr lang="en-GB"/>
              <a:pPr/>
              <a:t>03/09/2012</a:t>
            </a:fld>
            <a:endParaRPr lang="en-GB" dirty="0"/>
          </a:p>
        </p:txBody>
      </p:sp>
      <p:sp>
        <p:nvSpPr>
          <p:cNvPr id="8" name="Slide Number Placeholder 5"/>
          <p:cNvSpPr>
            <a:spLocks noGrp="1"/>
          </p:cNvSpPr>
          <p:nvPr>
            <p:ph type="sldNum" sz="quarter" idx="12"/>
          </p:nvPr>
        </p:nvSpPr>
        <p:spPr/>
        <p:txBody>
          <a:bodyPr/>
          <a:lstStyle/>
          <a:p>
            <a:fld id="{21EE9A87-0744-486A-BD11-3E7FF635DF28}" type="slidenum">
              <a:rPr lang="en-GB"/>
              <a:pPr/>
              <a:t>3</a:t>
            </a:fld>
            <a:endParaRPr lang="en-GB" dirty="0"/>
          </a:p>
        </p:txBody>
      </p:sp>
      <p:sp>
        <p:nvSpPr>
          <p:cNvPr id="155650" name="Rectangle 2"/>
          <p:cNvSpPr>
            <a:spLocks noGrp="1" noChangeArrowheads="1"/>
          </p:cNvSpPr>
          <p:nvPr>
            <p:ph type="title"/>
          </p:nvPr>
        </p:nvSpPr>
        <p:spPr>
          <a:xfrm>
            <a:off x="468313" y="333375"/>
            <a:ext cx="8229600" cy="836613"/>
          </a:xfrm>
        </p:spPr>
        <p:txBody>
          <a:bodyPr/>
          <a:lstStyle/>
          <a:p>
            <a:r>
              <a:rPr lang="en-GB" dirty="0" smtClean="0"/>
              <a:t>As empirical evidence for a fact h</a:t>
            </a:r>
            <a:br>
              <a:rPr lang="en-GB" dirty="0" smtClean="0"/>
            </a:br>
            <a:r>
              <a:rPr lang="en-GB" dirty="0" smtClean="0"/>
              <a:t>in science and EBP we want…</a:t>
            </a:r>
            <a:endParaRPr lang="en-GB" dirty="0"/>
          </a:p>
        </p:txBody>
      </p:sp>
      <p:sp>
        <p:nvSpPr>
          <p:cNvPr id="155651" name="Rectangle 3"/>
          <p:cNvSpPr>
            <a:spLocks noGrp="1" noChangeArrowheads="1"/>
          </p:cNvSpPr>
          <p:nvPr>
            <p:ph type="body" idx="1"/>
          </p:nvPr>
        </p:nvSpPr>
        <p:spPr>
          <a:xfrm>
            <a:off x="457200" y="1196975"/>
            <a:ext cx="8229600" cy="4929188"/>
          </a:xfrm>
        </p:spPr>
        <p:txBody>
          <a:bodyPr/>
          <a:lstStyle/>
          <a:p>
            <a:pPr>
              <a:lnSpc>
                <a:spcPct val="90000"/>
              </a:lnSpc>
              <a:buFont typeface="Wingdings" pitchFamily="2" charset="2"/>
              <a:buNone/>
            </a:pPr>
            <a:endParaRPr lang="en-GB" sz="4000" dirty="0"/>
          </a:p>
          <a:p>
            <a:pPr lvl="1">
              <a:lnSpc>
                <a:spcPct val="90000"/>
              </a:lnSpc>
            </a:pPr>
            <a:endParaRPr lang="en-GB" sz="4000" dirty="0"/>
          </a:p>
          <a:p>
            <a:pPr lvl="1">
              <a:lnSpc>
                <a:spcPct val="90000"/>
              </a:lnSpc>
            </a:pPr>
            <a:r>
              <a:rPr lang="en-GB" sz="4000" b="1" dirty="0" smtClean="0">
                <a:solidFill>
                  <a:srgbClr val="FF6600"/>
                </a:solidFill>
              </a:rPr>
              <a:t>True facts</a:t>
            </a:r>
            <a:endParaRPr lang="en-GB" sz="4000" dirty="0"/>
          </a:p>
          <a:p>
            <a:pPr lvl="1">
              <a:lnSpc>
                <a:spcPct val="90000"/>
              </a:lnSpc>
              <a:buFont typeface="Wingdings" pitchFamily="2" charset="2"/>
              <a:buNone/>
            </a:pPr>
            <a:r>
              <a:rPr lang="en-GB" sz="4000" b="1" dirty="0"/>
              <a:t>	</a:t>
            </a:r>
            <a:endParaRPr lang="en-GB" sz="4000" dirty="0"/>
          </a:p>
          <a:p>
            <a:pPr lvl="1">
              <a:lnSpc>
                <a:spcPct val="90000"/>
              </a:lnSpc>
            </a:pPr>
            <a:r>
              <a:rPr lang="en-GB" sz="4000" dirty="0" smtClean="0"/>
              <a:t> </a:t>
            </a:r>
            <a:r>
              <a:rPr lang="en-GB" sz="4000" dirty="0"/>
              <a:t>that</a:t>
            </a:r>
            <a:endParaRPr lang="en-GB" sz="4000" b="1" dirty="0"/>
          </a:p>
          <a:p>
            <a:pPr lvl="1">
              <a:lnSpc>
                <a:spcPct val="90000"/>
              </a:lnSpc>
              <a:buFont typeface="Wingdings" pitchFamily="2" charset="2"/>
              <a:buNone/>
            </a:pPr>
            <a:r>
              <a:rPr lang="en-GB" sz="4000" b="1" dirty="0"/>
              <a:t>	</a:t>
            </a:r>
            <a:r>
              <a:rPr lang="en-GB" sz="4000" b="1" dirty="0" smtClean="0">
                <a:solidFill>
                  <a:srgbClr val="FF3300"/>
                </a:solidFill>
              </a:rPr>
              <a:t>speak </a:t>
            </a:r>
            <a:r>
              <a:rPr lang="en-GB" sz="4000" b="1" dirty="0">
                <a:solidFill>
                  <a:srgbClr val="FF3300"/>
                </a:solidFill>
              </a:rPr>
              <a:t>for</a:t>
            </a:r>
            <a:r>
              <a:rPr lang="en-GB" sz="4000" dirty="0"/>
              <a:t> </a:t>
            </a:r>
          </a:p>
          <a:p>
            <a:pPr lvl="1">
              <a:lnSpc>
                <a:spcPct val="90000"/>
              </a:lnSpc>
              <a:buFont typeface="Wingdings" pitchFamily="2" charset="2"/>
              <a:buNone/>
            </a:pPr>
            <a:r>
              <a:rPr lang="en-GB" sz="4000" dirty="0"/>
              <a:t>	the </a:t>
            </a:r>
            <a:r>
              <a:rPr lang="en-GB" sz="4000" dirty="0" smtClean="0"/>
              <a:t>policy.</a:t>
            </a:r>
            <a:endParaRPr lang="en-GB" sz="4000" dirty="0"/>
          </a:p>
          <a:p>
            <a:pPr>
              <a:lnSpc>
                <a:spcPct val="90000"/>
              </a:lnSpc>
            </a:pPr>
            <a:endParaRPr lang="en-GB" sz="4000" dirty="0"/>
          </a:p>
          <a:p>
            <a:pPr>
              <a:lnSpc>
                <a:spcPct val="90000"/>
              </a:lnSpc>
            </a:pPr>
            <a:endParaRPr lang="en-GB" sz="4000" dirty="0"/>
          </a:p>
        </p:txBody>
      </p:sp>
      <p:pic>
        <p:nvPicPr>
          <p:cNvPr id="155652" name="Picture 4" descr="Quality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4284" y="1772816"/>
            <a:ext cx="1993900" cy="2159000"/>
          </a:xfrm>
          <a:prstGeom prst="rect">
            <a:avLst/>
          </a:prstGeom>
          <a:noFill/>
          <a:extLst>
            <a:ext uri="{909E8E84-426E-40DD-AFC4-6F175D3DCCD1}">
              <a14:hiddenFill xmlns:a14="http://schemas.microsoft.com/office/drawing/2010/main">
                <a:solidFill>
                  <a:srgbClr val="FFFFFF"/>
                </a:solidFill>
              </a14:hiddenFill>
            </a:ext>
          </a:extLst>
        </p:spPr>
      </p:pic>
      <p:pic>
        <p:nvPicPr>
          <p:cNvPr id="155653" name="Picture 5" descr="barris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2782" y="4293097"/>
            <a:ext cx="3198232" cy="2160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9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5651">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5651">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56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565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565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5651">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56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702E9834-5E3A-40BD-A2F4-7F659E2D0C27}" type="datetime1">
              <a:rPr lang="en-GB"/>
              <a:pPr/>
              <a:t>03/09/2012</a:t>
            </a:fld>
            <a:endParaRPr lang="en-GB" dirty="0"/>
          </a:p>
        </p:txBody>
      </p:sp>
      <p:sp>
        <p:nvSpPr>
          <p:cNvPr id="7" name="Slide Number Placeholder 5"/>
          <p:cNvSpPr>
            <a:spLocks noGrp="1"/>
          </p:cNvSpPr>
          <p:nvPr>
            <p:ph type="sldNum" sz="quarter" idx="12"/>
          </p:nvPr>
        </p:nvSpPr>
        <p:spPr/>
        <p:txBody>
          <a:bodyPr/>
          <a:lstStyle/>
          <a:p>
            <a:fld id="{5A0E5E4C-DB30-4723-8143-9539D3528C56}" type="slidenum">
              <a:rPr lang="en-GB"/>
              <a:pPr/>
              <a:t>4</a:t>
            </a:fld>
            <a:endParaRPr lang="en-GB" dirty="0"/>
          </a:p>
        </p:txBody>
      </p:sp>
      <p:sp>
        <p:nvSpPr>
          <p:cNvPr id="157698" name="Rectangle 2"/>
          <p:cNvSpPr>
            <a:spLocks noGrp="1" noChangeArrowheads="1"/>
          </p:cNvSpPr>
          <p:nvPr>
            <p:ph type="title"/>
          </p:nvPr>
        </p:nvSpPr>
        <p:spPr/>
        <p:txBody>
          <a:bodyPr/>
          <a:lstStyle/>
          <a:p>
            <a:r>
              <a:rPr lang="en-GB" dirty="0" smtClean="0">
                <a:solidFill>
                  <a:srgbClr val="FF3300"/>
                </a:solidFill>
              </a:rPr>
              <a:t>True facts</a:t>
            </a:r>
            <a:endParaRPr lang="en-GB" dirty="0"/>
          </a:p>
        </p:txBody>
      </p:sp>
      <p:sp>
        <p:nvSpPr>
          <p:cNvPr id="157699" name="Rectangle 3"/>
          <p:cNvSpPr>
            <a:spLocks noGrp="1" noChangeArrowheads="1"/>
          </p:cNvSpPr>
          <p:nvPr>
            <p:ph type="body" idx="1"/>
          </p:nvPr>
        </p:nvSpPr>
        <p:spPr/>
        <p:txBody>
          <a:bodyPr/>
          <a:lstStyle/>
          <a:p>
            <a:pPr>
              <a:buFont typeface="Wingdings" pitchFamily="2" charset="2"/>
              <a:buNone/>
            </a:pPr>
            <a:r>
              <a:rPr lang="en-GB" dirty="0"/>
              <a:t>We do not want to </a:t>
            </a:r>
            <a:r>
              <a:rPr lang="en-GB" dirty="0" smtClean="0"/>
              <a:t>support our build </a:t>
            </a:r>
            <a:r>
              <a:rPr lang="en-GB" dirty="0"/>
              <a:t>an argument for a policy </a:t>
            </a:r>
            <a:r>
              <a:rPr lang="en-GB" dirty="0" smtClean="0"/>
              <a:t>or scientific claims on </a:t>
            </a:r>
            <a:r>
              <a:rPr lang="en-GB" dirty="0"/>
              <a:t>shaky </a:t>
            </a:r>
            <a:r>
              <a:rPr lang="en-GB" dirty="0" smtClean="0"/>
              <a:t>grounds.</a:t>
            </a:r>
            <a:endParaRPr lang="en-GB" dirty="0"/>
          </a:p>
          <a:p>
            <a:pPr>
              <a:buFont typeface="Wingdings" pitchFamily="2" charset="2"/>
              <a:buNone/>
            </a:pPr>
            <a:endParaRPr lang="en-GB" dirty="0"/>
          </a:p>
        </p:txBody>
      </p:sp>
      <p:pic>
        <p:nvPicPr>
          <p:cNvPr id="157700" name="Picture 4" descr="shaky foui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0200" y="2852738"/>
            <a:ext cx="3187700" cy="3816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35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7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GB" dirty="0" smtClean="0"/>
              <a:t> </a:t>
            </a:r>
            <a:r>
              <a:rPr lang="en-GB" dirty="0" smtClean="0">
                <a:solidFill>
                  <a:srgbClr val="D75B29"/>
                </a:solidFill>
              </a:rPr>
              <a:t>Speak for = relevant </a:t>
            </a:r>
            <a:endParaRPr lang="en-GB" dirty="0">
              <a:solidFill>
                <a:srgbClr val="D75B29"/>
              </a:solidFill>
            </a:endParaRPr>
          </a:p>
        </p:txBody>
      </p:sp>
      <p:sp>
        <p:nvSpPr>
          <p:cNvPr id="47107" name="Rectangle 3"/>
          <p:cNvSpPr>
            <a:spLocks noGrp="1" noChangeArrowheads="1"/>
          </p:cNvSpPr>
          <p:nvPr>
            <p:ph type="body" idx="1"/>
          </p:nvPr>
        </p:nvSpPr>
        <p:spPr>
          <a:xfrm>
            <a:off x="250825" y="1484313"/>
            <a:ext cx="8686800" cy="5113337"/>
          </a:xfrm>
        </p:spPr>
        <p:txBody>
          <a:bodyPr/>
          <a:lstStyle/>
          <a:p>
            <a:pPr>
              <a:buFontTx/>
              <a:buNone/>
            </a:pPr>
            <a:endParaRPr lang="en-GB" dirty="0"/>
          </a:p>
          <a:p>
            <a:pPr>
              <a:buFontTx/>
              <a:buNone/>
            </a:pPr>
            <a:r>
              <a:rPr lang="en-GB" dirty="0"/>
              <a:t>No matter how sturdy </a:t>
            </a:r>
          </a:p>
          <a:p>
            <a:pPr>
              <a:buFontTx/>
              <a:buNone/>
            </a:pPr>
            <a:r>
              <a:rPr lang="en-GB" dirty="0"/>
              <a:t>this foundation:</a:t>
            </a:r>
          </a:p>
          <a:p>
            <a:endParaRPr lang="en-GB" dirty="0"/>
          </a:p>
          <a:p>
            <a:pPr>
              <a:buFontTx/>
              <a:buNone/>
            </a:pPr>
            <a:r>
              <a:rPr lang="en-GB" dirty="0"/>
              <a:t>It won’t support these houses:</a:t>
            </a:r>
          </a:p>
          <a:p>
            <a:pPr>
              <a:buFontTx/>
              <a:buNone/>
            </a:pPr>
            <a:endParaRPr lang="en-GB" dirty="0"/>
          </a:p>
        </p:txBody>
      </p:sp>
      <p:pic>
        <p:nvPicPr>
          <p:cNvPr id="47108" name="Picture 4" descr="founda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1341438"/>
            <a:ext cx="3113088" cy="2344737"/>
          </a:xfrm>
          <a:prstGeom prst="rect">
            <a:avLst/>
          </a:prstGeom>
          <a:noFill/>
          <a:extLst>
            <a:ext uri="{909E8E84-426E-40DD-AFC4-6F175D3DCCD1}">
              <a14:hiddenFill xmlns:a14="http://schemas.microsoft.com/office/drawing/2010/main">
                <a:solidFill>
                  <a:srgbClr val="FFFFFF"/>
                </a:solidFill>
              </a14:hiddenFill>
            </a:ext>
          </a:extLst>
        </p:spPr>
      </p:pic>
      <p:pic>
        <p:nvPicPr>
          <p:cNvPr id="47109" name="Picture 5" descr="floating hom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363" y="4652963"/>
            <a:ext cx="3630612" cy="1811337"/>
          </a:xfrm>
          <a:prstGeom prst="rect">
            <a:avLst/>
          </a:prstGeom>
          <a:noFill/>
          <a:extLst>
            <a:ext uri="{909E8E84-426E-40DD-AFC4-6F175D3DCCD1}">
              <a14:hiddenFill xmlns:a14="http://schemas.microsoft.com/office/drawing/2010/main">
                <a:solidFill>
                  <a:srgbClr val="FFFFFF"/>
                </a:solidFill>
              </a14:hiddenFill>
            </a:ext>
          </a:extLst>
        </p:spPr>
      </p:pic>
      <p:pic>
        <p:nvPicPr>
          <p:cNvPr id="47110" name="Picture 6" descr="floating hom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4508500"/>
            <a:ext cx="3697287" cy="1914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8699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710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710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711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7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6680" y="2038003"/>
            <a:ext cx="8229600" cy="4525963"/>
          </a:xfrm>
        </p:spPr>
        <p:txBody>
          <a:bodyPr/>
          <a:lstStyle/>
          <a:p>
            <a:r>
              <a:rPr lang="en-US" dirty="0" smtClean="0"/>
              <a:t>Achinstein’s</a:t>
            </a:r>
            <a:r>
              <a:rPr lang="en-US" dirty="0" smtClean="0"/>
              <a:t> evidential relevance = explanatory relevance</a:t>
            </a:r>
          </a:p>
          <a:p>
            <a:endParaRPr lang="en-US" dirty="0" smtClean="0"/>
          </a:p>
          <a:p>
            <a:r>
              <a:rPr lang="en-US" dirty="0" smtClean="0"/>
              <a:t>Probabilistic </a:t>
            </a:r>
            <a:r>
              <a:rPr lang="en-US" dirty="0" smtClean="0"/>
              <a:t>accounts</a:t>
            </a:r>
          </a:p>
          <a:p>
            <a:pPr marL="0" indent="0">
              <a:buNone/>
            </a:pPr>
            <a:r>
              <a:rPr lang="en-US" dirty="0"/>
              <a:t>	</a:t>
            </a:r>
            <a:r>
              <a:rPr lang="en-US" dirty="0" smtClean="0"/>
              <a:t>Esp. Roush, </a:t>
            </a:r>
            <a:r>
              <a:rPr lang="en-US" dirty="0" smtClean="0"/>
              <a:t>where relevance = f(</a:t>
            </a:r>
            <a:r>
              <a:rPr lang="en-US" dirty="0" err="1" smtClean="0"/>
              <a:t>liklihood</a:t>
            </a:r>
            <a:r>
              <a:rPr lang="en-US" dirty="0" smtClean="0"/>
              <a:t>)</a:t>
            </a:r>
          </a:p>
          <a:p>
            <a:pPr marL="0" indent="0">
              <a:buNone/>
            </a:pPr>
            <a:endParaRPr lang="en-US" sz="1800" dirty="0"/>
          </a:p>
          <a:p>
            <a:pPr marL="0" indent="0" algn="ctr">
              <a:buNone/>
            </a:pPr>
            <a:r>
              <a:rPr lang="en-US" dirty="0" err="1" smtClean="0"/>
              <a:t>Achinstein’s</a:t>
            </a:r>
            <a:r>
              <a:rPr lang="en-US" dirty="0" smtClean="0"/>
              <a:t> catches more cases; </a:t>
            </a:r>
            <a:endParaRPr lang="en-US" dirty="0" smtClean="0"/>
          </a:p>
          <a:p>
            <a:pPr marL="0" indent="0" algn="ctr">
              <a:buNone/>
            </a:pPr>
            <a:r>
              <a:rPr lang="en-US" dirty="0" smtClean="0"/>
              <a:t>Roush’s </a:t>
            </a:r>
            <a:r>
              <a:rPr lang="en-US" dirty="0" smtClean="0"/>
              <a:t>has the ‘right idea’</a:t>
            </a:r>
            <a:endParaRPr lang="en-US" dirty="0"/>
          </a:p>
        </p:txBody>
      </p:sp>
      <p:sp>
        <p:nvSpPr>
          <p:cNvPr id="2" name="Title 1"/>
          <p:cNvSpPr>
            <a:spLocks noGrp="1"/>
          </p:cNvSpPr>
          <p:nvPr>
            <p:ph type="title"/>
          </p:nvPr>
        </p:nvSpPr>
        <p:spPr/>
        <p:txBody>
          <a:bodyPr/>
          <a:lstStyle/>
          <a:p>
            <a:r>
              <a:rPr lang="en-US" dirty="0" smtClean="0"/>
              <a:t>Two going theories of relevance – that don’t work</a:t>
            </a:r>
            <a:endParaRPr lang="en-US" dirty="0"/>
          </a:p>
        </p:txBody>
      </p:sp>
      <p:sp>
        <p:nvSpPr>
          <p:cNvPr id="4" name="Slide Number Placeholder 3"/>
          <p:cNvSpPr>
            <a:spLocks noGrp="1"/>
          </p:cNvSpPr>
          <p:nvPr>
            <p:ph type="sldNum" sz="quarter" idx="12"/>
          </p:nvPr>
        </p:nvSpPr>
        <p:spPr/>
        <p:txBody>
          <a:bodyPr/>
          <a:lstStyle/>
          <a:p>
            <a:pPr>
              <a:defRPr/>
            </a:pPr>
            <a:fld id="{B59FE830-A831-47AC-BFFB-90C4703DB3D5}" type="slidenum">
              <a:rPr lang="en-GB" smtClean="0"/>
              <a:pPr>
                <a:defRPr/>
              </a:pPr>
              <a:t>6</a:t>
            </a:fld>
            <a:endParaRPr lang="en-GB"/>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264" y="1772816"/>
            <a:ext cx="1524000" cy="2114550"/>
          </a:xfrm>
          <a:prstGeom prst="rect">
            <a:avLst/>
          </a:prstGeom>
        </p:spPr>
      </p:pic>
      <p:sp>
        <p:nvSpPr>
          <p:cNvPr id="6" name="TextBox 5"/>
          <p:cNvSpPr txBox="1"/>
          <p:nvPr/>
        </p:nvSpPr>
        <p:spPr>
          <a:xfrm>
            <a:off x="5004048" y="3126278"/>
            <a:ext cx="1753878" cy="369332"/>
          </a:xfrm>
          <a:prstGeom prst="rect">
            <a:avLst/>
          </a:prstGeom>
          <a:noFill/>
          <a:ln w="19050">
            <a:solidFill>
              <a:srgbClr val="00B050"/>
            </a:solidFill>
          </a:ln>
        </p:spPr>
        <p:txBody>
          <a:bodyPr wrap="none" rtlCol="0">
            <a:spAutoFit/>
          </a:bodyPr>
          <a:lstStyle/>
          <a:p>
            <a:r>
              <a:rPr lang="en-US" dirty="0" smtClean="0">
                <a:latin typeface="Bell MT" pitchFamily="18" charset="0"/>
              </a:rPr>
              <a:t>Peter </a:t>
            </a:r>
            <a:r>
              <a:rPr lang="en-US" dirty="0" err="1" smtClean="0">
                <a:latin typeface="Bell MT" pitchFamily="18" charset="0"/>
              </a:rPr>
              <a:t>Achinstein</a:t>
            </a:r>
            <a:endParaRPr lang="en-US" dirty="0">
              <a:latin typeface="Bell MT" pitchFamily="18" charset="0"/>
            </a:endParaRPr>
          </a:p>
        </p:txBody>
      </p:sp>
    </p:spTree>
    <p:extLst>
      <p:ext uri="{BB962C8B-B14F-4D97-AF65-F5344CB8AC3E}">
        <p14:creationId xmlns:p14="http://schemas.microsoft.com/office/powerpoint/2010/main" val="945418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Sherri Roush</a:t>
            </a:r>
            <a:endParaRPr lang="en-GB" dirty="0"/>
          </a:p>
        </p:txBody>
      </p:sp>
      <p:sp>
        <p:nvSpPr>
          <p:cNvPr id="4" name="Content Placeholder 3"/>
          <p:cNvSpPr>
            <a:spLocks noGrp="1"/>
          </p:cNvSpPr>
          <p:nvPr>
            <p:ph sz="half" idx="1"/>
          </p:nvPr>
        </p:nvSpPr>
        <p:spPr>
          <a:xfrm>
            <a:off x="611560" y="1700808"/>
            <a:ext cx="4114800" cy="4497363"/>
          </a:xfrm>
        </p:spPr>
        <p:txBody>
          <a:bodyPr/>
          <a:lstStyle/>
          <a:p>
            <a:r>
              <a:rPr lang="en-GB" sz="4000" dirty="0" smtClean="0"/>
              <a:t>P(h/e) is high</a:t>
            </a:r>
          </a:p>
          <a:p>
            <a:r>
              <a:rPr lang="en-GB" sz="4000" dirty="0" smtClean="0"/>
              <a:t>Leverage: P(e/h)/P(e/-h) &gt; 1</a:t>
            </a:r>
          </a:p>
          <a:p>
            <a:r>
              <a:rPr lang="en-GB" sz="4000" dirty="0" smtClean="0"/>
              <a:t>P(e) is high</a:t>
            </a:r>
            <a:endParaRPr lang="en-GB" sz="4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1772816"/>
            <a:ext cx="3531019" cy="3884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pPr>
              <a:defRPr/>
            </a:pPr>
            <a:fld id="{AED2818A-79B1-416A-A09F-4FD5E2B6D3E8}" type="slidenum">
              <a:rPr lang="en-GB" smtClean="0"/>
              <a:pPr>
                <a:defRPr/>
              </a:pPr>
              <a:t>7</a:t>
            </a:fld>
            <a:endParaRPr lang="en-GB"/>
          </a:p>
        </p:txBody>
      </p:sp>
    </p:spTree>
    <p:extLst>
      <p:ext uri="{BB962C8B-B14F-4D97-AF65-F5344CB8AC3E}">
        <p14:creationId xmlns:p14="http://schemas.microsoft.com/office/powerpoint/2010/main" val="937311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US" sz="3400" dirty="0" smtClean="0"/>
              <a:t>My enterprise = Roush’s enterprise</a:t>
            </a:r>
            <a:endParaRPr lang="en-US" sz="3400" dirty="0"/>
          </a:p>
        </p:txBody>
      </p:sp>
      <p:sp>
        <p:nvSpPr>
          <p:cNvPr id="3" name="Content Placeholder 2"/>
          <p:cNvSpPr>
            <a:spLocks noGrp="1"/>
          </p:cNvSpPr>
          <p:nvPr>
            <p:ph idx="1"/>
          </p:nvPr>
        </p:nvSpPr>
        <p:spPr>
          <a:xfrm>
            <a:off x="467544" y="1268760"/>
            <a:ext cx="8229600" cy="4525963"/>
          </a:xfrm>
        </p:spPr>
        <p:txBody>
          <a:bodyPr/>
          <a:lstStyle/>
          <a:p>
            <a:r>
              <a:rPr lang="en-US" sz="2600" dirty="0" smtClean="0"/>
              <a:t>Roush’s theory of knowledge ≠ Roush’s theory of </a:t>
            </a:r>
            <a:r>
              <a:rPr lang="en-US" sz="2600" dirty="0" smtClean="0"/>
              <a:t>evidence.</a:t>
            </a:r>
            <a:endParaRPr lang="en-US" sz="2600" dirty="0" smtClean="0"/>
          </a:p>
          <a:p>
            <a:r>
              <a:rPr lang="en-US" sz="2600" dirty="0" smtClean="0"/>
              <a:t>Theory of knowledge has to do with what ensures our </a:t>
            </a:r>
            <a:r>
              <a:rPr lang="en-US" sz="2600" i="1" dirty="0" smtClean="0"/>
              <a:t>entitlement</a:t>
            </a:r>
            <a:r>
              <a:rPr lang="en-US" sz="2600" dirty="0" smtClean="0"/>
              <a:t> to take claims as </a:t>
            </a:r>
            <a:r>
              <a:rPr lang="en-US" sz="2600" dirty="0" smtClean="0"/>
              <a:t>true.</a:t>
            </a:r>
            <a:endParaRPr lang="en-US" sz="2600" dirty="0" smtClean="0"/>
          </a:p>
          <a:p>
            <a:r>
              <a:rPr lang="en-US" sz="2600" dirty="0" smtClean="0"/>
              <a:t>Theory of evidence has to do with what ensures that claims </a:t>
            </a:r>
            <a:r>
              <a:rPr lang="en-US" sz="2600" dirty="0" smtClean="0">
                <a:solidFill>
                  <a:srgbClr val="FF0000"/>
                </a:solidFill>
                <a:latin typeface="Aharoni" pitchFamily="2" charset="-79"/>
                <a:cs typeface="Aharoni" pitchFamily="2" charset="-79"/>
              </a:rPr>
              <a:t>are</a:t>
            </a:r>
            <a:r>
              <a:rPr lang="en-US" sz="2600" dirty="0" smtClean="0">
                <a:solidFill>
                  <a:srgbClr val="FF0000"/>
                </a:solidFill>
              </a:rPr>
              <a:t> </a:t>
            </a:r>
            <a:r>
              <a:rPr lang="en-US" sz="2600" dirty="0" smtClean="0"/>
              <a:t>true.</a:t>
            </a:r>
            <a:endParaRPr lang="en-US" sz="2600" dirty="0" smtClean="0"/>
          </a:p>
          <a:p>
            <a:r>
              <a:rPr lang="en-GB" sz="2600" dirty="0" smtClean="0"/>
              <a:t>Roush: ‘...the notions of evidence that I am aiming for are objective in the following sense. That e is evidence for h is understood as holding in virtue of a factual relation between the statement e’s being true and the statement h’s being true, not in virtue of anyone’s believing that this relation exists.’ [p 156]</a:t>
            </a:r>
            <a:endParaRPr lang="en-US" sz="2600" dirty="0"/>
          </a:p>
        </p:txBody>
      </p:sp>
      <p:sp>
        <p:nvSpPr>
          <p:cNvPr id="4" name="Slide Number Placeholder 3"/>
          <p:cNvSpPr>
            <a:spLocks noGrp="1"/>
          </p:cNvSpPr>
          <p:nvPr>
            <p:ph type="sldNum" sz="quarter" idx="12"/>
          </p:nvPr>
        </p:nvSpPr>
        <p:spPr/>
        <p:txBody>
          <a:bodyPr/>
          <a:lstStyle/>
          <a:p>
            <a:pPr>
              <a:defRPr/>
            </a:pPr>
            <a:fld id="{B59FE830-A831-47AC-BFFB-90C4703DB3D5}" type="slidenum">
              <a:rPr lang="en-GB" smtClean="0"/>
              <a:pPr>
                <a:defRPr/>
              </a:pPr>
              <a:t>8</a:t>
            </a:fld>
            <a:endParaRPr lang="en-GB"/>
          </a:p>
        </p:txBody>
      </p:sp>
    </p:spTree>
    <p:extLst>
      <p:ext uri="{BB962C8B-B14F-4D97-AF65-F5344CB8AC3E}">
        <p14:creationId xmlns:p14="http://schemas.microsoft.com/office/powerpoint/2010/main" val="3715283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use of evidence</a:t>
            </a:r>
            <a:endParaRPr lang="en-US" dirty="0"/>
          </a:p>
        </p:txBody>
      </p:sp>
      <p:sp>
        <p:nvSpPr>
          <p:cNvPr id="3" name="Content Placeholder 2"/>
          <p:cNvSpPr>
            <a:spLocks noGrp="1"/>
          </p:cNvSpPr>
          <p:nvPr>
            <p:ph idx="1"/>
          </p:nvPr>
        </p:nvSpPr>
        <p:spPr/>
        <p:txBody>
          <a:bodyPr/>
          <a:lstStyle/>
          <a:p>
            <a:r>
              <a:rPr lang="en-US" dirty="0" smtClean="0"/>
              <a:t>I want an account of evidence that tells us what evidence </a:t>
            </a:r>
            <a:r>
              <a:rPr lang="en-US" dirty="0"/>
              <a:t>for </a:t>
            </a:r>
            <a:r>
              <a:rPr lang="en-US" dirty="0" smtClean="0"/>
              <a:t>h </a:t>
            </a:r>
            <a:r>
              <a:rPr lang="en-US" i="1" dirty="0" smtClean="0">
                <a:solidFill>
                  <a:srgbClr val="D75B29"/>
                </a:solidFill>
                <a:latin typeface="Aharoni" pitchFamily="2" charset="-79"/>
                <a:cs typeface="Aharoni" pitchFamily="2" charset="-79"/>
              </a:rPr>
              <a:t>is</a:t>
            </a:r>
            <a:r>
              <a:rPr lang="en-US" dirty="0" smtClean="0"/>
              <a:t>.</a:t>
            </a:r>
          </a:p>
          <a:p>
            <a:r>
              <a:rPr lang="en-US" dirty="0" smtClean="0"/>
              <a:t>So that, when I want to know about h…</a:t>
            </a:r>
          </a:p>
          <a:p>
            <a:pPr marL="400050" lvl="1" indent="0">
              <a:buNone/>
            </a:pPr>
            <a:r>
              <a:rPr lang="en-US" sz="3200" dirty="0" smtClean="0"/>
              <a:t>I can use this account to ascertain whether e would be evidence for h were it </a:t>
            </a:r>
            <a:r>
              <a:rPr lang="en-US" sz="3200" dirty="0" smtClean="0"/>
              <a:t>to hold.</a:t>
            </a:r>
            <a:endParaRPr lang="en-US" sz="3200" dirty="0" smtClean="0"/>
          </a:p>
          <a:p>
            <a:r>
              <a:rPr lang="en-US" dirty="0" smtClean="0"/>
              <a:t>So that I can </a:t>
            </a:r>
            <a:r>
              <a:rPr lang="en-US" i="1" dirty="0" smtClean="0"/>
              <a:t>then</a:t>
            </a:r>
            <a:r>
              <a:rPr lang="en-US" dirty="0" smtClean="0"/>
              <a:t> decide how much, if anything, to invest in trying to learn e in order to come to know about h.</a:t>
            </a:r>
            <a:endParaRPr lang="en-US" dirty="0"/>
          </a:p>
        </p:txBody>
      </p:sp>
      <p:sp>
        <p:nvSpPr>
          <p:cNvPr id="4" name="Slide Number Placeholder 3"/>
          <p:cNvSpPr>
            <a:spLocks noGrp="1"/>
          </p:cNvSpPr>
          <p:nvPr>
            <p:ph type="sldNum" sz="quarter" idx="12"/>
          </p:nvPr>
        </p:nvSpPr>
        <p:spPr/>
        <p:txBody>
          <a:bodyPr/>
          <a:lstStyle/>
          <a:p>
            <a:pPr>
              <a:defRPr/>
            </a:pPr>
            <a:fld id="{B59FE830-A831-47AC-BFFB-90C4703DB3D5}" type="slidenum">
              <a:rPr lang="en-GB" smtClean="0"/>
              <a:pPr>
                <a:defRPr/>
              </a:pPr>
              <a:t>9</a:t>
            </a:fld>
            <a:endParaRPr lang="en-GB"/>
          </a:p>
        </p:txBody>
      </p:sp>
    </p:spTree>
    <p:extLst>
      <p:ext uri="{BB962C8B-B14F-4D97-AF65-F5344CB8AC3E}">
        <p14:creationId xmlns:p14="http://schemas.microsoft.com/office/powerpoint/2010/main" val="1275267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4265</TotalTime>
  <Words>1033</Words>
  <Application>Microsoft Office PowerPoint</Application>
  <PresentationFormat>On-screen Show (4:3)</PresentationFormat>
  <Paragraphs>172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If You Aren’t Dong Arguments,  You Aren’t Doing Evidence  </vt:lpstr>
      <vt:lpstr> </vt:lpstr>
      <vt:lpstr>As empirical evidence for a fact h in science and EBP we want…</vt:lpstr>
      <vt:lpstr>True facts</vt:lpstr>
      <vt:lpstr> Speak for = relevant </vt:lpstr>
      <vt:lpstr>Two going theories of relevance – that don’t work</vt:lpstr>
      <vt:lpstr>Sherri Roush</vt:lpstr>
      <vt:lpstr>My enterprise = Roush’s enterprise</vt:lpstr>
      <vt:lpstr>The use of evidence</vt:lpstr>
      <vt:lpstr>Evidence is a not a 2-place   </vt:lpstr>
      <vt:lpstr>Explanatory relevance best case –  causal relevance</vt:lpstr>
      <vt:lpstr>Then the answer is NO</vt:lpstr>
      <vt:lpstr>PowerPoint Presentation</vt:lpstr>
      <vt:lpstr>PowerPoint Presentation</vt:lpstr>
      <vt:lpstr>What about probabilities?</vt:lpstr>
      <vt:lpstr>Probabilities for facts  arise from chance set-ups</vt:lpstr>
      <vt:lpstr>Subjective probabilities belong in epistemology, not in a theory of evidence.</vt:lpstr>
      <vt:lpstr>Lots of objections</vt:lpstr>
      <vt:lpstr>Summary</vt:lpstr>
      <vt:lpstr>Of what use is the argument theory?</vt:lpstr>
      <vt:lpstr>So….. A Closing Injunction</vt:lpstr>
      <vt:lpstr>PowerPoint Presentation</vt:lpstr>
    </vt:vector>
  </TitlesOfParts>
  <Company>LSE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 Services</dc:creator>
  <cp:lastModifiedBy>N</cp:lastModifiedBy>
  <cp:revision>187</cp:revision>
  <dcterms:created xsi:type="dcterms:W3CDTF">2010-03-16T10:41:09Z</dcterms:created>
  <dcterms:modified xsi:type="dcterms:W3CDTF">2012-09-03T11:12:26Z</dcterms:modified>
</cp:coreProperties>
</file>