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272" r:id="rId3"/>
    <p:sldId id="273" r:id="rId4"/>
    <p:sldId id="279" r:id="rId5"/>
    <p:sldId id="278" r:id="rId6"/>
    <p:sldId id="280" r:id="rId7"/>
    <p:sldId id="281" r:id="rId8"/>
    <p:sldId id="277" r:id="rId9"/>
    <p:sldId id="275" r:id="rId10"/>
    <p:sldId id="286" r:id="rId11"/>
    <p:sldId id="306" r:id="rId12"/>
    <p:sldId id="285" r:id="rId13"/>
    <p:sldId id="274" r:id="rId14"/>
    <p:sldId id="276" r:id="rId15"/>
    <p:sldId id="303" r:id="rId16"/>
    <p:sldId id="304" r:id="rId17"/>
    <p:sldId id="282" r:id="rId18"/>
    <p:sldId id="301" r:id="rId19"/>
    <p:sldId id="288" r:id="rId20"/>
    <p:sldId id="289" r:id="rId21"/>
    <p:sldId id="305" r:id="rId22"/>
    <p:sldId id="299" r:id="rId23"/>
    <p:sldId id="291" r:id="rId24"/>
    <p:sldId id="292" r:id="rId25"/>
    <p:sldId id="293" r:id="rId26"/>
    <p:sldId id="294" r:id="rId27"/>
    <p:sldId id="295" r:id="rId28"/>
    <p:sldId id="296" r:id="rId29"/>
    <p:sldId id="297" r:id="rId30"/>
    <p:sldId id="298" r:id="rId31"/>
    <p:sldId id="300" r:id="rId32"/>
    <p:sldId id="259" r:id="rId33"/>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83480" autoAdjust="0"/>
  </p:normalViewPr>
  <p:slideViewPr>
    <p:cSldViewPr snapToGrid="0">
      <p:cViewPr varScale="1">
        <p:scale>
          <a:sx n="101" d="100"/>
          <a:sy n="101" d="100"/>
        </p:scale>
        <p:origin x="1698" y="114"/>
      </p:cViewPr>
      <p:guideLst>
        <p:guide orient="horz" pos="2160"/>
        <p:guide pos="2880"/>
      </p:guideLst>
    </p:cSldViewPr>
  </p:slideViewPr>
  <p:outlineViewPr>
    <p:cViewPr>
      <p:scale>
        <a:sx n="33" d="100"/>
        <a:sy n="33" d="100"/>
      </p:scale>
      <p:origin x="0" y="325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Working our your degree result</a:t>
            </a:r>
          </a:p>
          <a:p>
            <a:r>
              <a:rPr lang="en-GB" dirty="0" smtClean="0"/>
              <a:t>Study skills advice</a:t>
            </a:r>
          </a:p>
          <a:p>
            <a:r>
              <a:rPr lang="en-GB" dirty="0" smtClean="0"/>
              <a:t>Employability</a:t>
            </a:r>
          </a:p>
          <a:p>
            <a:pPr lvl="1"/>
            <a:r>
              <a:rPr lang="en-GB" dirty="0" smtClean="0"/>
              <a:t>Preparing to graduate</a:t>
            </a:r>
          </a:p>
          <a:p>
            <a:pPr lvl="1"/>
            <a:r>
              <a:rPr lang="en-GB" dirty="0" smtClean="0"/>
              <a:t>Life after university</a:t>
            </a:r>
          </a:p>
          <a:p>
            <a:r>
              <a:rPr lang="en-GB" dirty="0" smtClean="0"/>
              <a:t>Summer Schools and</a:t>
            </a:r>
            <a:r>
              <a:rPr lang="en-GB" baseline="0" dirty="0" smtClean="0"/>
              <a:t> PG study</a:t>
            </a:r>
            <a:endParaRPr lang="en-GB" dirty="0" smtClean="0"/>
          </a:p>
          <a:p>
            <a:r>
              <a:rPr lang="en-GB" dirty="0" smtClean="0"/>
              <a:t>Graduation</a:t>
            </a:r>
          </a:p>
          <a:p>
            <a:r>
              <a:rPr lang="en-GB" dirty="0" smtClean="0"/>
              <a:t>Prizes</a:t>
            </a:r>
          </a:p>
          <a:p>
            <a:r>
              <a:rPr lang="en-GB" dirty="0" smtClean="0"/>
              <a:t>NSS</a:t>
            </a:r>
          </a:p>
          <a:p>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dirty="0"/>
          </a:p>
        </p:txBody>
      </p:sp>
    </p:spTree>
    <p:extLst>
      <p:ext uri="{BB962C8B-B14F-4D97-AF65-F5344CB8AC3E}">
        <p14:creationId xmlns:p14="http://schemas.microsoft.com/office/powerpoint/2010/main" val="1090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There is loads coming up over the course of this term. The employability</a:t>
            </a:r>
            <a:r>
              <a:rPr lang="en-GB" baseline="0" dirty="0" smtClean="0"/>
              <a:t> blog is probably the busiest it has ever been, with new items going up almost every day of the last week and a half. These are just a few of the workshops and opportunities coming up.</a:t>
            </a:r>
          </a:p>
          <a:p>
            <a:endParaRPr lang="en-GB" dirty="0" smtClean="0"/>
          </a:p>
          <a:p>
            <a:r>
              <a:rPr lang="en-GB" dirty="0" smtClean="0"/>
              <a:t>Due </a:t>
            </a:r>
            <a:r>
              <a:rPr lang="en-GB" dirty="0" smtClean="0"/>
              <a:t>to the popularity of the Careers</a:t>
            </a:r>
            <a:r>
              <a:rPr lang="en-GB" baseline="0" dirty="0" smtClean="0"/>
              <a:t> in Security and Defence last term, the School of Politics and International Relations has organised a second talk by members of the Civil Service, which will be held on Wednesday 1</a:t>
            </a:r>
            <a:r>
              <a:rPr lang="en-GB" baseline="30000" dirty="0" smtClean="0"/>
              <a:t>st</a:t>
            </a:r>
            <a:r>
              <a:rPr lang="en-GB" baseline="0" dirty="0" smtClean="0"/>
              <a:t> March. A reminder about that and the other ‘Careers in…’ talks will be posted on the website.</a:t>
            </a:r>
          </a:p>
          <a:p>
            <a:endParaRPr lang="en-GB" baseline="0" dirty="0" smtClean="0"/>
          </a:p>
          <a:p>
            <a:r>
              <a:rPr lang="en-GB" baseline="0" dirty="0" smtClean="0"/>
              <a:t>There have already been several volunteering opportunities advertised through the employability website:</a:t>
            </a:r>
          </a:p>
          <a:p>
            <a:endParaRPr lang="en-GB" baseline="0" dirty="0" smtClean="0"/>
          </a:p>
          <a:p>
            <a:r>
              <a:rPr lang="en-GB" dirty="0" smtClean="0"/>
              <a:t>Volunteer researcher - Visiting and Revisiting the Western Front</a:t>
            </a:r>
          </a:p>
          <a:p>
            <a:r>
              <a:rPr lang="en-GB" dirty="0" smtClean="0"/>
              <a:t>Internship – Commonwealth War Graves Commission Centenary</a:t>
            </a:r>
          </a:p>
          <a:p>
            <a:r>
              <a:rPr lang="en-GB" dirty="0" smtClean="0"/>
              <a:t>Digitisation Assistant – Minster Gatehouse Museum</a:t>
            </a:r>
          </a:p>
          <a:p>
            <a:endParaRPr lang="en-GB" dirty="0" smtClean="0"/>
          </a:p>
          <a:p>
            <a:r>
              <a:rPr lang="en-GB" baseline="0" dirty="0" smtClean="0"/>
              <a:t>And more are on the way. </a:t>
            </a:r>
          </a:p>
          <a:p>
            <a:endParaRPr lang="en-GB" baseline="0" dirty="0" smtClean="0"/>
          </a:p>
          <a:p>
            <a:r>
              <a:rPr lang="en-GB" baseline="0" dirty="0" smtClean="0"/>
              <a:t>I’d also like to highlight the Student Research Assistant scheme. This is a School scheme which gives you the opportunity to be hired as research assistants to work with academics in the School on their research projects. At present, Dr </a:t>
            </a:r>
            <a:r>
              <a:rPr lang="en-GB" baseline="0" dirty="0" smtClean="0"/>
              <a:t>Emily Manktelow </a:t>
            </a:r>
            <a:r>
              <a:rPr lang="en-GB" baseline="0" dirty="0" smtClean="0"/>
              <a:t>is looking for three </a:t>
            </a:r>
            <a:r>
              <a:rPr lang="en-GB" baseline="0" dirty="0" smtClean="0"/>
              <a:t>SRAs </a:t>
            </a:r>
            <a:r>
              <a:rPr lang="en-GB" baseline="0" dirty="0" smtClean="0"/>
              <a:t>to work on her project on memorials related to the British Empire in Canterbury Cathedral. This work would take place throughout the Spring and Summer terms, and is paid at the National Living Wage. The advert and job description is on the employability website, and the deadline to apply is midnight on Sunday.</a:t>
            </a:r>
          </a:p>
          <a:p>
            <a:endParaRPr lang="en-GB" baseline="0" dirty="0" smtClean="0"/>
          </a:p>
          <a:p>
            <a:r>
              <a:rPr lang="en-GB" baseline="0" dirty="0" smtClean="0"/>
              <a:t>I would encourage you to keep an eye on the website, and get in touch with me if you are looking for any extracurricular work or activities to bolster your CV over the next six months.</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10</a:t>
            </a:fld>
            <a:endParaRPr lang="en-GB"/>
          </a:p>
        </p:txBody>
      </p:sp>
    </p:spTree>
    <p:extLst>
      <p:ext uri="{BB962C8B-B14F-4D97-AF65-F5344CB8AC3E}">
        <p14:creationId xmlns:p14="http://schemas.microsoft.com/office/powerpoint/2010/main" val="147393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was passed on to</a:t>
            </a:r>
            <a:r>
              <a:rPr lang="en-GB" baseline="0" dirty="0" smtClean="0"/>
              <a:t> me just yesterday, and I thought I would mention it as well. The University sponsors the Brompton Academy, and they are currently looking to recruit Kent students to teach History, among other subjects, through the Schools Direct route. There are information days on campus over the next two weeks – if you are interested in </a:t>
            </a:r>
            <a:r>
              <a:rPr lang="en-GB" baseline="0" smtClean="0"/>
              <a:t>this opportunity, </a:t>
            </a:r>
            <a:r>
              <a:rPr lang="en-GB" baseline="0" dirty="0" smtClean="0"/>
              <a:t>or going into teaching as </a:t>
            </a:r>
            <a:r>
              <a:rPr lang="en-GB" baseline="0" smtClean="0"/>
              <a:t>a career generally</a:t>
            </a:r>
            <a:r>
              <a:rPr lang="en-GB" baseline="0" dirty="0" smtClean="0"/>
              <a:t>, please get in touch with me.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11</a:t>
            </a:fld>
            <a:endParaRPr lang="en-GB"/>
          </a:p>
        </p:txBody>
      </p:sp>
    </p:spTree>
    <p:extLst>
      <p:ext uri="{BB962C8B-B14F-4D97-AF65-F5344CB8AC3E}">
        <p14:creationId xmlns:p14="http://schemas.microsoft.com/office/powerpoint/2010/main" val="247688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Launched</a:t>
            </a:r>
            <a:r>
              <a:rPr lang="en-GB" baseline="0" dirty="0" smtClean="0"/>
              <a:t> last year, you now have the option to add a Year in Computing to your degree. You can add this on to the end of your degree, and you would take a bespoke set of modules in the next academic year designed to start you off from scratch, and give you some extremely useful skills in coding languages, website development, and database management, amongst others. We are well and truly in the digital century, and having knowledge of these sorts of skills will absolutely help you stand out when you start applying for jobs. Get in touch with me or the School of Computing if you would like to know more about this.</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12</a:t>
            </a:fld>
            <a:endParaRPr lang="en-GB"/>
          </a:p>
        </p:txBody>
      </p:sp>
    </p:spTree>
    <p:extLst>
      <p:ext uri="{BB962C8B-B14F-4D97-AF65-F5344CB8AC3E}">
        <p14:creationId xmlns:p14="http://schemas.microsoft.com/office/powerpoint/2010/main" val="223437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 employability advice doesn’t end with</a:t>
            </a:r>
            <a:r>
              <a:rPr lang="en-GB" baseline="0" dirty="0" smtClean="0"/>
              <a:t> your degree. You can take advantage of all the CES services for three years after you graduate, and the University’s alumni network is set up to help put you in touch with students who graduated before you and get advice. And, in time, when you have successful careers you can mentor current students and new graduates yourselves.</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13</a:t>
            </a:fld>
            <a:endParaRPr lang="en-GB"/>
          </a:p>
        </p:txBody>
      </p:sp>
    </p:spTree>
    <p:extLst>
      <p:ext uri="{BB962C8B-B14F-4D97-AF65-F5344CB8AC3E}">
        <p14:creationId xmlns:p14="http://schemas.microsoft.com/office/powerpoint/2010/main" val="315530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These</a:t>
            </a:r>
            <a:r>
              <a:rPr lang="en-GB" baseline="0" dirty="0" smtClean="0"/>
              <a:t> final six months need not be the end of your time with Kent. The University runs Summer Schools here in Canterbury and in Paris to which you can apply even though you are finishing in June. These Summer Schools cover a range of different areas – the one on the theme of Revolutions in Paris is particularly interesting – and give you the opportunity to cover something you otherwise wouldn’t. The School of History is running a Summer School on Medieval Canterbury and Kent, and will include a host of visits to important sites around the city and the county, and give you the opportunity to learn about aspects of medieval life you </a:t>
            </a:r>
            <a:r>
              <a:rPr lang="en-GB" baseline="0" smtClean="0"/>
              <a:t>would otherwise not touch on.</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14</a:t>
            </a:fld>
            <a:endParaRPr lang="en-GB"/>
          </a:p>
        </p:txBody>
      </p:sp>
    </p:spTree>
    <p:extLst>
      <p:ext uri="{BB962C8B-B14F-4D97-AF65-F5344CB8AC3E}">
        <p14:creationId xmlns:p14="http://schemas.microsoft.com/office/powerpoint/2010/main" val="354855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There is also the opportunity for PG study. I won’t linger on this, except</a:t>
            </a:r>
            <a:r>
              <a:rPr lang="en-GB" baseline="0" dirty="0" smtClean="0"/>
              <a:t> to say that applications for PG study are now open, both in the range of taught programmes and to complete an MA by research.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Also, the School’s sister centres in American Studies and Medieval and Early Modern Studies also run both taught and research </a:t>
            </a:r>
            <a:r>
              <a:rPr lang="en-GB" baseline="0" smtClean="0"/>
              <a:t>MA programmes.</a:t>
            </a:r>
            <a:endParaRPr lang="en-GB"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15</a:t>
            </a:fld>
            <a:endParaRPr lang="en-GB"/>
          </a:p>
        </p:txBody>
      </p:sp>
    </p:spTree>
    <p:extLst>
      <p:ext uri="{BB962C8B-B14F-4D97-AF65-F5344CB8AC3E}">
        <p14:creationId xmlns:p14="http://schemas.microsoft.com/office/powerpoint/2010/main" val="22510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Again, I won’t linger on the funding</a:t>
            </a:r>
            <a:r>
              <a:rPr lang="en-GB" baseline="0" dirty="0" smtClean="0"/>
              <a:t> options available for PG study. </a:t>
            </a:r>
          </a:p>
          <a:p>
            <a:endParaRPr lang="en-GB" baseline="0" dirty="0" smtClean="0"/>
          </a:p>
          <a:p>
            <a:r>
              <a:rPr lang="en-GB" baseline="0" dirty="0" smtClean="0"/>
              <a:t>The University will give you a 10% discount on your tuition fees if you carry on straight from UG to PG study, and the School is offering a pair of scholarships which cover your full fees plus £1,000 to help with the costs of studying.</a:t>
            </a:r>
          </a:p>
          <a:p>
            <a:endParaRPr lang="en-GB" baseline="0" dirty="0" smtClean="0"/>
          </a:p>
          <a:p>
            <a:r>
              <a:rPr lang="en-GB" baseline="0" dirty="0" smtClean="0"/>
              <a:t>Independent of scholarships are the PG student loans made available by the Government. These were introduced last year, and do exactly as they say here. Rather than go to a bank for a Career Development Loan, as you had to do in the past, you can borrow up to £10,000, and you only start repaying it once you earn over £21,000, as with your UG student loans. I can go into more details about this at the end if you would like.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16</a:t>
            </a:fld>
            <a:endParaRPr lang="en-GB"/>
          </a:p>
        </p:txBody>
      </p:sp>
    </p:spTree>
    <p:extLst>
      <p:ext uri="{BB962C8B-B14F-4D97-AF65-F5344CB8AC3E}">
        <p14:creationId xmlns:p14="http://schemas.microsoft.com/office/powerpoint/2010/main" val="155797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a:t>
            </a:r>
            <a:r>
              <a:rPr lang="en-GB" baseline="0" dirty="0" smtClean="0"/>
              <a:t> School’s graduation ceremony will be in the evening of Thursday 13</a:t>
            </a:r>
            <a:r>
              <a:rPr lang="en-GB" baseline="30000" dirty="0" smtClean="0"/>
              <a:t>th</a:t>
            </a:r>
            <a:r>
              <a:rPr lang="en-GB" baseline="0" dirty="0" smtClean="0"/>
              <a:t> July – if you are a joint-honours student whose programme is owned by another School, you should check the Congregations website for your date and time. You will be contacted by the University to confirm that you are attending the graduation ceremony and book your robes and tickets later on this year. Look at the Congregations website for more information.</a:t>
            </a:r>
            <a:endParaRPr lang="en-GB" dirty="0" smtClean="0"/>
          </a:p>
          <a:p>
            <a:endParaRPr lang="en-GB" baseline="0" dirty="0" smtClean="0"/>
          </a:p>
          <a:p>
            <a:r>
              <a:rPr lang="en-GB" dirty="0" smtClean="0"/>
              <a:t>For the past four years,</a:t>
            </a:r>
            <a:r>
              <a:rPr lang="en-GB" baseline="0" dirty="0" smtClean="0"/>
              <a:t> the School has held a party on the day of graduation to celebrate your achievements, and to give you the opportunity to see your lecturers in their fabulous floppy PhD hats. We will be sending out invitations to the party later on in the term</a:t>
            </a:r>
            <a:r>
              <a:rPr lang="en-GB" baseline="0" dirty="0" smtClean="0"/>
              <a:t>.</a:t>
            </a:r>
          </a:p>
          <a:p>
            <a:endParaRPr lang="en-GB" baseline="0" dirty="0" smtClean="0"/>
          </a:p>
          <a:p>
            <a:r>
              <a:rPr lang="en-GB" baseline="0" dirty="0" smtClean="0"/>
              <a:t>The Congregations Office has put together small packs with loads of information about the preparations for graduation, how things run on the day, where to get your gowns from, and many other things. Grab one of the lanyards from the front before you go if you weren’t able to go to their talk last Friday in the Venue.</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344353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As the last slide</a:t>
            </a:r>
            <a:r>
              <a:rPr lang="en-GB" baseline="0" dirty="0" smtClean="0"/>
              <a:t> said, we give out our prizes at the graduation party. </a:t>
            </a:r>
            <a:r>
              <a:rPr lang="en-GB" dirty="0" smtClean="0"/>
              <a:t>What </a:t>
            </a:r>
            <a:r>
              <a:rPr lang="en-GB" dirty="0" smtClean="0"/>
              <a:t>are these prizes, you ask? </a:t>
            </a:r>
            <a:endParaRPr lang="en-GB" dirty="0" smtClean="0"/>
          </a:p>
          <a:p>
            <a:endParaRPr lang="en-GB" dirty="0" smtClean="0"/>
          </a:p>
          <a:p>
            <a:endParaRPr lang="en-GB" dirty="0" smtClean="0"/>
          </a:p>
          <a:p>
            <a:endParaRPr lang="en-GB" dirty="0" smtClean="0"/>
          </a:p>
          <a:p>
            <a:r>
              <a:rPr lang="en-GB" dirty="0" smtClean="0"/>
              <a:t>They </a:t>
            </a:r>
            <a:r>
              <a:rPr lang="en-GB" dirty="0" smtClean="0"/>
              <a:t>are either cash or an Amazon voucher, but really the</a:t>
            </a:r>
            <a:r>
              <a:rPr lang="en-GB" baseline="0" dirty="0" smtClean="0"/>
              <a:t> prize is the recognition that you are amongst the best students of your cohort.</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18</a:t>
            </a:fld>
            <a:endParaRPr lang="en-GB"/>
          </a:p>
        </p:txBody>
      </p:sp>
    </p:spTree>
    <p:extLst>
      <p:ext uri="{BB962C8B-B14F-4D97-AF65-F5344CB8AC3E}">
        <p14:creationId xmlns:p14="http://schemas.microsoft.com/office/powerpoint/2010/main" val="335356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917575" y="744538"/>
            <a:ext cx="4962525" cy="3722687"/>
          </a:xfrm>
          <a:ln/>
        </p:spPr>
      </p:sp>
      <p:sp>
        <p:nvSpPr>
          <p:cNvPr id="8195" name="Notes Placeholder 2"/>
          <p:cNvSpPr>
            <a:spLocks noGrp="1"/>
          </p:cNvSpPr>
          <p:nvPr>
            <p:ph type="body" idx="1"/>
          </p:nvPr>
        </p:nvSpPr>
        <p:spPr>
          <a:xfrm>
            <a:off x="906463" y="4714875"/>
            <a:ext cx="4984750" cy="9786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One final thing to cover – the National Student Survey.</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E6A70F8D-3CC9-4507-91E9-E9110E36D59A}" type="slidenum">
              <a:rPr lang="en-US" altLang="en-US" sz="1200">
                <a:solidFill>
                  <a:srgbClr val="3333C1"/>
                </a:solidFill>
              </a:rPr>
              <a:pPr/>
              <a:t>19</a:t>
            </a:fld>
            <a:endParaRPr lang="en-US" altLang="en-US" sz="1200">
              <a:solidFill>
                <a:srgbClr val="3333C1"/>
              </a:solidFill>
            </a:endParaRPr>
          </a:p>
        </p:txBody>
      </p:sp>
    </p:spTree>
    <p:extLst>
      <p:ext uri="{BB962C8B-B14F-4D97-AF65-F5344CB8AC3E}">
        <p14:creationId xmlns:p14="http://schemas.microsoft.com/office/powerpoint/2010/main" val="252066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I’m going to rattle through this, but if anyone</a:t>
            </a:r>
            <a:r>
              <a:rPr lang="en-GB" baseline="0" dirty="0" smtClean="0"/>
              <a:t> has any questions, please stop me.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a:t>
            </a:fld>
            <a:endParaRPr lang="en-GB"/>
          </a:p>
        </p:txBody>
      </p:sp>
    </p:spTree>
    <p:extLst>
      <p:ext uri="{BB962C8B-B14F-4D97-AF65-F5344CB8AC3E}">
        <p14:creationId xmlns:p14="http://schemas.microsoft.com/office/powerpoint/2010/main" val="2775197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917575" y="744538"/>
            <a:ext cx="4962525" cy="3722687"/>
          </a:xfrm>
          <a:ln/>
        </p:spPr>
      </p:sp>
      <p:sp>
        <p:nvSpPr>
          <p:cNvPr id="10243" name="Notes Placeholder 2"/>
          <p:cNvSpPr>
            <a:spLocks noGrp="1"/>
          </p:cNvSpPr>
          <p:nvPr>
            <p:ph type="body" idx="1"/>
          </p:nvPr>
        </p:nvSpPr>
        <p:spPr>
          <a:xfrm>
            <a:off x="906463" y="4714875"/>
            <a:ext cx="4984750" cy="8402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8E1D5983-A4E2-445A-8823-98D018A54C2D}" type="slidenum">
              <a:rPr lang="en-US" altLang="en-US" sz="1200">
                <a:solidFill>
                  <a:srgbClr val="3333C1"/>
                </a:solidFill>
              </a:rPr>
              <a:pPr/>
              <a:t>20</a:t>
            </a:fld>
            <a:endParaRPr lang="en-US" altLang="en-US" sz="1200">
              <a:solidFill>
                <a:srgbClr val="3333C1"/>
              </a:solidFill>
            </a:endParaRPr>
          </a:p>
        </p:txBody>
      </p:sp>
    </p:spTree>
    <p:extLst>
      <p:ext uri="{BB962C8B-B14F-4D97-AF65-F5344CB8AC3E}">
        <p14:creationId xmlns:p14="http://schemas.microsoft.com/office/powerpoint/2010/main" val="1896439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Why complete the NSS? Because it is your chance to tell the School and the University what you think about your time at Kent, and to help improve everything we do. These are just some of the changes the School has made</a:t>
            </a:r>
            <a:r>
              <a:rPr lang="en-GB" baseline="0" dirty="0" smtClean="0"/>
              <a:t> to aspects of your student experience in the past few years as a direct result of NSS feedback.</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21</a:t>
            </a:fld>
            <a:endParaRPr lang="en-GB"/>
          </a:p>
        </p:txBody>
      </p:sp>
    </p:spTree>
    <p:extLst>
      <p:ext uri="{BB962C8B-B14F-4D97-AF65-F5344CB8AC3E}">
        <p14:creationId xmlns:p14="http://schemas.microsoft.com/office/powerpoint/2010/main" val="406958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17575" y="744538"/>
            <a:ext cx="4962525" cy="3722687"/>
          </a:xfrm>
          <a:ln/>
        </p:spPr>
      </p:sp>
      <p:sp>
        <p:nvSpPr>
          <p:cNvPr id="30723" name="Notes Placeholder 2"/>
          <p:cNvSpPr>
            <a:spLocks noGrp="1"/>
          </p:cNvSpPr>
          <p:nvPr>
            <p:ph type="body" idx="1"/>
          </p:nvPr>
        </p:nvSpPr>
        <p:spPr>
          <a:xfrm>
            <a:off x="906463" y="4714875"/>
            <a:ext cx="4984750" cy="94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There are eight sections, each asking</a:t>
            </a:r>
            <a:r>
              <a:rPr lang="en-GB" altLang="en-US" baseline="0" dirty="0" smtClean="0"/>
              <a:t> questions about a different aspect of your experience at Kent. There are 27 compulsory questions, and then some optional questions on things like personal development. The NSS should take you about 10-12 minutes to complete.</a:t>
            </a:r>
            <a:endParaRPr lang="en-GB"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C36207F5-C168-4323-9896-D0AE4FF06618}" type="slidenum">
              <a:rPr lang="en-US" altLang="en-US" sz="1200">
                <a:solidFill>
                  <a:srgbClr val="3333C1"/>
                </a:solidFill>
              </a:rPr>
              <a:pPr/>
              <a:t>22</a:t>
            </a:fld>
            <a:endParaRPr lang="en-US" altLang="en-US" sz="1200">
              <a:solidFill>
                <a:srgbClr val="3333C1"/>
              </a:solidFill>
            </a:endParaRPr>
          </a:p>
        </p:txBody>
      </p:sp>
    </p:spTree>
    <p:extLst>
      <p:ext uri="{BB962C8B-B14F-4D97-AF65-F5344CB8AC3E}">
        <p14:creationId xmlns:p14="http://schemas.microsoft.com/office/powerpoint/2010/main" val="38326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744538"/>
            <a:ext cx="4962525" cy="3722687"/>
          </a:xfrm>
          <a:ln/>
        </p:spPr>
      </p:sp>
      <p:sp>
        <p:nvSpPr>
          <p:cNvPr id="14339" name="Notes Placeholder 2"/>
          <p:cNvSpPr>
            <a:spLocks noGrp="1"/>
          </p:cNvSpPr>
          <p:nvPr>
            <p:ph type="body" idx="1"/>
          </p:nvPr>
        </p:nvSpPr>
        <p:spPr>
          <a:xfrm>
            <a:off x="906463" y="4714875"/>
            <a:ext cx="4984750" cy="191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F8629123-FB3A-4326-B964-D2F877D006D3}" type="slidenum">
              <a:rPr lang="en-US" altLang="en-US" sz="1200">
                <a:solidFill>
                  <a:srgbClr val="3333C1"/>
                </a:solidFill>
              </a:rPr>
              <a:pPr/>
              <a:t>23</a:t>
            </a:fld>
            <a:endParaRPr lang="en-US" altLang="en-US" sz="1200">
              <a:solidFill>
                <a:srgbClr val="3333C1"/>
              </a:solidFill>
            </a:endParaRPr>
          </a:p>
        </p:txBody>
      </p:sp>
    </p:spTree>
    <p:extLst>
      <p:ext uri="{BB962C8B-B14F-4D97-AF65-F5344CB8AC3E}">
        <p14:creationId xmlns:p14="http://schemas.microsoft.com/office/powerpoint/2010/main" val="307271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17575" y="744538"/>
            <a:ext cx="4962525" cy="3722687"/>
          </a:xfrm>
          <a:ln/>
        </p:spPr>
      </p:sp>
      <p:sp>
        <p:nvSpPr>
          <p:cNvPr id="16387" name="Notes Placeholder 2"/>
          <p:cNvSpPr>
            <a:spLocks noGrp="1"/>
          </p:cNvSpPr>
          <p:nvPr>
            <p:ph type="body" idx="1"/>
          </p:nvPr>
        </p:nvSpPr>
        <p:spPr>
          <a:xfrm>
            <a:off x="906463" y="4714875"/>
            <a:ext cx="4984750" cy="247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735D6DFD-8435-4687-8010-127D2D5C048C}" type="slidenum">
              <a:rPr lang="en-US" altLang="en-US" sz="1200">
                <a:solidFill>
                  <a:srgbClr val="3333C1"/>
                </a:solidFill>
              </a:rPr>
              <a:pPr/>
              <a:t>24</a:t>
            </a:fld>
            <a:endParaRPr lang="en-US" altLang="en-US" sz="1200">
              <a:solidFill>
                <a:srgbClr val="3333C1"/>
              </a:solidFill>
            </a:endParaRPr>
          </a:p>
        </p:txBody>
      </p:sp>
    </p:spTree>
    <p:extLst>
      <p:ext uri="{BB962C8B-B14F-4D97-AF65-F5344CB8AC3E}">
        <p14:creationId xmlns:p14="http://schemas.microsoft.com/office/powerpoint/2010/main" val="2647131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17575" y="744538"/>
            <a:ext cx="4962525" cy="3722687"/>
          </a:xfrm>
          <a:ln/>
        </p:spPr>
      </p:sp>
      <p:sp>
        <p:nvSpPr>
          <p:cNvPr id="18435" name="Notes Placeholder 2"/>
          <p:cNvSpPr>
            <a:spLocks noGrp="1"/>
          </p:cNvSpPr>
          <p:nvPr>
            <p:ph type="body" idx="1"/>
          </p:nvPr>
        </p:nvSpPr>
        <p:spPr>
          <a:xfrm>
            <a:off x="906463" y="4714875"/>
            <a:ext cx="4984750" cy="1863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This is an important section.</a:t>
            </a:r>
          </a:p>
          <a:p>
            <a:r>
              <a:rPr lang="en-GB" altLang="en-US" dirty="0" smtClean="0"/>
              <a:t>We are required to return work within 3 weeks, and that is adhered to – except of course in extreme circumstances. </a:t>
            </a:r>
          </a:p>
          <a:p>
            <a:r>
              <a:rPr lang="en-GB" altLang="en-US" dirty="0" smtClean="0"/>
              <a:t>Also remember our standards are comparable to other quality universities.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93BB9918-E6ED-46C0-9122-E36133078B62}" type="slidenum">
              <a:rPr lang="en-US" altLang="en-US" sz="1200">
                <a:solidFill>
                  <a:srgbClr val="3333C1"/>
                </a:solidFill>
              </a:rPr>
              <a:pPr/>
              <a:t>25</a:t>
            </a:fld>
            <a:endParaRPr lang="en-US" altLang="en-US" sz="1200">
              <a:solidFill>
                <a:srgbClr val="3333C1"/>
              </a:solidFill>
            </a:endParaRPr>
          </a:p>
        </p:txBody>
      </p:sp>
    </p:spTree>
    <p:extLst>
      <p:ext uri="{BB962C8B-B14F-4D97-AF65-F5344CB8AC3E}">
        <p14:creationId xmlns:p14="http://schemas.microsoft.com/office/powerpoint/2010/main" val="83744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917575" y="744538"/>
            <a:ext cx="4962525" cy="3722687"/>
          </a:xfrm>
          <a:ln/>
        </p:spPr>
      </p:sp>
      <p:sp>
        <p:nvSpPr>
          <p:cNvPr id="20483" name="Notes Placeholder 2"/>
          <p:cNvSpPr>
            <a:spLocks noGrp="1"/>
          </p:cNvSpPr>
          <p:nvPr>
            <p:ph type="body" idx="1"/>
          </p:nvPr>
        </p:nvSpPr>
        <p:spPr>
          <a:xfrm>
            <a:off x="906463" y="4714875"/>
            <a:ext cx="4984750" cy="1624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D62C109F-90E1-4B32-8544-00EB6C14B89C}" type="slidenum">
              <a:rPr lang="en-US" altLang="en-US" sz="1200">
                <a:solidFill>
                  <a:srgbClr val="3333C1"/>
                </a:solidFill>
              </a:rPr>
              <a:pPr/>
              <a:t>26</a:t>
            </a:fld>
            <a:endParaRPr lang="en-US" altLang="en-US" sz="1200">
              <a:solidFill>
                <a:srgbClr val="3333C1"/>
              </a:solidFill>
            </a:endParaRPr>
          </a:p>
        </p:txBody>
      </p:sp>
    </p:spTree>
    <p:extLst>
      <p:ext uri="{BB962C8B-B14F-4D97-AF65-F5344CB8AC3E}">
        <p14:creationId xmlns:p14="http://schemas.microsoft.com/office/powerpoint/2010/main" val="283325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7575" y="744538"/>
            <a:ext cx="4962525" cy="3722687"/>
          </a:xfrm>
          <a:ln/>
        </p:spPr>
      </p:sp>
      <p:sp>
        <p:nvSpPr>
          <p:cNvPr id="22531" name="Notes Placeholder 2"/>
          <p:cNvSpPr>
            <a:spLocks noGrp="1"/>
          </p:cNvSpPr>
          <p:nvPr>
            <p:ph type="body" idx="1"/>
          </p:nvPr>
        </p:nvSpPr>
        <p:spPr>
          <a:xfrm>
            <a:off x="906463" y="4714875"/>
            <a:ext cx="4984750" cy="1919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The problem with the timetable is that when it works properly, nobody notices.</a:t>
            </a:r>
          </a:p>
          <a:p>
            <a:r>
              <a:rPr lang="en-GB" altLang="en-US" dirty="0" smtClean="0"/>
              <a:t> A couple of errors – and everyone is up in arms. </a:t>
            </a:r>
          </a:p>
          <a:p>
            <a:r>
              <a:rPr lang="en-GB" altLang="en-US" dirty="0" smtClean="0"/>
              <a:t>The timetable has been constructed with some basic guidelines to help you. We try to start at 10.00, rather than 9.00. We try to avoid Wednesday afternoons, we try to avoid bringing you in for just 1 or two widely spaced classes, we make sure there is a lunchbreak, we know that many of you work part time, so we try to arrange one or  more a free days/mornings/afternoons.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41A768D7-1C9D-420F-A4A4-B4F7F0D606CB}" type="slidenum">
              <a:rPr lang="en-US" altLang="en-US" sz="1200">
                <a:solidFill>
                  <a:srgbClr val="3333C1"/>
                </a:solidFill>
              </a:rPr>
              <a:pPr/>
              <a:t>27</a:t>
            </a:fld>
            <a:endParaRPr lang="en-US" altLang="en-US" sz="1200">
              <a:solidFill>
                <a:srgbClr val="3333C1"/>
              </a:solidFill>
            </a:endParaRPr>
          </a:p>
        </p:txBody>
      </p:sp>
    </p:spTree>
    <p:extLst>
      <p:ext uri="{BB962C8B-B14F-4D97-AF65-F5344CB8AC3E}">
        <p14:creationId xmlns:p14="http://schemas.microsoft.com/office/powerpoint/2010/main" val="850990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17575" y="744538"/>
            <a:ext cx="4962525" cy="3722687"/>
          </a:xfrm>
          <a:ln/>
        </p:spPr>
      </p:sp>
      <p:sp>
        <p:nvSpPr>
          <p:cNvPr id="24579" name="Notes Placeholder 2"/>
          <p:cNvSpPr>
            <a:spLocks noGrp="1"/>
          </p:cNvSpPr>
          <p:nvPr>
            <p:ph type="body" idx="1"/>
          </p:nvPr>
        </p:nvSpPr>
        <p:spPr>
          <a:xfrm>
            <a:off x="906463" y="4714875"/>
            <a:ext cx="4984750" cy="2659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A7BA1634-8CB3-4432-93BB-272A2343A191}" type="slidenum">
              <a:rPr lang="en-US" altLang="en-US" sz="1200">
                <a:solidFill>
                  <a:srgbClr val="3333C1"/>
                </a:solidFill>
              </a:rPr>
              <a:pPr/>
              <a:t>28</a:t>
            </a:fld>
            <a:endParaRPr lang="en-US" altLang="en-US" sz="1200">
              <a:solidFill>
                <a:srgbClr val="3333C1"/>
              </a:solidFill>
            </a:endParaRPr>
          </a:p>
        </p:txBody>
      </p:sp>
    </p:spTree>
    <p:extLst>
      <p:ext uri="{BB962C8B-B14F-4D97-AF65-F5344CB8AC3E}">
        <p14:creationId xmlns:p14="http://schemas.microsoft.com/office/powerpoint/2010/main" val="311090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7575" y="744538"/>
            <a:ext cx="4962525" cy="3722687"/>
          </a:xfrm>
          <a:ln/>
        </p:spPr>
      </p:sp>
      <p:sp>
        <p:nvSpPr>
          <p:cNvPr id="26627" name="Notes Placeholder 2"/>
          <p:cNvSpPr>
            <a:spLocks noGrp="1"/>
          </p:cNvSpPr>
          <p:nvPr>
            <p:ph type="body" idx="1"/>
          </p:nvPr>
        </p:nvSpPr>
        <p:spPr>
          <a:xfrm>
            <a:off x="906463" y="4714875"/>
            <a:ext cx="4984750" cy="1385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DBAD245F-E1F3-4FC7-82D5-D46917316DE1}" type="slidenum">
              <a:rPr lang="en-US" altLang="en-US" sz="1200">
                <a:solidFill>
                  <a:srgbClr val="3333C1"/>
                </a:solidFill>
              </a:rPr>
              <a:pPr/>
              <a:t>29</a:t>
            </a:fld>
            <a:endParaRPr lang="en-US" altLang="en-US" sz="1200">
              <a:solidFill>
                <a:srgbClr val="3333C1"/>
              </a:solidFill>
            </a:endParaRPr>
          </a:p>
        </p:txBody>
      </p:sp>
    </p:spTree>
    <p:extLst>
      <p:ext uri="{BB962C8B-B14F-4D97-AF65-F5344CB8AC3E}">
        <p14:creationId xmlns:p14="http://schemas.microsoft.com/office/powerpoint/2010/main" val="310771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Why 40:60? Because this</a:t>
            </a:r>
            <a:r>
              <a:rPr lang="en-GB" baseline="0" dirty="0" smtClean="0"/>
              <a:t> way we recognise that you are </a:t>
            </a:r>
            <a:r>
              <a:rPr lang="en-GB" baseline="0" dirty="0" smtClean="0"/>
              <a:t>a whole </a:t>
            </a:r>
            <a:r>
              <a:rPr lang="en-GB" baseline="0" dirty="0" smtClean="0"/>
              <a:t>year more experienced at being at university in your final year. </a:t>
            </a:r>
            <a:endParaRPr lang="en-GB" baseline="0" dirty="0" smtClean="0"/>
          </a:p>
          <a:p>
            <a:endParaRPr lang="en-GB" baseline="0" dirty="0" smtClean="0"/>
          </a:p>
          <a:p>
            <a:r>
              <a:rPr lang="en-GB" baseline="0" dirty="0" smtClean="0"/>
              <a:t>We </a:t>
            </a:r>
            <a:r>
              <a:rPr lang="en-GB" baseline="0" dirty="0" smtClean="0"/>
              <a:t>recognise that you will have that much more understanding of the School’s expectations of your work, of what you need to do for your exams, and that your academic ability in general is that bit higher in Stage 3 than in Stage 2. </a:t>
            </a:r>
            <a:endParaRPr lang="en-GB" baseline="0" dirty="0" smtClean="0"/>
          </a:p>
          <a:p>
            <a:endParaRPr lang="en-GB" baseline="0" dirty="0" smtClean="0"/>
          </a:p>
          <a:p>
            <a:r>
              <a:rPr lang="en-GB" baseline="0" dirty="0" smtClean="0"/>
              <a:t>The </a:t>
            </a:r>
            <a:r>
              <a:rPr lang="en-GB" baseline="0" dirty="0" smtClean="0"/>
              <a:t>technical term for this is ‘exit velocity’ </a:t>
            </a:r>
            <a:r>
              <a:rPr lang="en-GB" baseline="0" dirty="0" smtClean="0"/>
              <a:t>– you </a:t>
            </a:r>
            <a:r>
              <a:rPr lang="en-GB" baseline="0" dirty="0" smtClean="0"/>
              <a:t>get better and better and being at university the longer you are here, so we </a:t>
            </a:r>
            <a:r>
              <a:rPr lang="en-GB" baseline="0" dirty="0" smtClean="0"/>
              <a:t>recognise </a:t>
            </a:r>
            <a:r>
              <a:rPr lang="en-GB" baseline="0" dirty="0" smtClean="0"/>
              <a:t>that in the way we classify your degree.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3</a:t>
            </a:fld>
            <a:endParaRPr lang="en-GB"/>
          </a:p>
        </p:txBody>
      </p:sp>
    </p:spTree>
    <p:extLst>
      <p:ext uri="{BB962C8B-B14F-4D97-AF65-F5344CB8AC3E}">
        <p14:creationId xmlns:p14="http://schemas.microsoft.com/office/powerpoint/2010/main" val="3738044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17575" y="744538"/>
            <a:ext cx="4962525" cy="3722687"/>
          </a:xfrm>
          <a:ln/>
        </p:spPr>
      </p:sp>
      <p:sp>
        <p:nvSpPr>
          <p:cNvPr id="28675" name="Notes Placeholder 2"/>
          <p:cNvSpPr>
            <a:spLocks noGrp="1"/>
          </p:cNvSpPr>
          <p:nvPr>
            <p:ph type="body" idx="1"/>
          </p:nvPr>
        </p:nvSpPr>
        <p:spPr>
          <a:xfrm>
            <a:off x="906463" y="4714875"/>
            <a:ext cx="4984750" cy="94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CD2DE865-5E38-41CC-A919-03768A796F78}" type="slidenum">
              <a:rPr lang="en-US" altLang="en-US" sz="1200">
                <a:solidFill>
                  <a:srgbClr val="3333C1"/>
                </a:solidFill>
              </a:rPr>
              <a:pPr/>
              <a:t>30</a:t>
            </a:fld>
            <a:endParaRPr lang="en-US" altLang="en-US" sz="1200">
              <a:solidFill>
                <a:srgbClr val="3333C1"/>
              </a:solidFill>
            </a:endParaRPr>
          </a:p>
        </p:txBody>
      </p:sp>
    </p:spTree>
    <p:extLst>
      <p:ext uri="{BB962C8B-B14F-4D97-AF65-F5344CB8AC3E}">
        <p14:creationId xmlns:p14="http://schemas.microsoft.com/office/powerpoint/2010/main" val="108980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xfrm>
            <a:off x="906463" y="4714875"/>
            <a:ext cx="498475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Particularly important</a:t>
            </a:r>
            <a:r>
              <a:rPr lang="en-GB" altLang="en-US" baseline="0" dirty="0" smtClean="0"/>
              <a:t> – you have to copy in history@kent.ac.uk into your email to the </a:t>
            </a:r>
            <a:r>
              <a:rPr lang="en-GB" altLang="en-US" baseline="0" dirty="0" err="1" smtClean="0"/>
              <a:t>nssawards</a:t>
            </a:r>
            <a:r>
              <a:rPr lang="en-GB" altLang="en-US" baseline="0" dirty="0" smtClean="0"/>
              <a:t> address in order to be entered into the prize </a:t>
            </a:r>
            <a:r>
              <a:rPr lang="en-GB" altLang="en-US" baseline="0" smtClean="0"/>
              <a:t>draw.</a:t>
            </a:r>
            <a:endParaRPr lang="en-GB"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B013"/>
                </a:solidFill>
                <a:latin typeface="Arial" panose="020B0604020202020204" pitchFamily="34" charset="0"/>
                <a:ea typeface="MS PGothic" panose="020B0600070205080204" pitchFamily="34" charset="-128"/>
              </a:defRPr>
            </a:lvl1pPr>
            <a:lvl2pPr marL="742950" indent="-285750">
              <a:defRPr sz="2400">
                <a:solidFill>
                  <a:srgbClr val="FFB013"/>
                </a:solidFill>
                <a:latin typeface="Arial" panose="020B0604020202020204" pitchFamily="34" charset="0"/>
                <a:ea typeface="MS PGothic" panose="020B0600070205080204" pitchFamily="34" charset="-128"/>
              </a:defRPr>
            </a:lvl2pPr>
            <a:lvl3pPr marL="1143000" indent="-228600">
              <a:defRPr sz="2400">
                <a:solidFill>
                  <a:srgbClr val="FFB013"/>
                </a:solidFill>
                <a:latin typeface="Arial" panose="020B0604020202020204" pitchFamily="34" charset="0"/>
                <a:ea typeface="MS PGothic" panose="020B0600070205080204" pitchFamily="34" charset="-128"/>
              </a:defRPr>
            </a:lvl3pPr>
            <a:lvl4pPr marL="1600200" indent="-228600">
              <a:defRPr sz="2400">
                <a:solidFill>
                  <a:srgbClr val="FFB013"/>
                </a:solidFill>
                <a:latin typeface="Arial" panose="020B0604020202020204" pitchFamily="34" charset="0"/>
                <a:ea typeface="MS PGothic" panose="020B0600070205080204" pitchFamily="34" charset="-128"/>
              </a:defRPr>
            </a:lvl4pPr>
            <a:lvl5pPr marL="2057400" indent="-228600">
              <a:defRPr sz="2400">
                <a:solidFill>
                  <a:srgbClr val="FFB013"/>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B013"/>
                </a:solidFill>
                <a:latin typeface="Arial" panose="020B0604020202020204" pitchFamily="34" charset="0"/>
                <a:ea typeface="MS PGothic" panose="020B0600070205080204" pitchFamily="34" charset="-128"/>
              </a:defRPr>
            </a:lvl9pPr>
          </a:lstStyle>
          <a:p>
            <a:fld id="{D364B6BC-2C05-40E8-86FE-F0B1A118FC76}" type="slidenum">
              <a:rPr lang="en-US" altLang="en-US" sz="1200">
                <a:solidFill>
                  <a:srgbClr val="3333C1"/>
                </a:solidFill>
              </a:rPr>
              <a:pPr/>
              <a:t>31</a:t>
            </a:fld>
            <a:endParaRPr lang="en-US" altLang="en-US" sz="1200">
              <a:solidFill>
                <a:srgbClr val="3333C1"/>
              </a:solidFill>
            </a:endParaRPr>
          </a:p>
        </p:txBody>
      </p:sp>
    </p:spTree>
    <p:extLst>
      <p:ext uri="{BB962C8B-B14F-4D97-AF65-F5344CB8AC3E}">
        <p14:creationId xmlns:p14="http://schemas.microsoft.com/office/powerpoint/2010/main" val="2892929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2000" dirty="0" smtClean="0"/>
              <a:t>Now, I know there is a packed schedule of events today, so I won’t take</a:t>
            </a:r>
            <a:r>
              <a:rPr lang="en-US" sz="2000" baseline="0" dirty="0" smtClean="0"/>
              <a:t> up any more of your time. But if anyone has any questions, I think we have time for a few now.</a:t>
            </a:r>
          </a:p>
          <a:p>
            <a:endParaRPr lang="en-US" sz="2000" baseline="0" dirty="0" smtClean="0"/>
          </a:p>
          <a:p>
            <a:r>
              <a:rPr lang="en-US" sz="2000" baseline="0" dirty="0" smtClean="0"/>
              <a:t>[QUESTIONS]</a:t>
            </a:r>
          </a:p>
        </p:txBody>
      </p:sp>
      <p:sp>
        <p:nvSpPr>
          <p:cNvPr id="4" name="Slide Number Placeholder 3"/>
          <p:cNvSpPr>
            <a:spLocks noGrp="1"/>
          </p:cNvSpPr>
          <p:nvPr>
            <p:ph type="sldNum" sz="quarter" idx="10"/>
          </p:nvPr>
        </p:nvSpPr>
        <p:spPr/>
        <p:txBody>
          <a:bodyPr/>
          <a:lstStyle/>
          <a:p>
            <a:fld id="{164B663F-FE7E-487F-B07F-3A770B0BE146}" type="slidenum">
              <a:rPr lang="en-GB" smtClean="0"/>
              <a:pPr/>
              <a:t>32</a:t>
            </a:fld>
            <a:endParaRPr lang="en-GB"/>
          </a:p>
        </p:txBody>
      </p:sp>
    </p:spTree>
    <p:extLst>
      <p:ext uri="{BB962C8B-B14F-4D97-AF65-F5344CB8AC3E}">
        <p14:creationId xmlns:p14="http://schemas.microsoft.com/office/powerpoint/2010/main" val="81013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is a </a:t>
            </a:r>
            <a:r>
              <a:rPr lang="en-GB" dirty="0" smtClean="0"/>
              <a:t>clear example of why it is all to play for. </a:t>
            </a:r>
            <a:r>
              <a:rPr lang="en-GB" dirty="0" smtClean="0"/>
              <a:t>This hypothetical student</a:t>
            </a:r>
            <a:r>
              <a:rPr lang="en-GB" baseline="0" dirty="0" smtClean="0"/>
              <a:t> </a:t>
            </a:r>
            <a:r>
              <a:rPr lang="en-GB" dirty="0" smtClean="0"/>
              <a:t>was</a:t>
            </a:r>
            <a:r>
              <a:rPr lang="en-GB" baseline="0" dirty="0" smtClean="0"/>
              <a:t> </a:t>
            </a:r>
            <a:r>
              <a:rPr lang="en-GB" baseline="0" dirty="0" smtClean="0"/>
              <a:t>let down by </a:t>
            </a:r>
            <a:r>
              <a:rPr lang="en-GB" baseline="0" dirty="0" smtClean="0"/>
              <a:t>those Politics </a:t>
            </a:r>
            <a:r>
              <a:rPr lang="en-GB" baseline="0" dirty="0" smtClean="0"/>
              <a:t>wild </a:t>
            </a:r>
            <a:r>
              <a:rPr lang="en-GB" baseline="0" dirty="0" smtClean="0"/>
              <a:t>modules, and you might think that a </a:t>
            </a:r>
            <a:r>
              <a:rPr lang="en-GB" baseline="0" dirty="0" smtClean="0"/>
              <a:t>2(I) is </a:t>
            </a:r>
            <a:r>
              <a:rPr lang="en-GB" baseline="0" dirty="0" smtClean="0"/>
              <a:t>out of reach. </a:t>
            </a:r>
            <a:r>
              <a:rPr lang="en-GB" baseline="0" dirty="0" smtClean="0"/>
              <a:t>However, </a:t>
            </a:r>
            <a:r>
              <a:rPr lang="en-GB" baseline="0" dirty="0" smtClean="0"/>
              <a:t>they evidently </a:t>
            </a:r>
            <a:r>
              <a:rPr lang="en-GB" baseline="0" dirty="0" smtClean="0"/>
              <a:t>stepped up a gear, worked really hard on their Special Subject and dissertation, and as a result of Stage 3 being weighted more than Stage 2, was above to get their programme average into the 2(I) band</a:t>
            </a:r>
            <a:r>
              <a:rPr lang="en-GB" baseline="0" dirty="0" smtClean="0"/>
              <a:t>.</a:t>
            </a:r>
          </a:p>
        </p:txBody>
      </p:sp>
      <p:sp>
        <p:nvSpPr>
          <p:cNvPr id="4" name="Slide Number Placeholder 3"/>
          <p:cNvSpPr>
            <a:spLocks noGrp="1"/>
          </p:cNvSpPr>
          <p:nvPr>
            <p:ph type="sldNum" sz="quarter" idx="10"/>
          </p:nvPr>
        </p:nvSpPr>
        <p:spPr/>
        <p:txBody>
          <a:bodyPr/>
          <a:lstStyle/>
          <a:p>
            <a:fld id="{164B663F-FE7E-487F-B07F-3A770B0BE146}" type="slidenum">
              <a:rPr lang="en-GB" smtClean="0"/>
              <a:pPr/>
              <a:t>4</a:t>
            </a:fld>
            <a:endParaRPr lang="en-GB"/>
          </a:p>
        </p:txBody>
      </p:sp>
    </p:spTree>
    <p:extLst>
      <p:ext uri="{BB962C8B-B14F-4D97-AF65-F5344CB8AC3E}">
        <p14:creationId xmlns:p14="http://schemas.microsoft.com/office/powerpoint/2010/main" val="252689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 preponderance method is intended to recognise those students who have shown that they are clearly able of really good work, but their programme average doesn’t carry them into</a:t>
            </a:r>
            <a:r>
              <a:rPr lang="en-GB" baseline="0" dirty="0" smtClean="0"/>
              <a:t> that higher degree class.</a:t>
            </a:r>
          </a:p>
          <a:p>
            <a:endParaRPr lang="en-GB" baseline="0" dirty="0" smtClean="0"/>
          </a:p>
          <a:p>
            <a:r>
              <a:rPr lang="en-GB" baseline="0" dirty="0" smtClean="0"/>
              <a:t>Essentially, if you achieve at least half of your credits over Stages 2 and 3 in the higher degree class, and your average is within 3% of that class, that is the degree you are awarded, rather than the classification the pure programme average would have given you.</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5</a:t>
            </a:fld>
            <a:endParaRPr lang="en-GB"/>
          </a:p>
        </p:txBody>
      </p:sp>
    </p:spTree>
    <p:extLst>
      <p:ext uri="{BB962C8B-B14F-4D97-AF65-F5344CB8AC3E}">
        <p14:creationId xmlns:p14="http://schemas.microsoft.com/office/powerpoint/2010/main" val="163173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Here is a good example. This </a:t>
            </a:r>
            <a:r>
              <a:rPr lang="en-GB" dirty="0" smtClean="0"/>
              <a:t>student, again hypothetical, </a:t>
            </a:r>
            <a:r>
              <a:rPr lang="en-GB" dirty="0" smtClean="0"/>
              <a:t>did well in Stage 2, stepped it up in Stage 3, and achieved</a:t>
            </a:r>
            <a:r>
              <a:rPr lang="en-GB" baseline="0" dirty="0" smtClean="0"/>
              <a:t> a very strong 2(I) programme average. However… [CLICK]</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6</a:t>
            </a:fld>
            <a:endParaRPr lang="en-GB"/>
          </a:p>
        </p:txBody>
      </p:sp>
    </p:spTree>
    <p:extLst>
      <p:ext uri="{BB962C8B-B14F-4D97-AF65-F5344CB8AC3E}">
        <p14:creationId xmlns:p14="http://schemas.microsoft.com/office/powerpoint/2010/main" val="16174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student has 120 credits in</a:t>
            </a:r>
            <a:r>
              <a:rPr lang="en-GB" baseline="0" dirty="0" smtClean="0"/>
              <a:t> the First class range, and their average is within 3% of 70.0. As a result, the preponderance method is used to classify their degree result, giving them a First</a:t>
            </a:r>
            <a:r>
              <a:rPr lang="en-GB" baseline="0" dirty="0" smtClean="0"/>
              <a:t>.</a:t>
            </a:r>
          </a:p>
          <a:p>
            <a:endParaRPr lang="en-GB" baseline="0" dirty="0" smtClean="0"/>
          </a:p>
          <a:p>
            <a:r>
              <a:rPr lang="en-GB" baseline="0" dirty="0" smtClean="0"/>
              <a:t>Before we move on, is everyone clear on these two methods? </a:t>
            </a:r>
          </a:p>
        </p:txBody>
      </p:sp>
      <p:sp>
        <p:nvSpPr>
          <p:cNvPr id="4" name="Slide Number Placeholder 3"/>
          <p:cNvSpPr>
            <a:spLocks noGrp="1"/>
          </p:cNvSpPr>
          <p:nvPr>
            <p:ph type="sldNum" sz="quarter" idx="10"/>
          </p:nvPr>
        </p:nvSpPr>
        <p:spPr/>
        <p:txBody>
          <a:bodyPr/>
          <a:lstStyle/>
          <a:p>
            <a:fld id="{164B663F-FE7E-487F-B07F-3A770B0BE146}" type="slidenum">
              <a:rPr lang="en-GB" smtClean="0"/>
              <a:pPr/>
              <a:t>7</a:t>
            </a:fld>
            <a:endParaRPr lang="en-GB"/>
          </a:p>
        </p:txBody>
      </p:sp>
    </p:spTree>
    <p:extLst>
      <p:ext uri="{BB962C8B-B14F-4D97-AF65-F5344CB8AC3E}">
        <p14:creationId xmlns:p14="http://schemas.microsoft.com/office/powerpoint/2010/main" val="357232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So,</a:t>
            </a:r>
            <a:r>
              <a:rPr lang="en-GB" baseline="0" dirty="0" smtClean="0"/>
              <a:t> clearly, it is all to play for. But how can you to step up to that higher level? </a:t>
            </a:r>
          </a:p>
          <a:p>
            <a:endParaRPr lang="en-GB" baseline="0" dirty="0" smtClean="0"/>
          </a:p>
          <a:p>
            <a:r>
              <a:rPr lang="en-GB" baseline="0" dirty="0" smtClean="0"/>
              <a:t>Obviously, the School’s staff are here to help you, and you should make the most of their advice. All members of staff hold office hours, and you can also make an appointment to go along with a specific question in mind to discuss. They are here to advise you on how you can achieve your best work – obviously, that will mainly involve setting up a camp in the library and reading stacks of books, but if you would like some support or advice on a particular skill don’t hesitate to speak to someone in the School.</a:t>
            </a:r>
          </a:p>
          <a:p>
            <a:endParaRPr lang="en-GB" baseline="0" dirty="0" smtClean="0"/>
          </a:p>
          <a:p>
            <a:r>
              <a:rPr lang="en-GB" baseline="0" dirty="0" smtClean="0"/>
              <a:t>There are also the workshops run by the Student Learning Advisory Service, if you’d like some really targeted skills training.</a:t>
            </a:r>
          </a:p>
          <a:p>
            <a:endParaRPr lang="en-GB" baseline="0" dirty="0" smtClean="0"/>
          </a:p>
          <a:p>
            <a:r>
              <a:rPr lang="en-GB" baseline="0" dirty="0" smtClean="0"/>
              <a:t>I would also strongly encourage you to get feedback on your Stage 2 exams before the end of this term. You’ll receive an email from Rob about this later on in the term, but during the last four weeks members of staff will be asked to be available to go through your exam scripts from last year. If you want feedback on a specific exam, email the relevant module convenor, and they will arrange a time with you to sit down and go through your script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8</a:t>
            </a:fld>
            <a:endParaRPr lang="en-GB"/>
          </a:p>
        </p:txBody>
      </p:sp>
    </p:spTree>
    <p:extLst>
      <p:ext uri="{BB962C8B-B14F-4D97-AF65-F5344CB8AC3E}">
        <p14:creationId xmlns:p14="http://schemas.microsoft.com/office/powerpoint/2010/main" val="139088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 final six months of your degree are</a:t>
            </a:r>
            <a:r>
              <a:rPr lang="en-GB" baseline="0" dirty="0" smtClean="0"/>
              <a:t> a critical time not just for your degree, but also for your employability development and plans for the future. </a:t>
            </a:r>
            <a:endParaRPr lang="en-GB" baseline="0" dirty="0" smtClean="0"/>
          </a:p>
          <a:p>
            <a:endParaRPr lang="en-GB" baseline="0" dirty="0" smtClean="0"/>
          </a:p>
          <a:p>
            <a:r>
              <a:rPr lang="en-GB" baseline="0" dirty="0" smtClean="0"/>
              <a:t>Whether </a:t>
            </a:r>
            <a:r>
              <a:rPr lang="en-GB" baseline="0" dirty="0" smtClean="0"/>
              <a:t>you have already found and applied for a graduate scheme, or you are looking for a summer internship before coming back for an MA or </a:t>
            </a:r>
            <a:r>
              <a:rPr lang="en-GB" baseline="0" dirty="0" smtClean="0"/>
              <a:t>going on to other courses, </a:t>
            </a:r>
            <a:r>
              <a:rPr lang="en-GB" baseline="0" dirty="0" smtClean="0"/>
              <a:t>or if you simply want to make sure your CV is the best representation of your skills and experience, the School and the University are here to advise you. You can get in touch with me whenever you like, or email the Careers and Employability Service to make an appointment to see one of their advisors.</a:t>
            </a:r>
            <a:endParaRPr lang="en-GB" dirty="0" smtClean="0"/>
          </a:p>
          <a:p>
            <a:endParaRPr lang="en-GB" baseline="0" dirty="0" smtClean="0"/>
          </a:p>
          <a:p>
            <a:r>
              <a:rPr lang="en-GB" baseline="0" dirty="0" smtClean="0"/>
              <a:t>Fortunately, you have access to one of the best support services in the country. Four years ago the CES was short-listed for ‘Most Improved Careers/Employability Service’ by the National Undergraduate Employability Awards, and this year it has been short-listed for best employability service in the country. </a:t>
            </a:r>
            <a:r>
              <a:rPr lang="en-GB" baseline="0" dirty="0" smtClean="0"/>
              <a:t>They are a great team and work tirelessly to give you the best possible advice and opportunities, so make use of them.</a:t>
            </a:r>
            <a:endParaRPr lang="en-GB" baseline="0" dirty="0" smtClean="0"/>
          </a:p>
          <a:p>
            <a:endParaRPr lang="en-GB" baseline="0" dirty="0" smtClean="0"/>
          </a:p>
          <a:p>
            <a:r>
              <a:rPr lang="en-GB" dirty="0" smtClean="0"/>
              <a:t>Thinking of your CV, the CES is running a competition at the moment,</a:t>
            </a:r>
            <a:r>
              <a:rPr lang="en-GB" baseline="0" dirty="0" smtClean="0"/>
              <a:t> which </a:t>
            </a:r>
            <a:r>
              <a:rPr lang="en-GB" dirty="0" smtClean="0"/>
              <a:t>closes at the end </a:t>
            </a:r>
            <a:r>
              <a:rPr lang="en-GB" dirty="0" smtClean="0"/>
              <a:t>of February.</a:t>
            </a:r>
            <a:r>
              <a:rPr lang="en-GB" baseline="0" dirty="0" smtClean="0"/>
              <a:t> </a:t>
            </a:r>
            <a:r>
              <a:rPr lang="en-GB" baseline="0" dirty="0" smtClean="0"/>
              <a:t>Submit your CV, and if it is an example of really good practice and presentation, you can win </a:t>
            </a:r>
            <a:r>
              <a:rPr lang="en-GB" baseline="0" dirty="0" smtClean="0"/>
              <a:t>work experience and up to £300 funding to help you do it</a:t>
            </a:r>
            <a:r>
              <a:rPr lang="en-GB" baseline="0" dirty="0" smtClean="0"/>
              <a:t>. See the School’s blog for more information about that.</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9</a:t>
            </a:fld>
            <a:endParaRPr lang="en-GB"/>
          </a:p>
        </p:txBody>
      </p:sp>
    </p:spTree>
    <p:extLst>
      <p:ext uri="{BB962C8B-B14F-4D97-AF65-F5344CB8AC3E}">
        <p14:creationId xmlns:p14="http://schemas.microsoft.com/office/powerpoint/2010/main" val="2825104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932" y="299722"/>
            <a:ext cx="1007492"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213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3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484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473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1377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5361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9351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540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334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6238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93406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701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endParaRPr lang="en-GB" dirty="0" smtClean="0"/>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5" r:id="rId14"/>
    <p:sldLayoutId id="2147483666"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Lst>
  <p:timing>
    <p:tnLst>
      <p:par>
        <p:cTn id="1" dur="indefinite" restart="never" nodeType="tmRoot"/>
      </p:par>
    </p:tnLst>
  </p:timing>
  <p:hf sldNum="0"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careerhelp@kent.ac.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kent.ac.uk/ces/student/kew-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kent.ac.uk/summerschool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www.kent.ac.uk/scholarships/postgraduat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kent.ac.uk/history/postgraduate/fund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kent.ac.uk/congregation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studentsurvey.com/"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skimnapp.com/&amp;ei=lOrQVLvPFYvzaqPqgSg&amp;psig=AFQjCNGmbbBSLiwQwrfaaujh3uuD9NaEKw&amp;ust=1423064046440388" TargetMode="External"/><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mailto:history@kent.ac.uk" TargetMode="External"/><Relationship Id="rId5" Type="http://schemas.openxmlformats.org/officeDocument/2006/relationships/hyperlink" Target="mailto:nssawards@kent.ac.uk" TargetMode="External"/><Relationship Id="rId4" Type="http://schemas.openxmlformats.org/officeDocument/2006/relationships/hyperlink" Target="http://www.google.co.uk/url?sa=i&amp;rct=j&amp;q=&amp;esrc=s&amp;source=images&amp;cd=&amp;cad=rja&amp;uact=8&amp;ved=0CAcQjRw&amp;url=http://www.phonearena.com/phones/Samsung-Galaxy-Tab-S-10.5_id8662&amp;ei=ruvQVMTGHtHLaKzsgUg&amp;psig=AFQjCNHQ0LpwT6R4iWmNnCbjRg80D1ceEg&amp;ust=142306435332382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blogs.kent.ac.uk/history-employabilit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thestudentsurvey.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kent.ac.uk/learn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careerhelp@kent.ac.u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blogs.kent.ac.uk/history-employability/" TargetMode="External"/><Relationship Id="rId4" Type="http://schemas.openxmlformats.org/officeDocument/2006/relationships/hyperlink" Target="https://www.prospects.ac.uk/ev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7544" y="1152524"/>
            <a:ext cx="4176464" cy="862985"/>
          </a:xfrm>
        </p:spPr>
        <p:txBody>
          <a:bodyPr/>
          <a:lstStyle/>
          <a:p>
            <a:r>
              <a:rPr lang="en-US" dirty="0" smtClean="0"/>
              <a:t>FINISHING STRONG </a:t>
            </a:r>
          </a:p>
        </p:txBody>
      </p:sp>
      <p:sp>
        <p:nvSpPr>
          <p:cNvPr id="10" name="Text Placeholder 9"/>
          <p:cNvSpPr>
            <a:spLocks noGrp="1"/>
          </p:cNvSpPr>
          <p:nvPr>
            <p:ph type="body" sz="quarter" idx="13"/>
          </p:nvPr>
        </p:nvSpPr>
        <p:spPr>
          <a:xfrm>
            <a:off x="467545" y="2003162"/>
            <a:ext cx="4176464" cy="664498"/>
          </a:xfrm>
        </p:spPr>
        <p:txBody>
          <a:bodyPr/>
          <a:lstStyle/>
          <a:p>
            <a:r>
              <a:rPr lang="en-US" dirty="0" smtClean="0"/>
              <a:t>Finishing your degree and preparing to graduate</a:t>
            </a:r>
            <a:endParaRPr lang="en-US" dirty="0"/>
          </a:p>
        </p:txBody>
      </p:sp>
      <p:pic>
        <p:nvPicPr>
          <p:cNvPr id="2050" name="Picture 2" descr="Image result for kent labyrinth"/>
          <p:cNvPicPr>
            <a:picLocks noChangeAspect="1" noChangeArrowheads="1"/>
          </p:cNvPicPr>
          <p:nvPr/>
        </p:nvPicPr>
        <p:blipFill rotWithShape="1">
          <a:blip r:embed="rId3">
            <a:extLst>
              <a:ext uri="{28A0092B-C50C-407E-A947-70E740481C1C}">
                <a14:useLocalDpi xmlns:a14="http://schemas.microsoft.com/office/drawing/2010/main" val="0"/>
              </a:ext>
            </a:extLst>
          </a:blip>
          <a:srcRect l="38434"/>
          <a:stretch/>
        </p:blipFill>
        <p:spPr bwMode="auto">
          <a:xfrm>
            <a:off x="467544" y="2665608"/>
            <a:ext cx="8115300" cy="370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 – events this term</a:t>
            </a:r>
            <a:endParaRPr lang="en-GB" dirty="0"/>
          </a:p>
        </p:txBody>
      </p:sp>
      <p:sp>
        <p:nvSpPr>
          <p:cNvPr id="3" name="Content Placeholder 2"/>
          <p:cNvSpPr>
            <a:spLocks noGrp="1"/>
          </p:cNvSpPr>
          <p:nvPr>
            <p:ph idx="1"/>
          </p:nvPr>
        </p:nvSpPr>
        <p:spPr>
          <a:xfrm>
            <a:off x="457200" y="1228725"/>
            <a:ext cx="7859713" cy="5153025"/>
          </a:xfrm>
        </p:spPr>
        <p:txBody>
          <a:bodyPr/>
          <a:lstStyle/>
          <a:p>
            <a:r>
              <a:rPr lang="en-GB" dirty="0" smtClean="0"/>
              <a:t>Dozens of CES Bitesize sessions</a:t>
            </a:r>
          </a:p>
          <a:p>
            <a:r>
              <a:rPr lang="en-GB" dirty="0" smtClean="0"/>
              <a:t>Teach First </a:t>
            </a:r>
            <a:r>
              <a:rPr lang="en-GB" dirty="0" smtClean="0"/>
              <a:t>and Schools Direct applications </a:t>
            </a:r>
            <a:r>
              <a:rPr lang="en-GB" dirty="0" smtClean="0"/>
              <a:t>now open</a:t>
            </a:r>
          </a:p>
          <a:p>
            <a:r>
              <a:rPr lang="en-GB" dirty="0" smtClean="0"/>
              <a:t>Humanities for Hire</a:t>
            </a:r>
          </a:p>
          <a:p>
            <a:pPr lvl="1"/>
            <a:r>
              <a:rPr lang="en-GB" dirty="0" smtClean="0"/>
              <a:t>Writing for a Living</a:t>
            </a:r>
          </a:p>
          <a:p>
            <a:pPr lvl="1"/>
            <a:r>
              <a:rPr lang="en-GB" dirty="0" smtClean="0"/>
              <a:t>Applying for Teacher Training</a:t>
            </a:r>
          </a:p>
          <a:p>
            <a:pPr lvl="1"/>
            <a:r>
              <a:rPr lang="en-GB" dirty="0" smtClean="0"/>
              <a:t>Graduate Schemes – How? Why? Where?</a:t>
            </a:r>
          </a:p>
          <a:p>
            <a:pPr lvl="1"/>
            <a:r>
              <a:rPr lang="en-GB" dirty="0" smtClean="0"/>
              <a:t>Choosing the right job for you</a:t>
            </a:r>
          </a:p>
          <a:p>
            <a:r>
              <a:rPr lang="en-GB" dirty="0" smtClean="0"/>
              <a:t>More ‘Careers in…’ </a:t>
            </a:r>
            <a:r>
              <a:rPr lang="en-GB" dirty="0" smtClean="0"/>
              <a:t>sessions</a:t>
            </a:r>
          </a:p>
          <a:p>
            <a:pPr lvl="1"/>
            <a:r>
              <a:rPr lang="en-GB" dirty="0" smtClean="0"/>
              <a:t>A second ‘Careers in Security and Defence’ talk has been arranged for Wednesday 1</a:t>
            </a:r>
            <a:r>
              <a:rPr lang="en-GB" baseline="30000" dirty="0" smtClean="0"/>
              <a:t>st</a:t>
            </a:r>
            <a:r>
              <a:rPr lang="en-GB" dirty="0" smtClean="0"/>
              <a:t> March, 1pm-2pm, GS8</a:t>
            </a:r>
            <a:endParaRPr lang="en-GB" dirty="0" smtClean="0"/>
          </a:p>
          <a:p>
            <a:r>
              <a:rPr lang="en-GB" dirty="0" smtClean="0"/>
              <a:t>Volunteering opportunities throughout this year</a:t>
            </a:r>
          </a:p>
          <a:p>
            <a:r>
              <a:rPr lang="en-GB" dirty="0" smtClean="0"/>
              <a:t>Student Research Assistants – three roles now open</a:t>
            </a:r>
            <a:endParaRPr lang="en-GB" dirty="0"/>
          </a:p>
          <a:p>
            <a:r>
              <a:rPr lang="en-GB" dirty="0" smtClean="0"/>
              <a:t>Keep an eye on the employability website for events and opportunities</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326400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8374" y="278706"/>
            <a:ext cx="4657725" cy="6581823"/>
          </a:xfrm>
        </p:spPr>
      </p:pic>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24371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p>
        </p:txBody>
      </p:sp>
      <p:pic>
        <p:nvPicPr>
          <p:cNvPr id="1026" name="Picture 2" descr="year in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83305"/>
            <a:ext cx="4784725" cy="657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6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 – life after graduation</a:t>
            </a:r>
            <a:endParaRPr lang="en-GB" dirty="0"/>
          </a:p>
        </p:txBody>
      </p:sp>
      <p:sp>
        <p:nvSpPr>
          <p:cNvPr id="3" name="Content Placeholder 2"/>
          <p:cNvSpPr>
            <a:spLocks noGrp="1"/>
          </p:cNvSpPr>
          <p:nvPr>
            <p:ph idx="1"/>
          </p:nvPr>
        </p:nvSpPr>
        <p:spPr>
          <a:xfrm>
            <a:off x="457200" y="1484313"/>
            <a:ext cx="7859713" cy="4897437"/>
          </a:xfrm>
        </p:spPr>
        <p:txBody>
          <a:bodyPr/>
          <a:lstStyle/>
          <a:p>
            <a:r>
              <a:rPr lang="en-GB" dirty="0"/>
              <a:t>Careers and Employability Service</a:t>
            </a:r>
          </a:p>
          <a:p>
            <a:pPr lvl="1"/>
            <a:r>
              <a:rPr lang="en-GB" dirty="0" smtClean="0"/>
              <a:t>All CES services are available to alumni for three years after you graduate</a:t>
            </a:r>
          </a:p>
          <a:p>
            <a:pPr lvl="2"/>
            <a:r>
              <a:rPr lang="en-GB" dirty="0" smtClean="0"/>
              <a:t>Guidance </a:t>
            </a:r>
            <a:r>
              <a:rPr lang="en-GB" dirty="0"/>
              <a:t>interviews, CV checks, mock interviews and application assistance plus a great resources library</a:t>
            </a:r>
          </a:p>
          <a:p>
            <a:pPr lvl="2"/>
            <a:r>
              <a:rPr lang="en-GB" dirty="0"/>
              <a:t>10.30am-12.30pm and 2pm-4pm drop-in every day, or email </a:t>
            </a:r>
            <a:r>
              <a:rPr lang="en-GB" dirty="0">
                <a:hlinkClick r:id="rId3"/>
              </a:rPr>
              <a:t>careerhelp@kent.ac.uk</a:t>
            </a:r>
            <a:r>
              <a:rPr lang="en-GB" dirty="0"/>
              <a:t> for 1-1 sessions</a:t>
            </a:r>
          </a:p>
          <a:p>
            <a:pPr lvl="2"/>
            <a:r>
              <a:rPr lang="en-GB" dirty="0"/>
              <a:t>Careers Building can be found next to Keynes </a:t>
            </a:r>
            <a:r>
              <a:rPr lang="en-GB" dirty="0" smtClean="0"/>
              <a:t>College</a:t>
            </a:r>
          </a:p>
          <a:p>
            <a:r>
              <a:rPr lang="en-GB" dirty="0" smtClean="0"/>
              <a:t>University alumni network – KEW-NET</a:t>
            </a:r>
          </a:p>
          <a:p>
            <a:pPr lvl="1"/>
            <a:r>
              <a:rPr lang="en-GB" dirty="0" smtClean="0"/>
              <a:t>Find a mentor in the field you are interested in</a:t>
            </a:r>
          </a:p>
          <a:p>
            <a:pPr lvl="2"/>
            <a:r>
              <a:rPr lang="en-GB" dirty="0" smtClean="0"/>
              <a:t>Mentors offer advice, work shadowing, CV reviewing, potentially internships etc.</a:t>
            </a:r>
          </a:p>
          <a:p>
            <a:pPr lvl="1"/>
            <a:r>
              <a:rPr lang="en-GB" dirty="0" smtClean="0"/>
              <a:t>Act as a mentor to current students and recent graduates</a:t>
            </a:r>
          </a:p>
          <a:p>
            <a:pPr lvl="1"/>
            <a:r>
              <a:rPr lang="en-GB" dirty="0" smtClean="0">
                <a:hlinkClick r:id="rId4"/>
              </a:rPr>
              <a:t>www.kent.ac.uk/ces/student/kew-net</a:t>
            </a:r>
            <a:endParaRPr lang="en-GB" dirty="0" smtClean="0"/>
          </a:p>
          <a:p>
            <a:pPr lvl="1"/>
            <a:endParaRPr lang="en-GB" dirty="0"/>
          </a:p>
          <a:p>
            <a:endParaRPr lang="en-GB"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59172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Summer Schools</a:t>
            </a:r>
            <a:endParaRPr lang="en-GB" dirty="0"/>
          </a:p>
        </p:txBody>
      </p:sp>
      <p:sp>
        <p:nvSpPr>
          <p:cNvPr id="3" name="Content Placeholder 2"/>
          <p:cNvSpPr>
            <a:spLocks noGrp="1"/>
          </p:cNvSpPr>
          <p:nvPr>
            <p:ph idx="1"/>
          </p:nvPr>
        </p:nvSpPr>
        <p:spPr>
          <a:xfrm>
            <a:off x="457200" y="1484313"/>
            <a:ext cx="7953375" cy="4897437"/>
          </a:xfrm>
        </p:spPr>
        <p:txBody>
          <a:bodyPr/>
          <a:lstStyle/>
          <a:p>
            <a:r>
              <a:rPr lang="en-GB" dirty="0" smtClean="0"/>
              <a:t>The University runs Summer Schools in Canterbury and Paris during July and August, which are available to Stage 2 and 3 students.</a:t>
            </a:r>
          </a:p>
          <a:p>
            <a:r>
              <a:rPr lang="en-GB" dirty="0">
                <a:hlinkClick r:id="rId3"/>
              </a:rPr>
              <a:t>www.kent.ac.uk/summerschools</a:t>
            </a:r>
            <a:r>
              <a:rPr lang="en-GB" dirty="0" smtClean="0">
                <a:hlinkClick r:id="rId3"/>
              </a:rPr>
              <a:t>/</a:t>
            </a:r>
            <a:r>
              <a:rPr lang="en-GB" dirty="0" smtClean="0"/>
              <a:t> </a:t>
            </a:r>
          </a:p>
          <a:p>
            <a:r>
              <a:rPr lang="en-GB" dirty="0" smtClean="0"/>
              <a:t>History – Medieval Canterbury and Kent, 3</a:t>
            </a:r>
            <a:r>
              <a:rPr lang="en-GB" baseline="30000" dirty="0" smtClean="0"/>
              <a:t>rd</a:t>
            </a:r>
            <a:r>
              <a:rPr lang="en-GB" dirty="0" smtClean="0"/>
              <a:t>-14</a:t>
            </a:r>
            <a:r>
              <a:rPr lang="en-GB" baseline="30000" dirty="0" smtClean="0"/>
              <a:t>th</a:t>
            </a:r>
            <a:r>
              <a:rPr lang="en-GB" dirty="0" smtClean="0"/>
              <a:t> July</a:t>
            </a:r>
          </a:p>
          <a:p>
            <a:r>
              <a:rPr lang="en-GB" dirty="0" smtClean="0"/>
              <a:t>For Summer </a:t>
            </a:r>
            <a:r>
              <a:rPr lang="en-GB" dirty="0"/>
              <a:t>S</a:t>
            </a:r>
            <a:r>
              <a:rPr lang="en-GB" dirty="0" smtClean="0"/>
              <a:t>chools in Paris, scholarships are available, covering the cost of tuition, accommodation, lunch each day, and travel around Paris.</a:t>
            </a:r>
          </a:p>
          <a:p>
            <a:r>
              <a:rPr lang="en-GB" dirty="0" smtClean="0"/>
              <a:t>Deadline for scholarship applications: Friday 3</a:t>
            </a:r>
            <a:r>
              <a:rPr lang="en-GB" baseline="30000" dirty="0" smtClean="0"/>
              <a:t>rd</a:t>
            </a:r>
            <a:r>
              <a:rPr lang="en-GB" dirty="0" smtClean="0"/>
              <a:t> March</a:t>
            </a:r>
            <a:endParaRPr lang="en-GB"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80684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p>
        </p:txBody>
      </p:sp>
      <p:sp>
        <p:nvSpPr>
          <p:cNvPr id="5" name="Title 1"/>
          <p:cNvSpPr txBox="1">
            <a:spLocks/>
          </p:cNvSpPr>
          <p:nvPr/>
        </p:nvSpPr>
        <p:spPr bwMode="auto">
          <a:xfrm>
            <a:off x="457200" y="549275"/>
            <a:ext cx="8562814"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kern="0" smtClean="0"/>
              <a:t>Taught MA Programmes in the School of History </a:t>
            </a:r>
            <a:endParaRPr lang="en-GB" kern="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6411"/>
            <a:ext cx="2931428" cy="12857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286" y="2316411"/>
            <a:ext cx="2931428" cy="12857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572" y="4684157"/>
            <a:ext cx="2931428" cy="12857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81041"/>
            <a:ext cx="2931428" cy="128571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6286" y="4681041"/>
            <a:ext cx="2931428" cy="128571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7953" y="2316411"/>
            <a:ext cx="2846047" cy="1285714"/>
          </a:xfrm>
          <a:prstGeom prst="rect">
            <a:avLst/>
          </a:prstGeom>
        </p:spPr>
      </p:pic>
      <p:sp>
        <p:nvSpPr>
          <p:cNvPr id="12" name="TextBox 11"/>
          <p:cNvSpPr txBox="1"/>
          <p:nvPr/>
        </p:nvSpPr>
        <p:spPr>
          <a:xfrm>
            <a:off x="0" y="1516192"/>
            <a:ext cx="2931428" cy="707886"/>
          </a:xfrm>
          <a:prstGeom prst="rect">
            <a:avLst/>
          </a:prstGeom>
          <a:noFill/>
        </p:spPr>
        <p:txBody>
          <a:bodyPr wrap="square" rtlCol="0">
            <a:spAutoFit/>
          </a:bodyPr>
          <a:lstStyle/>
          <a:p>
            <a:pPr algn="ctr"/>
            <a:r>
              <a:rPr lang="en-GB" sz="2000" dirty="0" smtClean="0"/>
              <a:t>Modern History,</a:t>
            </a:r>
            <a:br>
              <a:rPr lang="en-GB" sz="2000" dirty="0" smtClean="0"/>
            </a:br>
            <a:r>
              <a:rPr lang="en-GB" sz="2000" dirty="0" smtClean="0"/>
              <a:t>1500-2000</a:t>
            </a:r>
            <a:endParaRPr lang="en-GB" sz="2000" dirty="0"/>
          </a:p>
        </p:txBody>
      </p:sp>
      <p:sp>
        <p:nvSpPr>
          <p:cNvPr id="13" name="TextBox 12"/>
          <p:cNvSpPr txBox="1"/>
          <p:nvPr/>
        </p:nvSpPr>
        <p:spPr>
          <a:xfrm>
            <a:off x="3106286" y="1516191"/>
            <a:ext cx="2931428" cy="800219"/>
          </a:xfrm>
          <a:prstGeom prst="rect">
            <a:avLst/>
          </a:prstGeom>
          <a:noFill/>
        </p:spPr>
        <p:txBody>
          <a:bodyPr wrap="square" rtlCol="0">
            <a:spAutoFit/>
          </a:bodyPr>
          <a:lstStyle/>
          <a:p>
            <a:pPr algn="ctr"/>
            <a:r>
              <a:rPr lang="en-GB" sz="2000" dirty="0" smtClean="0"/>
              <a:t>War, Media </a:t>
            </a:r>
          </a:p>
          <a:p>
            <a:pPr algn="ctr"/>
            <a:r>
              <a:rPr lang="en-GB" sz="2000" dirty="0" smtClean="0"/>
              <a:t>and Society</a:t>
            </a:r>
            <a:endParaRPr lang="en-GB" sz="2000" dirty="0"/>
          </a:p>
        </p:txBody>
      </p:sp>
      <p:sp>
        <p:nvSpPr>
          <p:cNvPr id="14" name="TextBox 13"/>
          <p:cNvSpPr txBox="1"/>
          <p:nvPr/>
        </p:nvSpPr>
        <p:spPr>
          <a:xfrm>
            <a:off x="6297954" y="1516190"/>
            <a:ext cx="2846046" cy="800219"/>
          </a:xfrm>
          <a:prstGeom prst="rect">
            <a:avLst/>
          </a:prstGeom>
          <a:noFill/>
        </p:spPr>
        <p:txBody>
          <a:bodyPr wrap="square" rtlCol="0">
            <a:spAutoFit/>
          </a:bodyPr>
          <a:lstStyle/>
          <a:p>
            <a:pPr algn="ctr"/>
            <a:r>
              <a:rPr lang="en-GB" sz="2000" dirty="0" smtClean="0"/>
              <a:t>Science </a:t>
            </a:r>
          </a:p>
          <a:p>
            <a:pPr algn="ctr"/>
            <a:r>
              <a:rPr lang="en-GB" sz="2000" dirty="0" smtClean="0"/>
              <a:t>Communication</a:t>
            </a:r>
            <a:endParaRPr lang="en-GB" sz="2000" dirty="0"/>
          </a:p>
        </p:txBody>
      </p:sp>
      <p:sp>
        <p:nvSpPr>
          <p:cNvPr id="15" name="TextBox 14"/>
          <p:cNvSpPr txBox="1"/>
          <p:nvPr/>
        </p:nvSpPr>
        <p:spPr>
          <a:xfrm>
            <a:off x="248071" y="3992021"/>
            <a:ext cx="2435282" cy="707886"/>
          </a:xfrm>
          <a:prstGeom prst="rect">
            <a:avLst/>
          </a:prstGeom>
          <a:noFill/>
        </p:spPr>
        <p:txBody>
          <a:bodyPr wrap="none" rtlCol="0">
            <a:spAutoFit/>
          </a:bodyPr>
          <a:lstStyle/>
          <a:p>
            <a:pPr algn="ctr"/>
            <a:r>
              <a:rPr lang="en-GB" sz="2000" dirty="0" smtClean="0"/>
              <a:t>History of Medicine </a:t>
            </a:r>
            <a:br>
              <a:rPr lang="en-GB" sz="2000" dirty="0" smtClean="0"/>
            </a:br>
            <a:r>
              <a:rPr lang="en-GB" sz="2000" dirty="0" smtClean="0"/>
              <a:t>and Health</a:t>
            </a:r>
            <a:endParaRPr lang="en-GB" sz="2000" dirty="0"/>
          </a:p>
        </p:txBody>
      </p:sp>
      <p:sp>
        <p:nvSpPr>
          <p:cNvPr id="16" name="TextBox 15"/>
          <p:cNvSpPr txBox="1"/>
          <p:nvPr/>
        </p:nvSpPr>
        <p:spPr>
          <a:xfrm>
            <a:off x="3589198" y="4280931"/>
            <a:ext cx="1965602" cy="400110"/>
          </a:xfrm>
          <a:prstGeom prst="rect">
            <a:avLst/>
          </a:prstGeom>
          <a:noFill/>
        </p:spPr>
        <p:txBody>
          <a:bodyPr wrap="none" rtlCol="0">
            <a:spAutoFit/>
          </a:bodyPr>
          <a:lstStyle/>
          <a:p>
            <a:pPr algn="ctr"/>
            <a:r>
              <a:rPr lang="en-GB" sz="2000" dirty="0" smtClean="0"/>
              <a:t>Imperial History</a:t>
            </a:r>
            <a:endParaRPr lang="en-GB" sz="2000" dirty="0"/>
          </a:p>
        </p:txBody>
      </p:sp>
      <p:sp>
        <p:nvSpPr>
          <p:cNvPr id="17" name="TextBox 16"/>
          <p:cNvSpPr txBox="1"/>
          <p:nvPr/>
        </p:nvSpPr>
        <p:spPr>
          <a:xfrm>
            <a:off x="6212573" y="4280931"/>
            <a:ext cx="2931428" cy="400110"/>
          </a:xfrm>
          <a:prstGeom prst="rect">
            <a:avLst/>
          </a:prstGeom>
          <a:noFill/>
        </p:spPr>
        <p:txBody>
          <a:bodyPr wrap="square" rtlCol="0">
            <a:spAutoFit/>
          </a:bodyPr>
          <a:lstStyle/>
          <a:p>
            <a:pPr algn="ctr"/>
            <a:r>
              <a:rPr lang="en-GB" sz="2000" dirty="0" smtClean="0"/>
              <a:t>First World War Studies</a:t>
            </a:r>
            <a:endParaRPr lang="en-GB" sz="2000" dirty="0"/>
          </a:p>
        </p:txBody>
      </p:sp>
    </p:spTree>
    <p:extLst>
      <p:ext uri="{BB962C8B-B14F-4D97-AF65-F5344CB8AC3E}">
        <p14:creationId xmlns:p14="http://schemas.microsoft.com/office/powerpoint/2010/main" val="196788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Opportunities</a:t>
            </a:r>
            <a:endParaRPr lang="en-GB" dirty="0"/>
          </a:p>
        </p:txBody>
      </p:sp>
      <p:sp>
        <p:nvSpPr>
          <p:cNvPr id="3" name="Content Placeholder 2"/>
          <p:cNvSpPr>
            <a:spLocks noGrp="1"/>
          </p:cNvSpPr>
          <p:nvPr>
            <p:ph idx="1"/>
          </p:nvPr>
        </p:nvSpPr>
        <p:spPr>
          <a:xfrm>
            <a:off x="457200" y="1125539"/>
            <a:ext cx="8686800" cy="5256212"/>
          </a:xfrm>
        </p:spPr>
        <p:txBody>
          <a:bodyPr/>
          <a:lstStyle/>
          <a:p>
            <a:r>
              <a:rPr lang="en-GB" dirty="0" smtClean="0"/>
              <a:t>University scholarships</a:t>
            </a:r>
          </a:p>
          <a:p>
            <a:pPr lvl="1"/>
            <a:r>
              <a:rPr lang="en-GB" dirty="0" smtClean="0">
                <a:hlinkClick r:id="rId3"/>
              </a:rPr>
              <a:t>www.kent.ac.uk/scholarships/postgraduate/</a:t>
            </a:r>
            <a:r>
              <a:rPr lang="en-GB" dirty="0" smtClean="0"/>
              <a:t> </a:t>
            </a:r>
          </a:p>
          <a:p>
            <a:pPr lvl="1"/>
            <a:r>
              <a:rPr lang="en-GB" dirty="0" smtClean="0"/>
              <a:t>10% discount on tuition fees if you continue from UG into PG study</a:t>
            </a:r>
            <a:endParaRPr lang="en-GB" dirty="0"/>
          </a:p>
          <a:p>
            <a:r>
              <a:rPr lang="en-GB" dirty="0" smtClean="0"/>
              <a:t>School scholarships</a:t>
            </a:r>
            <a:endParaRPr lang="en-GB" dirty="0"/>
          </a:p>
          <a:p>
            <a:pPr lvl="1"/>
            <a:r>
              <a:rPr lang="en-GB" dirty="0" smtClean="0"/>
              <a:t>The School of History is offering TWO MA scholarships for </a:t>
            </a:r>
            <a:r>
              <a:rPr lang="en-GB" dirty="0"/>
              <a:t>2017/2018 - </a:t>
            </a:r>
            <a:r>
              <a:rPr lang="en-GB" dirty="0">
                <a:hlinkClick r:id="rId4"/>
              </a:rPr>
              <a:t>www.kent.ac.uk/history/postgraduate/funding</a:t>
            </a:r>
            <a:r>
              <a:rPr lang="en-GB" dirty="0" smtClean="0">
                <a:hlinkClick r:id="rId4"/>
              </a:rPr>
              <a:t>/</a:t>
            </a:r>
            <a:r>
              <a:rPr lang="en-GB" dirty="0" smtClean="0"/>
              <a:t> </a:t>
            </a:r>
          </a:p>
          <a:p>
            <a:pPr lvl="1"/>
            <a:r>
              <a:rPr lang="en-GB" dirty="0" smtClean="0"/>
              <a:t>Covers all tuition fees for the programme, plus £1,000 for study costs</a:t>
            </a:r>
          </a:p>
          <a:p>
            <a:pPr lvl="1"/>
            <a:r>
              <a:rPr lang="en-GB" dirty="0" smtClean="0"/>
              <a:t>Deadline to apply: </a:t>
            </a:r>
            <a:r>
              <a:rPr lang="en-GB" b="1" dirty="0" smtClean="0"/>
              <a:t>Monday 13</a:t>
            </a:r>
            <a:r>
              <a:rPr lang="en-GB" b="1" baseline="30000" dirty="0" smtClean="0"/>
              <a:t>th</a:t>
            </a:r>
            <a:r>
              <a:rPr lang="en-GB" b="1" dirty="0" smtClean="0"/>
              <a:t> March</a:t>
            </a:r>
            <a:r>
              <a:rPr lang="en-GB" dirty="0" smtClean="0"/>
              <a:t>.</a:t>
            </a:r>
          </a:p>
          <a:p>
            <a:r>
              <a:rPr lang="en-GB" dirty="0" smtClean="0"/>
              <a:t>PG student loans</a:t>
            </a:r>
          </a:p>
          <a:p>
            <a:pPr lvl="1"/>
            <a:r>
              <a:rPr lang="en-GB" dirty="0" smtClean="0"/>
              <a:t>Available </a:t>
            </a:r>
            <a:r>
              <a:rPr lang="en-GB" dirty="0"/>
              <a:t>for taught and research MAs</a:t>
            </a:r>
          </a:p>
          <a:p>
            <a:pPr lvl="1"/>
            <a:r>
              <a:rPr lang="en-GB" dirty="0" smtClean="0"/>
              <a:t>Government-backed loans of up to £10,000</a:t>
            </a:r>
          </a:p>
          <a:p>
            <a:pPr lvl="1"/>
            <a:r>
              <a:rPr lang="en-GB" dirty="0" smtClean="0"/>
              <a:t>Non-means tested</a:t>
            </a:r>
          </a:p>
          <a:p>
            <a:pPr lvl="1"/>
            <a:r>
              <a:rPr lang="en-GB" dirty="0" smtClean="0"/>
              <a:t>Repaid at 6% of your annual income over £21,000</a:t>
            </a:r>
          </a:p>
          <a:p>
            <a:pPr lvl="1"/>
            <a:r>
              <a:rPr lang="en-GB" dirty="0" smtClean="0"/>
              <a:t>Available to UK nationals and EU students</a:t>
            </a:r>
            <a:endParaRPr lang="en-GB"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725399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Graduation</a:t>
            </a:r>
            <a:endParaRPr lang="en-GB" dirty="0"/>
          </a:p>
        </p:txBody>
      </p:sp>
      <p:sp>
        <p:nvSpPr>
          <p:cNvPr id="3" name="Content Placeholder 2"/>
          <p:cNvSpPr>
            <a:spLocks noGrp="1"/>
          </p:cNvSpPr>
          <p:nvPr>
            <p:ph idx="1"/>
          </p:nvPr>
        </p:nvSpPr>
        <p:spPr>
          <a:xfrm>
            <a:off x="457200" y="1484313"/>
            <a:ext cx="8467725" cy="4897437"/>
          </a:xfrm>
        </p:spPr>
        <p:txBody>
          <a:bodyPr/>
          <a:lstStyle/>
          <a:p>
            <a:r>
              <a:rPr lang="en-GB" dirty="0"/>
              <a:t>The School holds a party on the </a:t>
            </a:r>
            <a:r>
              <a:rPr lang="en-GB" dirty="0" smtClean="0"/>
              <a:t>day of </a:t>
            </a:r>
            <a:r>
              <a:rPr lang="en-GB" dirty="0"/>
              <a:t>our ceremony:</a:t>
            </a:r>
          </a:p>
          <a:p>
            <a:pPr lvl="1"/>
            <a:r>
              <a:rPr lang="en-GB" dirty="0"/>
              <a:t>Friends and family are very welcome</a:t>
            </a:r>
          </a:p>
          <a:p>
            <a:pPr lvl="1"/>
            <a:r>
              <a:rPr lang="en-GB" dirty="0" smtClean="0"/>
              <a:t>More </a:t>
            </a:r>
            <a:r>
              <a:rPr lang="en-GB" dirty="0" err="1" smtClean="0"/>
              <a:t>Pimm’s</a:t>
            </a:r>
            <a:r>
              <a:rPr lang="en-GB" dirty="0" smtClean="0"/>
              <a:t> </a:t>
            </a:r>
            <a:r>
              <a:rPr lang="en-GB" dirty="0"/>
              <a:t>and </a:t>
            </a:r>
            <a:r>
              <a:rPr lang="en-GB" dirty="0" smtClean="0"/>
              <a:t>scones than you can possibly eat and drink</a:t>
            </a:r>
            <a:endParaRPr lang="en-GB" dirty="0"/>
          </a:p>
          <a:p>
            <a:pPr lvl="1"/>
            <a:r>
              <a:rPr lang="en-GB" dirty="0"/>
              <a:t>School prizes are awarded</a:t>
            </a:r>
          </a:p>
          <a:p>
            <a:pPr lvl="1"/>
            <a:r>
              <a:rPr lang="en-GB" dirty="0"/>
              <a:t>The sun *always* shines on </a:t>
            </a:r>
            <a:r>
              <a:rPr lang="en-GB" dirty="0" smtClean="0"/>
              <a:t>our graduation </a:t>
            </a:r>
            <a:r>
              <a:rPr lang="en-GB" dirty="0"/>
              <a:t>party!</a:t>
            </a:r>
          </a:p>
          <a:p>
            <a:r>
              <a:rPr lang="en-GB" dirty="0" smtClean="0"/>
              <a:t>History’s </a:t>
            </a:r>
            <a:r>
              <a:rPr lang="en-GB" dirty="0"/>
              <a:t>g</a:t>
            </a:r>
            <a:r>
              <a:rPr lang="en-GB" dirty="0" smtClean="0"/>
              <a:t>raduation ceremony: 19:30, Thursday 13</a:t>
            </a:r>
            <a:r>
              <a:rPr lang="en-GB" baseline="30000" dirty="0" smtClean="0"/>
              <a:t>th</a:t>
            </a:r>
            <a:r>
              <a:rPr lang="en-GB" dirty="0" smtClean="0"/>
              <a:t> July</a:t>
            </a: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pPr marL="0" indent="0" algn="ctr">
              <a:buNone/>
            </a:pPr>
            <a:r>
              <a:rPr lang="en-GB" dirty="0" smtClean="0">
                <a:hlinkClick r:id="rId3"/>
              </a:rPr>
              <a:t>www.kent.ac.uk/congregations/</a:t>
            </a:r>
            <a:endParaRPr lang="en-GB" dirty="0" smtClean="0"/>
          </a:p>
          <a:p>
            <a:endParaRPr lang="en-GB" dirty="0"/>
          </a:p>
        </p:txBody>
      </p:sp>
      <p:sp>
        <p:nvSpPr>
          <p:cNvPr id="4" name="Footer Placeholder 3"/>
          <p:cNvSpPr>
            <a:spLocks noGrp="1"/>
          </p:cNvSpPr>
          <p:nvPr>
            <p:ph type="ftr" sz="quarter" idx="10"/>
          </p:nvPr>
        </p:nvSpPr>
        <p:spPr/>
        <p:txBody>
          <a:bodyPr/>
          <a:lstStyle/>
          <a:p>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749" y="3889273"/>
            <a:ext cx="3059924" cy="2294943"/>
          </a:xfrm>
          <a:prstGeom prst="rect">
            <a:avLst/>
          </a:prstGeom>
        </p:spPr>
      </p:pic>
      <p:pic>
        <p:nvPicPr>
          <p:cNvPr id="7" name="Picture 2" descr="https://blogs.kent.ac.uk/history/files/2015/07/IMG_105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03" t="11274" b="38618"/>
          <a:stretch/>
        </p:blipFill>
        <p:spPr bwMode="auto">
          <a:xfrm>
            <a:off x="237948" y="4089161"/>
            <a:ext cx="5188549" cy="189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98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Prizes</a:t>
            </a:r>
            <a:endParaRPr lang="en-GB" dirty="0"/>
          </a:p>
        </p:txBody>
      </p:sp>
      <p:sp>
        <p:nvSpPr>
          <p:cNvPr id="4" name="Footer Placeholder 3"/>
          <p:cNvSpPr>
            <a:spLocks noGrp="1"/>
          </p:cNvSpPr>
          <p:nvPr>
            <p:ph type="ftr" sz="quarter" idx="10"/>
          </p:nvPr>
        </p:nvSpPr>
        <p:spPr/>
        <p:txBody>
          <a:bodyPr/>
          <a:lstStyle/>
          <a:p>
            <a:endParaRPr lang="en-GB" dirty="0"/>
          </a:p>
        </p:txBody>
      </p:sp>
      <p:sp>
        <p:nvSpPr>
          <p:cNvPr id="8" name="Content Placeholder 7"/>
          <p:cNvSpPr>
            <a:spLocks noGrp="1"/>
          </p:cNvSpPr>
          <p:nvPr>
            <p:ph idx="1"/>
          </p:nvPr>
        </p:nvSpPr>
        <p:spPr>
          <a:xfrm>
            <a:off x="457200" y="1484313"/>
            <a:ext cx="8291513" cy="4897437"/>
          </a:xfrm>
        </p:spPr>
        <p:txBody>
          <a:bodyPr/>
          <a:lstStyle/>
          <a:p>
            <a:r>
              <a:rPr lang="en-GB" dirty="0" smtClean="0"/>
              <a:t>The School awards a number of prizes to final-year students, recognising those who have shown particular excellence:</a:t>
            </a:r>
          </a:p>
          <a:p>
            <a:pPr lvl="1"/>
            <a:endParaRPr lang="en-GB" dirty="0" smtClean="0"/>
          </a:p>
          <a:p>
            <a:pPr lvl="1"/>
            <a:r>
              <a:rPr lang="en-GB" dirty="0" smtClean="0"/>
              <a:t>Best Degree Result</a:t>
            </a:r>
          </a:p>
          <a:p>
            <a:pPr lvl="1"/>
            <a:r>
              <a:rPr lang="en-GB" dirty="0" smtClean="0"/>
              <a:t>Stage 3 Achievement Award – the 2</a:t>
            </a:r>
            <a:r>
              <a:rPr lang="en-GB" baseline="30000" dirty="0" smtClean="0"/>
              <a:t>nd</a:t>
            </a:r>
            <a:r>
              <a:rPr lang="en-GB" dirty="0" smtClean="0"/>
              <a:t> to 5</a:t>
            </a:r>
            <a:r>
              <a:rPr lang="en-GB" baseline="30000" dirty="0" smtClean="0"/>
              <a:t>th</a:t>
            </a:r>
            <a:r>
              <a:rPr lang="en-GB" dirty="0" smtClean="0"/>
              <a:t> highest degree results</a:t>
            </a:r>
          </a:p>
          <a:p>
            <a:pPr lvl="1"/>
            <a:r>
              <a:rPr lang="en-GB" dirty="0" smtClean="0"/>
              <a:t>Greatest Improvement between Stages 2 and 3</a:t>
            </a:r>
          </a:p>
          <a:p>
            <a:pPr lvl="1"/>
            <a:r>
              <a:rPr lang="en-GB" dirty="0" smtClean="0"/>
              <a:t>Dissertation prizes:</a:t>
            </a:r>
          </a:p>
          <a:p>
            <a:pPr lvl="2"/>
            <a:r>
              <a:rPr lang="en-GB" dirty="0" smtClean="0"/>
              <a:t>Best History Dissertation</a:t>
            </a:r>
          </a:p>
          <a:p>
            <a:pPr lvl="2"/>
            <a:r>
              <a:rPr lang="en-GB" dirty="0" smtClean="0"/>
              <a:t>Best War Studies Dissertation</a:t>
            </a:r>
          </a:p>
          <a:p>
            <a:pPr lvl="2"/>
            <a:r>
              <a:rPr lang="en-GB" dirty="0" smtClean="0"/>
              <a:t>Best Dissertation on the History of Medicine</a:t>
            </a:r>
          </a:p>
          <a:p>
            <a:pPr lvl="2"/>
            <a:r>
              <a:rPr lang="en-GB" dirty="0" smtClean="0"/>
              <a:t>Best Dissertation on Imperial/non-Western History</a:t>
            </a:r>
          </a:p>
          <a:p>
            <a:pPr lvl="2"/>
            <a:r>
              <a:rPr lang="en-GB" dirty="0" smtClean="0"/>
              <a:t>Copley Prize for Best Dissertation in </a:t>
            </a:r>
            <a:r>
              <a:rPr lang="en-US" dirty="0"/>
              <a:t>colonial, religious, intellectual or cultural history</a:t>
            </a:r>
            <a:endParaRPr lang="en-GB" dirty="0" smtClean="0"/>
          </a:p>
          <a:p>
            <a:pPr lvl="2"/>
            <a:endParaRPr lang="en-GB" dirty="0"/>
          </a:p>
        </p:txBody>
      </p:sp>
    </p:spTree>
    <p:extLst>
      <p:ext uri="{BB962C8B-B14F-4D97-AF65-F5344CB8AC3E}">
        <p14:creationId xmlns:p14="http://schemas.microsoft.com/office/powerpoint/2010/main" val="85767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sz="2800" dirty="0" smtClean="0"/>
              <a:t>The National Student Survey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198" t="6121" b="3019"/>
          <a:stretch/>
        </p:blipFill>
        <p:spPr>
          <a:xfrm>
            <a:off x="908451" y="1316038"/>
            <a:ext cx="7389009" cy="5208587"/>
          </a:xfrm>
          <a:prstGeom prst="rect">
            <a:avLst/>
          </a:prstGeom>
        </p:spPr>
      </p:pic>
    </p:spTree>
    <p:extLst>
      <p:ext uri="{BB962C8B-B14F-4D97-AF65-F5344CB8AC3E}">
        <p14:creationId xmlns:p14="http://schemas.microsoft.com/office/powerpoint/2010/main" val="2017386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is everything to play for…</a:t>
            </a:r>
            <a:endParaRPr lang="en-GB" dirty="0"/>
          </a:p>
        </p:txBody>
      </p:sp>
      <p:sp>
        <p:nvSpPr>
          <p:cNvPr id="3" name="Content Placeholder 2"/>
          <p:cNvSpPr>
            <a:spLocks noGrp="1"/>
          </p:cNvSpPr>
          <p:nvPr>
            <p:ph idx="1"/>
          </p:nvPr>
        </p:nvSpPr>
        <p:spPr>
          <a:xfrm>
            <a:off x="457200" y="1484313"/>
            <a:ext cx="7859713" cy="4897437"/>
          </a:xfrm>
        </p:spPr>
        <p:txBody>
          <a:bodyPr/>
          <a:lstStyle/>
          <a:p>
            <a:r>
              <a:rPr lang="en-GB" dirty="0" smtClean="0"/>
              <a:t>How is your degree classified?</a:t>
            </a:r>
          </a:p>
          <a:p>
            <a:r>
              <a:rPr lang="en-GB" dirty="0" smtClean="0"/>
              <a:t>There are </a:t>
            </a:r>
            <a:r>
              <a:rPr lang="en-GB" u="sng" dirty="0" smtClean="0"/>
              <a:t>two</a:t>
            </a:r>
            <a:r>
              <a:rPr lang="en-GB" dirty="0" smtClean="0"/>
              <a:t> methods:</a:t>
            </a:r>
          </a:p>
          <a:p>
            <a:pPr lvl="1"/>
            <a:r>
              <a:rPr lang="en-GB" dirty="0" smtClean="0"/>
              <a:t>Average</a:t>
            </a:r>
          </a:p>
          <a:p>
            <a:pPr lvl="1"/>
            <a:r>
              <a:rPr lang="en-GB" dirty="0" smtClean="0"/>
              <a:t>Preponderance</a:t>
            </a:r>
            <a:endParaRPr lang="en-GB" dirty="0"/>
          </a:p>
          <a:p>
            <a:r>
              <a:rPr lang="en-GB" dirty="0" smtClean="0"/>
              <a:t>We compare the results of both of these methods, and use whichever gives you the </a:t>
            </a:r>
            <a:r>
              <a:rPr lang="en-GB" u="sng" dirty="0" smtClean="0"/>
              <a:t>better</a:t>
            </a:r>
            <a:r>
              <a:rPr lang="en-GB" dirty="0" smtClean="0"/>
              <a:t> result to determine your final degree classification.</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7811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altLang="en-US" sz="2800" dirty="0" smtClean="0"/>
              <a:t>The NSS</a:t>
            </a:r>
          </a:p>
        </p:txBody>
      </p:sp>
      <p:sp>
        <p:nvSpPr>
          <p:cNvPr id="9219" name="Rectangle 3"/>
          <p:cNvSpPr>
            <a:spLocks noGrp="1" noChangeArrowheads="1"/>
          </p:cNvSpPr>
          <p:nvPr>
            <p:ph type="body" idx="1"/>
          </p:nvPr>
        </p:nvSpPr>
        <p:spPr>
          <a:xfrm>
            <a:off x="457200" y="1700213"/>
            <a:ext cx="8586788" cy="4648200"/>
          </a:xfrm>
        </p:spPr>
        <p:txBody>
          <a:bodyPr/>
          <a:lstStyle/>
          <a:p>
            <a:r>
              <a:rPr lang="en-US" altLang="en-US" dirty="0" smtClean="0"/>
              <a:t>The National Student Survey is taking place </a:t>
            </a:r>
            <a:r>
              <a:rPr lang="en-US" altLang="en-US" dirty="0" smtClean="0"/>
              <a:t>now.</a:t>
            </a:r>
            <a:endParaRPr lang="en-US" altLang="en-US" dirty="0" smtClean="0"/>
          </a:p>
          <a:p>
            <a:r>
              <a:rPr lang="en-US" altLang="en-US" dirty="0" smtClean="0"/>
              <a:t>It covers all publicly funded </a:t>
            </a:r>
            <a:r>
              <a:rPr lang="en-US" altLang="en-US" dirty="0" smtClean="0"/>
              <a:t>universities.</a:t>
            </a:r>
            <a:endParaRPr lang="en-US" altLang="en-US" dirty="0" smtClean="0"/>
          </a:p>
          <a:p>
            <a:r>
              <a:rPr lang="en-US" altLang="en-US" dirty="0" smtClean="0"/>
              <a:t>UG students in </a:t>
            </a:r>
            <a:r>
              <a:rPr lang="en-US" altLang="en-US" dirty="0" smtClean="0"/>
              <a:t>their final year of study are </a:t>
            </a:r>
            <a:r>
              <a:rPr lang="en-US" altLang="en-US" dirty="0" smtClean="0"/>
              <a:t>included.</a:t>
            </a:r>
            <a:endParaRPr lang="en-US" altLang="en-US" dirty="0" smtClean="0"/>
          </a:p>
          <a:p>
            <a:r>
              <a:rPr lang="en-US" altLang="en-US" dirty="0" smtClean="0"/>
              <a:t>Results are posted on the Kent website and on the UCAS </a:t>
            </a:r>
            <a:r>
              <a:rPr lang="en-US" altLang="en-US" dirty="0" err="1" smtClean="0"/>
              <a:t>Coursefinder</a:t>
            </a:r>
            <a:r>
              <a:rPr lang="en-US" altLang="en-US" dirty="0" smtClean="0"/>
              <a:t> website – i.e. results are available to the </a:t>
            </a:r>
            <a:r>
              <a:rPr lang="en-US" altLang="en-US" dirty="0" smtClean="0"/>
              <a:t>public.</a:t>
            </a:r>
            <a:endParaRPr lang="en-US" altLang="en-US" dirty="0" smtClean="0"/>
          </a:p>
          <a:p>
            <a:r>
              <a:rPr lang="en-US" altLang="en-US" dirty="0" smtClean="0"/>
              <a:t>The NSS enables comparative analysis of how good universities are </a:t>
            </a:r>
            <a:r>
              <a:rPr lang="en-US" altLang="en-US" smtClean="0"/>
              <a:t>at </a:t>
            </a:r>
            <a:r>
              <a:rPr lang="en-US" altLang="en-US" smtClean="0"/>
              <a:t>teaching.</a:t>
            </a:r>
            <a:endParaRPr lang="en-US" altLang="en-US" dirty="0" smtClean="0"/>
          </a:p>
        </p:txBody>
      </p:sp>
    </p:spTree>
    <p:extLst>
      <p:ext uri="{BB962C8B-B14F-4D97-AF65-F5344CB8AC3E}">
        <p14:creationId xmlns:p14="http://schemas.microsoft.com/office/powerpoint/2010/main" val="2877103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313"/>
            <a:ext cx="7859713" cy="654453"/>
          </a:xfrm>
        </p:spPr>
        <p:txBody>
          <a:bodyPr/>
          <a:lstStyle/>
          <a:p>
            <a:r>
              <a:rPr lang="en-GB" dirty="0" smtClean="0"/>
              <a:t>What has NSS feedback done for you?</a:t>
            </a:r>
            <a:endParaRPr lang="en-GB" dirty="0"/>
          </a:p>
        </p:txBody>
      </p:sp>
      <p:sp>
        <p:nvSpPr>
          <p:cNvPr id="3" name="Rectangle 2"/>
          <p:cNvSpPr txBox="1">
            <a:spLocks noChangeArrowheads="1"/>
          </p:cNvSpPr>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US" altLang="en-US" kern="0" smtClean="0"/>
              <a:t>The NSS</a:t>
            </a:r>
            <a:endParaRPr lang="en-US" altLang="en-US" kern="0" dirty="0" smtClean="0"/>
          </a:p>
        </p:txBody>
      </p:sp>
      <p:graphicFrame>
        <p:nvGraphicFramePr>
          <p:cNvPr id="5" name="Table 4"/>
          <p:cNvGraphicFramePr>
            <a:graphicFrameLocks noGrp="1"/>
          </p:cNvGraphicFramePr>
          <p:nvPr>
            <p:extLst>
              <p:ext uri="{D42A27DB-BD31-4B8C-83A1-F6EECF244321}">
                <p14:modId xmlns:p14="http://schemas.microsoft.com/office/powerpoint/2010/main" val="229893864"/>
              </p:ext>
            </p:extLst>
          </p:nvPr>
        </p:nvGraphicFramePr>
        <p:xfrm>
          <a:off x="457200" y="2497541"/>
          <a:ext cx="8291512" cy="3108960"/>
        </p:xfrm>
        <a:graphic>
          <a:graphicData uri="http://schemas.openxmlformats.org/drawingml/2006/table">
            <a:tbl>
              <a:tblPr firstRow="1" firstCol="1" bandRow="1">
                <a:tableStyleId>{BC89EF96-8CEA-46FF-86C4-4CE0E7609802}</a:tableStyleId>
              </a:tblPr>
              <a:tblGrid>
                <a:gridCol w="4049841"/>
                <a:gridCol w="4241671"/>
              </a:tblGrid>
              <a:tr h="467404">
                <a:tc>
                  <a:txBody>
                    <a:bodyPr/>
                    <a:lstStyle/>
                    <a:p>
                      <a:pPr marL="0" lvl="0" indent="0">
                        <a:spcAft>
                          <a:spcPts val="0"/>
                        </a:spcAft>
                        <a:buSzPts val="1000"/>
                        <a:buFont typeface="Symbol" panose="05050102010706020507" pitchFamily="18" charset="2"/>
                        <a:buNone/>
                        <a:tabLst>
                          <a:tab pos="457200" algn="l"/>
                        </a:tabLst>
                      </a:pPr>
                      <a:r>
                        <a:rPr lang="en-GB" sz="2000" b="0" dirty="0" smtClean="0">
                          <a:effectLst/>
                        </a:rPr>
                        <a:t>A </a:t>
                      </a:r>
                      <a:r>
                        <a:rPr lang="en-GB" sz="2000" b="0" dirty="0">
                          <a:effectLst/>
                        </a:rPr>
                        <a:t>​​​re-written and simplified Student Handbook</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lvl="0" indent="0">
                        <a:spcAft>
                          <a:spcPts val="0"/>
                        </a:spcAft>
                        <a:buSzPts val="1000"/>
                        <a:buFont typeface="Symbol" panose="05050102010706020507" pitchFamily="18" charset="2"/>
                        <a:buNone/>
                        <a:tabLst>
                          <a:tab pos="457200" algn="l"/>
                        </a:tabLst>
                      </a:pPr>
                      <a:r>
                        <a:rPr lang="en-GB" sz="2000" b="0" dirty="0">
                          <a:effectLst/>
                        </a:rPr>
                        <a:t>​​​​​​​Improved online essay feedback</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934809">
                <a:tc>
                  <a:txBody>
                    <a:bodyPr/>
                    <a:lstStyle/>
                    <a:p>
                      <a:pPr marL="0" lvl="0" indent="0">
                        <a:spcAft>
                          <a:spcPts val="0"/>
                        </a:spcAft>
                        <a:buSzPts val="1000"/>
                        <a:buFont typeface="Symbol" panose="05050102010706020507" pitchFamily="18" charset="2"/>
                        <a:buNone/>
                        <a:tabLst>
                          <a:tab pos="457200" algn="l"/>
                        </a:tabLst>
                      </a:pPr>
                      <a:r>
                        <a:rPr lang="en-GB" sz="2000" b="0" dirty="0">
                          <a:effectLst/>
                        </a:rPr>
                        <a:t>Much greater support for your employability development</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lvl="0" indent="0">
                        <a:spcAft>
                          <a:spcPts val="0"/>
                        </a:spcAft>
                        <a:buSzPts val="1000"/>
                        <a:buFont typeface="Symbol" panose="05050102010706020507" pitchFamily="18" charset="2"/>
                        <a:buNone/>
                        <a:tabLst>
                          <a:tab pos="457200" algn="l"/>
                        </a:tabLst>
                      </a:pPr>
                      <a:r>
                        <a:rPr lang="en-GB" sz="2000" b="0" dirty="0">
                          <a:effectLst/>
                        </a:rPr>
                        <a:t>​​More modules, covering a broader chronological and thematic sweep of history​</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467404">
                <a:tc>
                  <a:txBody>
                    <a:bodyPr/>
                    <a:lstStyle/>
                    <a:p>
                      <a:pPr marL="0" lvl="0" indent="0">
                        <a:spcAft>
                          <a:spcPts val="0"/>
                        </a:spcAft>
                        <a:buSzPts val="1000"/>
                        <a:buFont typeface="Symbol" panose="05050102010706020507" pitchFamily="18" charset="2"/>
                        <a:buNone/>
                        <a:tabLst>
                          <a:tab pos="457200" algn="l"/>
                        </a:tabLst>
                      </a:pPr>
                      <a:r>
                        <a:rPr lang="en-GB" sz="2000" b="0" dirty="0">
                          <a:effectLst/>
                        </a:rPr>
                        <a:t>​Mandatory one-to-one essay feedback</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lvl="0" indent="0">
                        <a:spcAft>
                          <a:spcPts val="0"/>
                        </a:spcAft>
                        <a:buSzPts val="1000"/>
                        <a:buFont typeface="Symbol" panose="05050102010706020507" pitchFamily="18" charset="2"/>
                        <a:buNone/>
                        <a:tabLst>
                          <a:tab pos="457200" algn="l"/>
                        </a:tabLst>
                      </a:pPr>
                      <a:r>
                        <a:rPr lang="en-GB" sz="2000" b="0" dirty="0">
                          <a:effectLst/>
                        </a:rPr>
                        <a:t>Online-only essay submission</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467404">
                <a:tc>
                  <a:txBody>
                    <a:bodyPr/>
                    <a:lstStyle/>
                    <a:p>
                      <a:pPr marL="0" lvl="0" indent="0">
                        <a:spcAft>
                          <a:spcPts val="0"/>
                        </a:spcAft>
                        <a:buSzPts val="1000"/>
                        <a:buFont typeface="Symbol" panose="05050102010706020507" pitchFamily="18" charset="2"/>
                        <a:buNone/>
                        <a:tabLst>
                          <a:tab pos="457200" algn="l"/>
                        </a:tabLst>
                      </a:pPr>
                      <a:r>
                        <a:rPr lang="en-GB" sz="2000" b="0" dirty="0" smtClean="0">
                          <a:effectLst/>
                        </a:rPr>
                        <a:t>A </a:t>
                      </a:r>
                      <a:r>
                        <a:rPr lang="en-GB" sz="2000" b="0" dirty="0">
                          <a:effectLst/>
                        </a:rPr>
                        <a:t>better way of handling Special Subject registration</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lvl="0" indent="0">
                        <a:spcAft>
                          <a:spcPts val="0"/>
                        </a:spcAft>
                        <a:buSzPts val="1000"/>
                        <a:buFont typeface="Symbol" panose="05050102010706020507" pitchFamily="18" charset="2"/>
                        <a:buNone/>
                        <a:tabLst>
                          <a:tab pos="457200" algn="l"/>
                        </a:tabLst>
                      </a:pPr>
                      <a:r>
                        <a:rPr lang="en-GB" sz="2000" b="0" dirty="0">
                          <a:effectLst/>
                        </a:rPr>
                        <a:t>​​More dedicated Military History modules</a:t>
                      </a:r>
                      <a:endParaRPr lang="en-GB" sz="2000" b="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0450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66775" y="2886075"/>
            <a:ext cx="7762875" cy="3590925"/>
          </a:xfrm>
          <a:prstGeom prst="rect">
            <a:avLst/>
          </a:prstGeom>
          <a:solidFill>
            <a:schemeClr val="accent1">
              <a:lumMod val="20000"/>
              <a:lumOff val="80000"/>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sp>
        <p:nvSpPr>
          <p:cNvPr id="29698" name="Content Placeholder 1"/>
          <p:cNvSpPr>
            <a:spLocks noGrp="1"/>
          </p:cNvSpPr>
          <p:nvPr>
            <p:ph idx="1"/>
          </p:nvPr>
        </p:nvSpPr>
        <p:spPr>
          <a:xfrm>
            <a:off x="457200" y="1484313"/>
            <a:ext cx="7859713" cy="4897437"/>
          </a:xfrm>
        </p:spPr>
        <p:txBody>
          <a:bodyPr/>
          <a:lstStyle/>
          <a:p>
            <a:pPr>
              <a:buFont typeface="Arial" panose="020B0604020202020204" pitchFamily="34" charset="0"/>
              <a:buChar char="•"/>
            </a:pPr>
            <a:r>
              <a:rPr lang="en-GB" altLang="en-US" dirty="0" smtClean="0"/>
              <a:t>Head to </a:t>
            </a:r>
            <a:r>
              <a:rPr lang="en-GB" altLang="en-US" dirty="0" smtClean="0">
                <a:hlinkClick r:id="rId3"/>
              </a:rPr>
              <a:t>www.thestudentsurvey.com</a:t>
            </a:r>
            <a:r>
              <a:rPr lang="en-GB" altLang="en-US" dirty="0" smtClean="0"/>
              <a:t> </a:t>
            </a:r>
          </a:p>
          <a:p>
            <a:pPr>
              <a:buFont typeface="Arial" panose="020B0604020202020204" pitchFamily="34" charset="0"/>
              <a:buChar char="•"/>
            </a:pPr>
            <a:r>
              <a:rPr lang="en-GB" altLang="en-US" dirty="0" smtClean="0"/>
              <a:t>You will be asked to grade each question on this scale:</a:t>
            </a:r>
          </a:p>
        </p:txBody>
      </p:sp>
      <p:grpSp>
        <p:nvGrpSpPr>
          <p:cNvPr id="14342" name="Group 14341"/>
          <p:cNvGrpSpPr>
            <a:grpSpLocks/>
          </p:cNvGrpSpPr>
          <p:nvPr/>
        </p:nvGrpSpPr>
        <p:grpSpPr bwMode="auto">
          <a:xfrm>
            <a:off x="1019312" y="2954338"/>
            <a:ext cx="2598324" cy="3413904"/>
            <a:chOff x="1019939" y="2204863"/>
            <a:chExt cx="2597604" cy="3413744"/>
          </a:xfrm>
        </p:grpSpPr>
        <p:grpSp>
          <p:nvGrpSpPr>
            <p:cNvPr id="29717" name="Group 8"/>
            <p:cNvGrpSpPr>
              <a:grpSpLocks/>
            </p:cNvGrpSpPr>
            <p:nvPr/>
          </p:nvGrpSpPr>
          <p:grpSpPr bwMode="auto">
            <a:xfrm>
              <a:off x="1058563" y="2204863"/>
              <a:ext cx="2457833" cy="792089"/>
              <a:chOff x="2114167" y="2204863"/>
              <a:chExt cx="2457833" cy="792089"/>
            </a:xfrm>
          </p:grpSpPr>
          <p:grpSp>
            <p:nvGrpSpPr>
              <p:cNvPr id="29747" name="Group 2"/>
              <p:cNvGrpSpPr>
                <a:grpSpLocks/>
              </p:cNvGrpSpPr>
              <p:nvPr/>
            </p:nvGrpSpPr>
            <p:grpSpPr bwMode="auto">
              <a:xfrm>
                <a:off x="2114167" y="2629479"/>
                <a:ext cx="2457833" cy="367473"/>
                <a:chOff x="2114167" y="2629479"/>
                <a:chExt cx="2457833" cy="367473"/>
              </a:xfrm>
            </p:grpSpPr>
            <p:sp>
              <p:nvSpPr>
                <p:cNvPr id="29753" name="Rectangle 1"/>
                <p:cNvSpPr>
                  <a:spLocks noChangeArrowheads="1"/>
                </p:cNvSpPr>
                <p:nvPr/>
              </p:nvSpPr>
              <p:spPr bwMode="auto">
                <a:xfrm>
                  <a:off x="2114167" y="2629479"/>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54" name="Rectangle 4"/>
                <p:cNvSpPr>
                  <a:spLocks noChangeArrowheads="1"/>
                </p:cNvSpPr>
                <p:nvPr/>
              </p:nvSpPr>
              <p:spPr bwMode="auto">
                <a:xfrm>
                  <a:off x="2670956" y="2636912"/>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55" name="Rectangle 5"/>
                <p:cNvSpPr>
                  <a:spLocks noChangeArrowheads="1"/>
                </p:cNvSpPr>
                <p:nvPr/>
              </p:nvSpPr>
              <p:spPr bwMode="auto">
                <a:xfrm>
                  <a:off x="3200211" y="2632291"/>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56" name="Rectangle 6"/>
                <p:cNvSpPr>
                  <a:spLocks noChangeArrowheads="1"/>
                </p:cNvSpPr>
                <p:nvPr/>
              </p:nvSpPr>
              <p:spPr bwMode="auto">
                <a:xfrm>
                  <a:off x="3703276" y="2636912"/>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57" name="Rectangle 7"/>
                <p:cNvSpPr>
                  <a:spLocks noChangeArrowheads="1"/>
                </p:cNvSpPr>
                <p:nvPr/>
              </p:nvSpPr>
              <p:spPr bwMode="auto">
                <a:xfrm>
                  <a:off x="4211960" y="2636912"/>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grpSp>
          <p:sp>
            <p:nvSpPr>
              <p:cNvPr id="29748" name="TextBox 3"/>
              <p:cNvSpPr txBox="1">
                <a:spLocks noChangeArrowheads="1"/>
              </p:cNvSpPr>
              <p:nvPr/>
            </p:nvSpPr>
            <p:spPr bwMode="auto">
              <a:xfrm>
                <a:off x="2123728" y="220486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a:solidFill>
                      <a:schemeClr val="tx1"/>
                    </a:solidFill>
                  </a:rPr>
                  <a:t>1</a:t>
                </a:r>
              </a:p>
            </p:txBody>
          </p:sp>
          <p:sp>
            <p:nvSpPr>
              <p:cNvPr id="29749" name="TextBox 10"/>
              <p:cNvSpPr txBox="1">
                <a:spLocks noChangeArrowheads="1"/>
              </p:cNvSpPr>
              <p:nvPr/>
            </p:nvSpPr>
            <p:spPr bwMode="auto">
              <a:xfrm>
                <a:off x="2657720" y="220486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a:solidFill>
                      <a:schemeClr val="tx1"/>
                    </a:solidFill>
                  </a:rPr>
                  <a:t>2</a:t>
                </a:r>
              </a:p>
            </p:txBody>
          </p:sp>
          <p:sp>
            <p:nvSpPr>
              <p:cNvPr id="29750" name="TextBox 11"/>
              <p:cNvSpPr txBox="1">
                <a:spLocks noChangeArrowheads="1"/>
              </p:cNvSpPr>
              <p:nvPr/>
            </p:nvSpPr>
            <p:spPr bwMode="auto">
              <a:xfrm>
                <a:off x="3198461" y="220486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a:solidFill>
                      <a:schemeClr val="tx1"/>
                    </a:solidFill>
                  </a:rPr>
                  <a:t>3</a:t>
                </a:r>
              </a:p>
            </p:txBody>
          </p:sp>
          <p:sp>
            <p:nvSpPr>
              <p:cNvPr id="29751" name="TextBox 12"/>
              <p:cNvSpPr txBox="1">
                <a:spLocks noChangeArrowheads="1"/>
              </p:cNvSpPr>
              <p:nvPr/>
            </p:nvSpPr>
            <p:spPr bwMode="auto">
              <a:xfrm>
                <a:off x="3703276" y="220486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a:solidFill>
                      <a:schemeClr val="tx1"/>
                    </a:solidFill>
                  </a:rPr>
                  <a:t>4</a:t>
                </a:r>
              </a:p>
            </p:txBody>
          </p:sp>
          <p:sp>
            <p:nvSpPr>
              <p:cNvPr id="29752" name="TextBox 13"/>
              <p:cNvSpPr txBox="1">
                <a:spLocks noChangeArrowheads="1"/>
              </p:cNvSpPr>
              <p:nvPr/>
            </p:nvSpPr>
            <p:spPr bwMode="auto">
              <a:xfrm>
                <a:off x="4211960" y="220486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a:solidFill>
                      <a:schemeClr val="tx1"/>
                    </a:solidFill>
                  </a:rPr>
                  <a:t>5</a:t>
                </a:r>
              </a:p>
            </p:txBody>
          </p:sp>
        </p:grpSp>
        <p:grpSp>
          <p:nvGrpSpPr>
            <p:cNvPr id="29718" name="Group 16"/>
            <p:cNvGrpSpPr>
              <a:grpSpLocks/>
            </p:cNvGrpSpPr>
            <p:nvPr/>
          </p:nvGrpSpPr>
          <p:grpSpPr bwMode="auto">
            <a:xfrm>
              <a:off x="1060247" y="3270971"/>
              <a:ext cx="2456987" cy="374052"/>
              <a:chOff x="2085234" y="2616878"/>
              <a:chExt cx="2456987" cy="374052"/>
            </a:xfrm>
          </p:grpSpPr>
          <p:sp>
            <p:nvSpPr>
              <p:cNvPr id="29742" name="Rectangle 22"/>
              <p:cNvSpPr>
                <a:spLocks noChangeArrowheads="1"/>
              </p:cNvSpPr>
              <p:nvPr/>
            </p:nvSpPr>
            <p:spPr bwMode="auto">
              <a:xfrm>
                <a:off x="2085234" y="2620759"/>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3" name="Rectangle 23"/>
              <p:cNvSpPr>
                <a:spLocks noChangeArrowheads="1"/>
              </p:cNvSpPr>
              <p:nvPr/>
            </p:nvSpPr>
            <p:spPr bwMode="auto">
              <a:xfrm>
                <a:off x="2640338" y="2630890"/>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4" name="Rectangle 24"/>
              <p:cNvSpPr>
                <a:spLocks noChangeArrowheads="1"/>
              </p:cNvSpPr>
              <p:nvPr/>
            </p:nvSpPr>
            <p:spPr bwMode="auto">
              <a:xfrm>
                <a:off x="3172202" y="2620759"/>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5" name="Rectangle 25"/>
              <p:cNvSpPr>
                <a:spLocks noChangeArrowheads="1"/>
              </p:cNvSpPr>
              <p:nvPr/>
            </p:nvSpPr>
            <p:spPr bwMode="auto">
              <a:xfrm>
                <a:off x="3674961" y="2616878"/>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6" name="Rectangle 26"/>
              <p:cNvSpPr>
                <a:spLocks noChangeArrowheads="1"/>
              </p:cNvSpPr>
              <p:nvPr/>
            </p:nvSpPr>
            <p:spPr bwMode="auto">
              <a:xfrm>
                <a:off x="4182181" y="2624425"/>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grpSp>
        <p:grpSp>
          <p:nvGrpSpPr>
            <p:cNvPr id="29719" name="Group 27"/>
            <p:cNvGrpSpPr>
              <a:grpSpLocks/>
            </p:cNvGrpSpPr>
            <p:nvPr/>
          </p:nvGrpSpPr>
          <p:grpSpPr bwMode="auto">
            <a:xfrm>
              <a:off x="1058563" y="3912407"/>
              <a:ext cx="2457833" cy="367856"/>
              <a:chOff x="2060201" y="2610242"/>
              <a:chExt cx="2457833" cy="367856"/>
            </a:xfrm>
          </p:grpSpPr>
          <p:sp>
            <p:nvSpPr>
              <p:cNvPr id="29737" name="Rectangle 28"/>
              <p:cNvSpPr>
                <a:spLocks noChangeArrowheads="1"/>
              </p:cNvSpPr>
              <p:nvPr/>
            </p:nvSpPr>
            <p:spPr bwMode="auto">
              <a:xfrm>
                <a:off x="2060201" y="2618058"/>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8" name="Rectangle 29"/>
              <p:cNvSpPr>
                <a:spLocks noChangeArrowheads="1"/>
              </p:cNvSpPr>
              <p:nvPr/>
            </p:nvSpPr>
            <p:spPr bwMode="auto">
              <a:xfrm>
                <a:off x="2612293" y="2618058"/>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9" name="Rectangle 30"/>
              <p:cNvSpPr>
                <a:spLocks noChangeArrowheads="1"/>
              </p:cNvSpPr>
              <p:nvPr/>
            </p:nvSpPr>
            <p:spPr bwMode="auto">
              <a:xfrm>
                <a:off x="3144495" y="2611773"/>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0" name="Rectangle 31"/>
              <p:cNvSpPr>
                <a:spLocks noChangeArrowheads="1"/>
              </p:cNvSpPr>
              <p:nvPr/>
            </p:nvSpPr>
            <p:spPr bwMode="auto">
              <a:xfrm>
                <a:off x="3646730" y="2611772"/>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41" name="Rectangle 32"/>
              <p:cNvSpPr>
                <a:spLocks noChangeArrowheads="1"/>
              </p:cNvSpPr>
              <p:nvPr/>
            </p:nvSpPr>
            <p:spPr bwMode="auto">
              <a:xfrm>
                <a:off x="4157994" y="2610242"/>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grpSp>
        <p:grpSp>
          <p:nvGrpSpPr>
            <p:cNvPr id="29720" name="Group 33"/>
            <p:cNvGrpSpPr>
              <a:grpSpLocks/>
            </p:cNvGrpSpPr>
            <p:nvPr/>
          </p:nvGrpSpPr>
          <p:grpSpPr bwMode="auto">
            <a:xfrm>
              <a:off x="1058563" y="4577720"/>
              <a:ext cx="2464098" cy="360861"/>
              <a:chOff x="2024470" y="2627483"/>
              <a:chExt cx="2464098" cy="360861"/>
            </a:xfrm>
          </p:grpSpPr>
          <p:sp>
            <p:nvSpPr>
              <p:cNvPr id="29732" name="Rectangle 34"/>
              <p:cNvSpPr>
                <a:spLocks noChangeArrowheads="1"/>
              </p:cNvSpPr>
              <p:nvPr/>
            </p:nvSpPr>
            <p:spPr bwMode="auto">
              <a:xfrm>
                <a:off x="2024470" y="2628304"/>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3" name="Rectangle 35"/>
              <p:cNvSpPr>
                <a:spLocks noChangeArrowheads="1"/>
              </p:cNvSpPr>
              <p:nvPr/>
            </p:nvSpPr>
            <p:spPr bwMode="auto">
              <a:xfrm>
                <a:off x="2576204" y="2627485"/>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4" name="Rectangle 36"/>
              <p:cNvSpPr>
                <a:spLocks noChangeArrowheads="1"/>
              </p:cNvSpPr>
              <p:nvPr/>
            </p:nvSpPr>
            <p:spPr bwMode="auto">
              <a:xfrm>
                <a:off x="3114316" y="2628304"/>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5" name="Rectangle 37"/>
              <p:cNvSpPr>
                <a:spLocks noChangeArrowheads="1"/>
              </p:cNvSpPr>
              <p:nvPr/>
            </p:nvSpPr>
            <p:spPr bwMode="auto">
              <a:xfrm>
                <a:off x="3618425" y="2627484"/>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6" name="Rectangle 38"/>
              <p:cNvSpPr>
                <a:spLocks noChangeArrowheads="1"/>
              </p:cNvSpPr>
              <p:nvPr/>
            </p:nvSpPr>
            <p:spPr bwMode="auto">
              <a:xfrm>
                <a:off x="4128528" y="2627483"/>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grpSp>
        <p:grpSp>
          <p:nvGrpSpPr>
            <p:cNvPr id="29721" name="Group 39"/>
            <p:cNvGrpSpPr>
              <a:grpSpLocks/>
            </p:cNvGrpSpPr>
            <p:nvPr/>
          </p:nvGrpSpPr>
          <p:grpSpPr bwMode="auto">
            <a:xfrm>
              <a:off x="1067703" y="5207755"/>
              <a:ext cx="2454699" cy="372091"/>
              <a:chOff x="2010261" y="2609446"/>
              <a:chExt cx="2454699" cy="372091"/>
            </a:xfrm>
          </p:grpSpPr>
          <p:sp>
            <p:nvSpPr>
              <p:cNvPr id="29727" name="Rectangle 40"/>
              <p:cNvSpPr>
                <a:spLocks noChangeArrowheads="1"/>
              </p:cNvSpPr>
              <p:nvPr/>
            </p:nvSpPr>
            <p:spPr bwMode="auto">
              <a:xfrm>
                <a:off x="2010261" y="2609447"/>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28" name="Rectangle 41"/>
              <p:cNvSpPr>
                <a:spLocks noChangeArrowheads="1"/>
              </p:cNvSpPr>
              <p:nvPr/>
            </p:nvSpPr>
            <p:spPr bwMode="auto">
              <a:xfrm>
                <a:off x="2555708" y="2609446"/>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29" name="Rectangle 42"/>
              <p:cNvSpPr>
                <a:spLocks noChangeArrowheads="1"/>
              </p:cNvSpPr>
              <p:nvPr/>
            </p:nvSpPr>
            <p:spPr bwMode="auto">
              <a:xfrm>
                <a:off x="3097162" y="2609446"/>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0" name="Rectangle 43"/>
              <p:cNvSpPr>
                <a:spLocks noChangeArrowheads="1"/>
              </p:cNvSpPr>
              <p:nvPr/>
            </p:nvSpPr>
            <p:spPr bwMode="auto">
              <a:xfrm>
                <a:off x="3587650" y="2621497"/>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sp>
            <p:nvSpPr>
              <p:cNvPr id="29731" name="Rectangle 44"/>
              <p:cNvSpPr>
                <a:spLocks noChangeArrowheads="1"/>
              </p:cNvSpPr>
              <p:nvPr/>
            </p:nvSpPr>
            <p:spPr bwMode="auto">
              <a:xfrm>
                <a:off x="4104920" y="2621016"/>
                <a:ext cx="360040" cy="360040"/>
              </a:xfrm>
              <a:prstGeom prst="rect">
                <a:avLst/>
              </a:prstGeom>
              <a:solidFill>
                <a:schemeClr val="bg1"/>
              </a:solidFill>
              <a:ln w="9525">
                <a:solidFill>
                  <a:schemeClr val="tx1"/>
                </a:solidFill>
                <a:round/>
                <a:headEnd/>
                <a:tailEnd/>
              </a:ln>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chemeClr val="tx1"/>
                  </a:solidFill>
                </a:endParaRPr>
              </a:p>
            </p:txBody>
          </p:sp>
        </p:grpSp>
        <p:sp>
          <p:nvSpPr>
            <p:cNvPr id="29722" name="TextBox 9"/>
            <p:cNvSpPr txBox="1">
              <a:spLocks noChangeArrowheads="1"/>
            </p:cNvSpPr>
            <p:nvPr/>
          </p:nvSpPr>
          <p:spPr bwMode="auto">
            <a:xfrm>
              <a:off x="1019939" y="2564728"/>
              <a:ext cx="463037" cy="46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a:solidFill>
                    <a:schemeClr val="tx1"/>
                  </a:solidFill>
                  <a:latin typeface="MS Gothic" panose="020B0609070205080204" pitchFamily="49" charset="-128"/>
                  <a:ea typeface="MS Gothic" panose="020B0609070205080204" pitchFamily="49" charset="-128"/>
                </a:rPr>
                <a:t>✓</a:t>
              </a:r>
              <a:endParaRPr lang="en-GB" altLang="en-US" dirty="0">
                <a:solidFill>
                  <a:schemeClr val="tx1"/>
                </a:solidFill>
              </a:endParaRPr>
            </a:p>
          </p:txBody>
        </p:sp>
        <p:sp>
          <p:nvSpPr>
            <p:cNvPr id="29723" name="TextBox 46"/>
            <p:cNvSpPr txBox="1">
              <a:spLocks noChangeArrowheads="1"/>
            </p:cNvSpPr>
            <p:nvPr/>
          </p:nvSpPr>
          <p:spPr bwMode="auto">
            <a:xfrm>
              <a:off x="1556621" y="3229865"/>
              <a:ext cx="517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a:solidFill>
                    <a:schemeClr val="tx1"/>
                  </a:solidFill>
                  <a:latin typeface="MS Gothic" panose="020B0609070205080204" pitchFamily="49" charset="-128"/>
                  <a:ea typeface="MS Gothic" panose="020B0609070205080204" pitchFamily="49" charset="-128"/>
                </a:rPr>
                <a:t>✓</a:t>
              </a:r>
              <a:endParaRPr lang="en-GB" altLang="en-US" dirty="0">
                <a:solidFill>
                  <a:schemeClr val="tx1"/>
                </a:solidFill>
              </a:endParaRPr>
            </a:p>
          </p:txBody>
        </p:sp>
        <p:sp>
          <p:nvSpPr>
            <p:cNvPr id="29724" name="TextBox 47"/>
            <p:cNvSpPr txBox="1">
              <a:spLocks noChangeArrowheads="1"/>
            </p:cNvSpPr>
            <p:nvPr/>
          </p:nvSpPr>
          <p:spPr bwMode="auto">
            <a:xfrm>
              <a:off x="2100312" y="3853527"/>
              <a:ext cx="517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a:solidFill>
                    <a:schemeClr val="tx1"/>
                  </a:solidFill>
                  <a:latin typeface="MS Gothic" panose="020B0609070205080204" pitchFamily="49" charset="-128"/>
                  <a:ea typeface="MS Gothic" panose="020B0609070205080204" pitchFamily="49" charset="-128"/>
                </a:rPr>
                <a:t>✓</a:t>
              </a:r>
              <a:endParaRPr lang="en-GB" altLang="en-US" dirty="0">
                <a:solidFill>
                  <a:schemeClr val="tx1"/>
                </a:solidFill>
              </a:endParaRPr>
            </a:p>
          </p:txBody>
        </p:sp>
        <p:sp>
          <p:nvSpPr>
            <p:cNvPr id="29725" name="TextBox 48"/>
            <p:cNvSpPr txBox="1">
              <a:spLocks noChangeArrowheads="1"/>
            </p:cNvSpPr>
            <p:nvPr/>
          </p:nvSpPr>
          <p:spPr bwMode="auto">
            <a:xfrm>
              <a:off x="2588360" y="4526906"/>
              <a:ext cx="517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a:solidFill>
                    <a:schemeClr val="tx1"/>
                  </a:solidFill>
                  <a:latin typeface="MS Gothic" panose="020B0609070205080204" pitchFamily="49" charset="-128"/>
                  <a:ea typeface="MS Gothic" panose="020B0609070205080204" pitchFamily="49" charset="-128"/>
                </a:rPr>
                <a:t>✓</a:t>
              </a:r>
              <a:endParaRPr lang="en-GB" altLang="en-US" dirty="0">
                <a:solidFill>
                  <a:schemeClr val="tx1"/>
                </a:solidFill>
              </a:endParaRPr>
            </a:p>
          </p:txBody>
        </p:sp>
        <p:sp>
          <p:nvSpPr>
            <p:cNvPr id="29726" name="TextBox 49"/>
            <p:cNvSpPr txBox="1">
              <a:spLocks noChangeArrowheads="1"/>
            </p:cNvSpPr>
            <p:nvPr/>
          </p:nvSpPr>
          <p:spPr bwMode="auto">
            <a:xfrm>
              <a:off x="3100539" y="5156942"/>
              <a:ext cx="517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a:solidFill>
                    <a:schemeClr val="tx1"/>
                  </a:solidFill>
                  <a:latin typeface="MS Gothic" panose="020B0609070205080204" pitchFamily="49" charset="-128"/>
                  <a:ea typeface="MS Gothic" panose="020B0609070205080204" pitchFamily="49" charset="-128"/>
                </a:rPr>
                <a:t>✓</a:t>
              </a:r>
              <a:endParaRPr lang="en-GB" altLang="en-US" dirty="0">
                <a:solidFill>
                  <a:schemeClr val="tx1"/>
                </a:solidFill>
              </a:endParaRPr>
            </a:p>
          </p:txBody>
        </p:sp>
      </p:grpSp>
      <p:grpSp>
        <p:nvGrpSpPr>
          <p:cNvPr id="14343" name="Group 14342"/>
          <p:cNvGrpSpPr>
            <a:grpSpLocks/>
          </p:cNvGrpSpPr>
          <p:nvPr/>
        </p:nvGrpSpPr>
        <p:grpSpPr bwMode="auto">
          <a:xfrm>
            <a:off x="3716073" y="3308350"/>
            <a:ext cx="5330848" cy="3047767"/>
            <a:chOff x="3717121" y="2558505"/>
            <a:chExt cx="2980564" cy="3047973"/>
          </a:xfrm>
        </p:grpSpPr>
        <p:sp>
          <p:nvSpPr>
            <p:cNvPr id="51" name="TextBox 50"/>
            <p:cNvSpPr txBox="1"/>
            <p:nvPr/>
          </p:nvSpPr>
          <p:spPr>
            <a:xfrm>
              <a:off x="3719024" y="2558505"/>
              <a:ext cx="2520061" cy="461994"/>
            </a:xfrm>
            <a:prstGeom prst="rect">
              <a:avLst/>
            </a:prstGeom>
            <a:noFill/>
          </p:spPr>
          <p:txBody>
            <a:bodyPr>
              <a:spAutoFit/>
            </a:bodyPr>
            <a:lstStyle/>
            <a:p>
              <a:pPr>
                <a:defRPr/>
              </a:pPr>
              <a:r>
                <a:rPr lang="en-GB" dirty="0" smtClean="0">
                  <a:latin typeface="+mn-lt"/>
                  <a:ea typeface="MS Gothic"/>
                </a:rPr>
                <a:t>- This </a:t>
              </a:r>
              <a:r>
                <a:rPr lang="en-GB" dirty="0">
                  <a:latin typeface="+mn-lt"/>
                  <a:ea typeface="MS Gothic"/>
                </a:rPr>
                <a:t>was awful</a:t>
              </a:r>
              <a:endParaRPr lang="en-GB" dirty="0">
                <a:latin typeface="+mn-lt"/>
              </a:endParaRPr>
            </a:p>
          </p:txBody>
        </p:sp>
        <p:sp>
          <p:nvSpPr>
            <p:cNvPr id="52" name="TextBox 51"/>
            <p:cNvSpPr txBox="1"/>
            <p:nvPr/>
          </p:nvSpPr>
          <p:spPr>
            <a:xfrm>
              <a:off x="3717121" y="3197014"/>
              <a:ext cx="2980564" cy="461696"/>
            </a:xfrm>
            <a:prstGeom prst="rect">
              <a:avLst/>
            </a:prstGeom>
            <a:noFill/>
          </p:spPr>
          <p:txBody>
            <a:bodyPr>
              <a:spAutoFit/>
            </a:bodyPr>
            <a:lstStyle/>
            <a:p>
              <a:pPr>
                <a:defRPr/>
              </a:pPr>
              <a:r>
                <a:rPr lang="en-GB" dirty="0" smtClean="0">
                  <a:latin typeface="+mn-lt"/>
                  <a:ea typeface="MS Gothic"/>
                </a:rPr>
                <a:t>- This wasn’t great</a:t>
              </a:r>
              <a:endParaRPr lang="en-GB" dirty="0">
                <a:latin typeface="+mn-lt"/>
              </a:endParaRPr>
            </a:p>
          </p:txBody>
        </p:sp>
        <p:sp>
          <p:nvSpPr>
            <p:cNvPr id="29712" name="TextBox 52"/>
            <p:cNvSpPr txBox="1">
              <a:spLocks noChangeArrowheads="1"/>
            </p:cNvSpPr>
            <p:nvPr/>
          </p:nvSpPr>
          <p:spPr bwMode="auto">
            <a:xfrm>
              <a:off x="3723297" y="3804043"/>
              <a:ext cx="2837650" cy="83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dirty="0" smtClean="0">
                  <a:solidFill>
                    <a:schemeClr val="tx1"/>
                  </a:solidFill>
                  <a:ea typeface="MS Gothic" panose="020B0609070205080204" pitchFamily="49" charset="-128"/>
                </a:rPr>
                <a:t>- No thoughts one way or the other</a:t>
              </a:r>
              <a:endParaRPr lang="en-GB" altLang="en-US" dirty="0">
                <a:solidFill>
                  <a:schemeClr val="tx1"/>
                </a:solidFill>
              </a:endParaRPr>
            </a:p>
          </p:txBody>
        </p:sp>
        <p:sp>
          <p:nvSpPr>
            <p:cNvPr id="54" name="TextBox 53"/>
            <p:cNvSpPr txBox="1"/>
            <p:nvPr/>
          </p:nvSpPr>
          <p:spPr>
            <a:xfrm>
              <a:off x="3726764" y="4470777"/>
              <a:ext cx="2318393" cy="461994"/>
            </a:xfrm>
            <a:prstGeom prst="rect">
              <a:avLst/>
            </a:prstGeom>
            <a:noFill/>
          </p:spPr>
          <p:txBody>
            <a:bodyPr>
              <a:spAutoFit/>
            </a:bodyPr>
            <a:lstStyle/>
            <a:p>
              <a:pPr>
                <a:defRPr/>
              </a:pPr>
              <a:r>
                <a:rPr lang="en-GB" dirty="0" smtClean="0">
                  <a:latin typeface="+mn-lt"/>
                  <a:ea typeface="MS Gothic"/>
                </a:rPr>
                <a:t>- This </a:t>
              </a:r>
              <a:r>
                <a:rPr lang="en-GB" dirty="0">
                  <a:latin typeface="+mn-lt"/>
                  <a:ea typeface="MS Gothic"/>
                </a:rPr>
                <a:t>was good</a:t>
              </a:r>
              <a:endParaRPr lang="en-GB" dirty="0">
                <a:latin typeface="+mn-lt"/>
              </a:endParaRPr>
            </a:p>
          </p:txBody>
        </p:sp>
        <p:sp>
          <p:nvSpPr>
            <p:cNvPr id="55" name="TextBox 54"/>
            <p:cNvSpPr txBox="1"/>
            <p:nvPr/>
          </p:nvSpPr>
          <p:spPr>
            <a:xfrm>
              <a:off x="3732121" y="5144484"/>
              <a:ext cx="2450191" cy="461994"/>
            </a:xfrm>
            <a:prstGeom prst="rect">
              <a:avLst/>
            </a:prstGeom>
            <a:noFill/>
          </p:spPr>
          <p:txBody>
            <a:bodyPr>
              <a:spAutoFit/>
            </a:bodyPr>
            <a:lstStyle/>
            <a:p>
              <a:pPr>
                <a:defRPr/>
              </a:pPr>
              <a:r>
                <a:rPr lang="en-GB" dirty="0" smtClean="0">
                  <a:latin typeface="+mn-lt"/>
                  <a:ea typeface="MS Gothic"/>
                </a:rPr>
                <a:t>- This </a:t>
              </a:r>
              <a:r>
                <a:rPr lang="en-GB" dirty="0">
                  <a:latin typeface="+mn-lt"/>
                  <a:ea typeface="MS Gothic"/>
                </a:rPr>
                <a:t>was great</a:t>
              </a:r>
              <a:endParaRPr lang="en-GB" dirty="0">
                <a:latin typeface="+mn-lt"/>
              </a:endParaRPr>
            </a:p>
          </p:txBody>
        </p:sp>
      </p:grpSp>
      <p:sp>
        <p:nvSpPr>
          <p:cNvPr id="62" name="Rectangle 2"/>
          <p:cNvSpPr txBox="1">
            <a:spLocks noChangeArrowheads="1"/>
          </p:cNvSpPr>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US" altLang="en-US" kern="0" dirty="0" smtClean="0"/>
              <a:t>Completing the NSS</a:t>
            </a:r>
          </a:p>
        </p:txBody>
      </p:sp>
    </p:spTree>
    <p:extLst>
      <p:ext uri="{BB962C8B-B14F-4D97-AF65-F5344CB8AC3E}">
        <p14:creationId xmlns:p14="http://schemas.microsoft.com/office/powerpoint/2010/main" val="141388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up)">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wipe(up)">
                                      <p:cBhvr>
                                        <p:cTn id="12"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p:txBody>
          <a:bodyPr/>
          <a:lstStyle/>
          <a:p>
            <a:r>
              <a:rPr lang="en-GB" altLang="en-US" smtClean="0"/>
              <a:t>1. The teaching on my course</a:t>
            </a:r>
            <a:r>
              <a:rPr lang="en-US" altLang="en-US" smtClean="0"/>
              <a:t> </a:t>
            </a:r>
          </a:p>
        </p:txBody>
      </p:sp>
      <p:sp>
        <p:nvSpPr>
          <p:cNvPr id="13315" name="Rectangle 5"/>
          <p:cNvSpPr>
            <a:spLocks noGrp="1" noChangeArrowheads="1"/>
          </p:cNvSpPr>
          <p:nvPr>
            <p:ph type="body" idx="1"/>
          </p:nvPr>
        </p:nvSpPr>
        <p:spPr>
          <a:xfrm>
            <a:off x="457200" y="1484313"/>
            <a:ext cx="7859713" cy="4897437"/>
          </a:xfrm>
        </p:spPr>
        <p:txBody>
          <a:bodyPr/>
          <a:lstStyle/>
          <a:p>
            <a:r>
              <a:rPr lang="en-GB" altLang="en-US" dirty="0" smtClean="0"/>
              <a:t>Staff are good at explaining things.</a:t>
            </a:r>
          </a:p>
          <a:p>
            <a:r>
              <a:rPr lang="en-GB" altLang="en-US" dirty="0" smtClean="0"/>
              <a:t>Staff have made the subject interesting.</a:t>
            </a:r>
          </a:p>
          <a:p>
            <a:r>
              <a:rPr lang="en-GB" altLang="en-US" dirty="0" smtClean="0"/>
              <a:t>Staff are enthusiastic about what they are teaching.</a:t>
            </a:r>
          </a:p>
          <a:p>
            <a:r>
              <a:rPr lang="en-GB" altLang="en-US" dirty="0" smtClean="0"/>
              <a:t>My course has challenged me to achieve my best work.</a:t>
            </a:r>
            <a:endParaRPr lang="en-US" altLang="en-US" dirty="0" smtClean="0"/>
          </a:p>
        </p:txBody>
      </p:sp>
    </p:spTree>
    <p:extLst>
      <p:ext uri="{BB962C8B-B14F-4D97-AF65-F5344CB8AC3E}">
        <p14:creationId xmlns:p14="http://schemas.microsoft.com/office/powerpoint/2010/main" val="854264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idx="4294967295"/>
          </p:nvPr>
        </p:nvSpPr>
        <p:spPr/>
        <p:txBody>
          <a:bodyPr/>
          <a:lstStyle/>
          <a:p>
            <a:r>
              <a:rPr lang="en-GB" altLang="en-US" smtClean="0"/>
              <a:t>2. Learning opportunities</a:t>
            </a:r>
            <a:endParaRPr lang="en-US" altLang="en-US" smtClean="0"/>
          </a:p>
        </p:txBody>
      </p:sp>
      <p:sp>
        <p:nvSpPr>
          <p:cNvPr id="15363" name="Rectangle 5"/>
          <p:cNvSpPr>
            <a:spLocks noGrp="1" noChangeArrowheads="1"/>
          </p:cNvSpPr>
          <p:nvPr>
            <p:ph type="body" idx="1"/>
          </p:nvPr>
        </p:nvSpPr>
        <p:spPr>
          <a:xfrm>
            <a:off x="457200" y="1484313"/>
            <a:ext cx="7859713" cy="4897437"/>
          </a:xfrm>
        </p:spPr>
        <p:txBody>
          <a:bodyPr/>
          <a:lstStyle/>
          <a:p>
            <a:r>
              <a:rPr lang="en-GB" altLang="en-US" dirty="0" smtClean="0"/>
              <a:t>My course has provided me with opportunities to explore ideas or concepts in depth.</a:t>
            </a:r>
          </a:p>
          <a:p>
            <a:r>
              <a:rPr lang="en-GB" altLang="en-US" dirty="0" smtClean="0"/>
              <a:t>My course has provided me with opportunities to bring information and ideas together from different topics.</a:t>
            </a:r>
          </a:p>
          <a:p>
            <a:r>
              <a:rPr lang="en-GB" altLang="en-US" dirty="0" smtClean="0"/>
              <a:t>My course has provided me with opportunities to apply what I have learnt.</a:t>
            </a:r>
            <a:endParaRPr lang="en-US" altLang="en-US" dirty="0" smtClean="0"/>
          </a:p>
        </p:txBody>
      </p:sp>
    </p:spTree>
    <p:extLst>
      <p:ext uri="{BB962C8B-B14F-4D97-AF65-F5344CB8AC3E}">
        <p14:creationId xmlns:p14="http://schemas.microsoft.com/office/powerpoint/2010/main" val="2495453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idx="4294967295"/>
          </p:nvPr>
        </p:nvSpPr>
        <p:spPr/>
        <p:txBody>
          <a:bodyPr/>
          <a:lstStyle/>
          <a:p>
            <a:r>
              <a:rPr lang="en-GB" altLang="en-US" smtClean="0"/>
              <a:t>3. Assessment and feedback</a:t>
            </a:r>
            <a:endParaRPr lang="en-US" altLang="en-US" smtClean="0"/>
          </a:p>
        </p:txBody>
      </p:sp>
      <p:sp>
        <p:nvSpPr>
          <p:cNvPr id="17411" name="Rectangle 5"/>
          <p:cNvSpPr>
            <a:spLocks noGrp="1" noChangeArrowheads="1"/>
          </p:cNvSpPr>
          <p:nvPr>
            <p:ph type="body" idx="1"/>
          </p:nvPr>
        </p:nvSpPr>
        <p:spPr>
          <a:xfrm>
            <a:off x="457200" y="1484313"/>
            <a:ext cx="7859713" cy="4897437"/>
          </a:xfrm>
        </p:spPr>
        <p:txBody>
          <a:bodyPr/>
          <a:lstStyle/>
          <a:p>
            <a:r>
              <a:rPr lang="en-GB" altLang="en-US" dirty="0" smtClean="0"/>
              <a:t>The criteria used in marking have been clear in advance.</a:t>
            </a:r>
          </a:p>
          <a:p>
            <a:r>
              <a:rPr lang="en-GB" altLang="en-US" dirty="0" smtClean="0"/>
              <a:t>Marking and assessment has been fair.</a:t>
            </a:r>
          </a:p>
          <a:p>
            <a:r>
              <a:rPr lang="en-GB" altLang="en-US" dirty="0" smtClean="0"/>
              <a:t>Feedback on my work has been timely.</a:t>
            </a:r>
          </a:p>
          <a:p>
            <a:r>
              <a:rPr lang="en-GB" altLang="en-US" dirty="0" smtClean="0"/>
              <a:t>I have received helpful comments on my work.</a:t>
            </a:r>
            <a:endParaRPr lang="en-US" altLang="en-US" dirty="0" smtClean="0"/>
          </a:p>
        </p:txBody>
      </p:sp>
    </p:spTree>
    <p:extLst>
      <p:ext uri="{BB962C8B-B14F-4D97-AF65-F5344CB8AC3E}">
        <p14:creationId xmlns:p14="http://schemas.microsoft.com/office/powerpoint/2010/main" val="1836708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idx="4294967295"/>
          </p:nvPr>
        </p:nvSpPr>
        <p:spPr/>
        <p:txBody>
          <a:bodyPr/>
          <a:lstStyle/>
          <a:p>
            <a:r>
              <a:rPr lang="en-GB" altLang="en-US" smtClean="0"/>
              <a:t>4. Academic support</a:t>
            </a:r>
            <a:endParaRPr lang="en-US" altLang="en-US" smtClean="0"/>
          </a:p>
        </p:txBody>
      </p:sp>
      <p:sp>
        <p:nvSpPr>
          <p:cNvPr id="19459" name="Rectangle 5"/>
          <p:cNvSpPr>
            <a:spLocks noGrp="1" noChangeArrowheads="1"/>
          </p:cNvSpPr>
          <p:nvPr>
            <p:ph type="body" idx="1"/>
          </p:nvPr>
        </p:nvSpPr>
        <p:spPr>
          <a:xfrm>
            <a:off x="457200" y="1484313"/>
            <a:ext cx="7859713" cy="4897437"/>
          </a:xfrm>
        </p:spPr>
        <p:txBody>
          <a:bodyPr/>
          <a:lstStyle/>
          <a:p>
            <a:r>
              <a:rPr lang="en-GB" altLang="en-US" dirty="0" smtClean="0"/>
              <a:t>I have been able to contact staff when I needed to.</a:t>
            </a:r>
          </a:p>
          <a:p>
            <a:r>
              <a:rPr lang="en-GB" altLang="en-US" dirty="0" smtClean="0"/>
              <a:t>I have received sufficient advice and guidance in relation to my course.</a:t>
            </a:r>
          </a:p>
          <a:p>
            <a:r>
              <a:rPr lang="en-GB" altLang="en-US" dirty="0" smtClean="0"/>
              <a:t>Good advice was available when I needed to make study choices on my course.</a:t>
            </a:r>
            <a:endParaRPr lang="en-US" altLang="en-US" dirty="0" smtClean="0"/>
          </a:p>
        </p:txBody>
      </p:sp>
    </p:spTree>
    <p:extLst>
      <p:ext uri="{BB962C8B-B14F-4D97-AF65-F5344CB8AC3E}">
        <p14:creationId xmlns:p14="http://schemas.microsoft.com/office/powerpoint/2010/main" val="631269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p:txBody>
          <a:bodyPr/>
          <a:lstStyle/>
          <a:p>
            <a:r>
              <a:rPr lang="en-GB" altLang="en-US" smtClean="0"/>
              <a:t>5. Organisation and management</a:t>
            </a:r>
            <a:endParaRPr lang="en-US" altLang="en-US" smtClean="0"/>
          </a:p>
        </p:txBody>
      </p:sp>
      <p:sp>
        <p:nvSpPr>
          <p:cNvPr id="21507" name="Rectangle 5"/>
          <p:cNvSpPr>
            <a:spLocks noGrp="1" noChangeArrowheads="1"/>
          </p:cNvSpPr>
          <p:nvPr>
            <p:ph type="body" idx="1"/>
          </p:nvPr>
        </p:nvSpPr>
        <p:spPr>
          <a:xfrm>
            <a:off x="457200" y="1484313"/>
            <a:ext cx="7859713" cy="4897437"/>
          </a:xfrm>
        </p:spPr>
        <p:txBody>
          <a:bodyPr/>
          <a:lstStyle/>
          <a:p>
            <a:r>
              <a:rPr lang="en-GB" altLang="en-US" dirty="0" smtClean="0"/>
              <a:t>The course is well organised and running smoothly.</a:t>
            </a:r>
          </a:p>
          <a:p>
            <a:r>
              <a:rPr lang="en-GB" altLang="en-US" dirty="0" smtClean="0"/>
              <a:t>The timetable works efficiently for me.</a:t>
            </a:r>
          </a:p>
          <a:p>
            <a:r>
              <a:rPr lang="en-GB" altLang="en-US" dirty="0" smtClean="0"/>
              <a:t>Any changes in the course or teaching have been communicated effectively.</a:t>
            </a:r>
            <a:endParaRPr lang="en-US" altLang="en-US" dirty="0" smtClean="0"/>
          </a:p>
        </p:txBody>
      </p:sp>
    </p:spTree>
    <p:extLst>
      <p:ext uri="{BB962C8B-B14F-4D97-AF65-F5344CB8AC3E}">
        <p14:creationId xmlns:p14="http://schemas.microsoft.com/office/powerpoint/2010/main" val="994055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p:txBody>
          <a:bodyPr/>
          <a:lstStyle/>
          <a:p>
            <a:r>
              <a:rPr lang="en-GB" altLang="en-US" smtClean="0"/>
              <a:t>6. Learning resources</a:t>
            </a:r>
            <a:endParaRPr lang="en-US" altLang="en-US" smtClean="0"/>
          </a:p>
        </p:txBody>
      </p:sp>
      <p:sp>
        <p:nvSpPr>
          <p:cNvPr id="23555" name="Rectangle 5"/>
          <p:cNvSpPr>
            <a:spLocks noGrp="1" noChangeArrowheads="1"/>
          </p:cNvSpPr>
          <p:nvPr>
            <p:ph type="body" idx="1"/>
          </p:nvPr>
        </p:nvSpPr>
        <p:spPr>
          <a:xfrm>
            <a:off x="457200" y="1484313"/>
            <a:ext cx="7859713" cy="4897437"/>
          </a:xfrm>
        </p:spPr>
        <p:txBody>
          <a:bodyPr/>
          <a:lstStyle/>
          <a:p>
            <a:r>
              <a:rPr lang="en-GB" altLang="en-US" dirty="0" smtClean="0"/>
              <a:t>The IT resources and facilities provided have supported my learning well.</a:t>
            </a:r>
          </a:p>
          <a:p>
            <a:r>
              <a:rPr lang="en-GB" altLang="en-US" dirty="0" smtClean="0"/>
              <a:t>The library resources (e.g. books, online services and learning spaces) have supported my learning well.</a:t>
            </a:r>
          </a:p>
          <a:p>
            <a:r>
              <a:rPr lang="en-GB" altLang="en-US" dirty="0" smtClean="0"/>
              <a:t>I have been able to access course-specific resources (e.g. equipment, facilities, software, collections) when I needed to.</a:t>
            </a:r>
            <a:endParaRPr lang="en-US" altLang="en-US" dirty="0" smtClean="0"/>
          </a:p>
        </p:txBody>
      </p:sp>
    </p:spTree>
    <p:extLst>
      <p:ext uri="{BB962C8B-B14F-4D97-AF65-F5344CB8AC3E}">
        <p14:creationId xmlns:p14="http://schemas.microsoft.com/office/powerpoint/2010/main" val="3407956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p:txBody>
          <a:bodyPr/>
          <a:lstStyle/>
          <a:p>
            <a:r>
              <a:rPr lang="en-GB" altLang="en-US" dirty="0" smtClean="0"/>
              <a:t>7. Learning community</a:t>
            </a:r>
            <a:endParaRPr lang="en-US" altLang="en-US" dirty="0" smtClean="0"/>
          </a:p>
        </p:txBody>
      </p:sp>
      <p:sp>
        <p:nvSpPr>
          <p:cNvPr id="25603" name="Rectangle 5"/>
          <p:cNvSpPr>
            <a:spLocks noGrp="1" noChangeArrowheads="1"/>
          </p:cNvSpPr>
          <p:nvPr>
            <p:ph type="body" idx="1"/>
          </p:nvPr>
        </p:nvSpPr>
        <p:spPr>
          <a:xfrm>
            <a:off x="457200" y="1484313"/>
            <a:ext cx="7859713" cy="4897437"/>
          </a:xfrm>
        </p:spPr>
        <p:txBody>
          <a:bodyPr/>
          <a:lstStyle/>
          <a:p>
            <a:r>
              <a:rPr lang="en-GB" altLang="en-US" dirty="0" smtClean="0"/>
              <a:t>I feel part of a community of staff and students.</a:t>
            </a:r>
          </a:p>
          <a:p>
            <a:r>
              <a:rPr lang="en-GB" altLang="en-US" dirty="0" smtClean="0"/>
              <a:t>I have had the right opportunities to work with other students as part of my course.</a:t>
            </a:r>
            <a:endParaRPr lang="en-US" altLang="en-US" dirty="0" smtClean="0"/>
          </a:p>
        </p:txBody>
      </p:sp>
    </p:spTree>
    <p:extLst>
      <p:ext uri="{BB962C8B-B14F-4D97-AF65-F5344CB8AC3E}">
        <p14:creationId xmlns:p14="http://schemas.microsoft.com/office/powerpoint/2010/main" val="1569159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‘Average’ method</a:t>
            </a:r>
            <a:endParaRPr lang="en-GB" dirty="0"/>
          </a:p>
        </p:txBody>
      </p:sp>
      <p:sp>
        <p:nvSpPr>
          <p:cNvPr id="3" name="Content Placeholder 2"/>
          <p:cNvSpPr>
            <a:spLocks noGrp="1"/>
          </p:cNvSpPr>
          <p:nvPr>
            <p:ph idx="1"/>
          </p:nvPr>
        </p:nvSpPr>
        <p:spPr>
          <a:xfrm>
            <a:off x="457200" y="1484313"/>
            <a:ext cx="7859713" cy="4897437"/>
          </a:xfrm>
        </p:spPr>
        <p:txBody>
          <a:bodyPr/>
          <a:lstStyle/>
          <a:p>
            <a:r>
              <a:rPr lang="en-GB" dirty="0" smtClean="0"/>
              <a:t>Based on the weighted average of your final module marks from Stages 2 and 3:</a:t>
            </a:r>
          </a:p>
          <a:p>
            <a:endParaRPr lang="en-GB" dirty="0"/>
          </a:p>
          <a:p>
            <a:r>
              <a:rPr lang="en-GB" dirty="0" smtClean="0"/>
              <a:t>Stage 2 contributes 40%</a:t>
            </a:r>
          </a:p>
          <a:p>
            <a:r>
              <a:rPr lang="en-GB" dirty="0" smtClean="0"/>
              <a:t>Stage 3 contributes 60%</a:t>
            </a:r>
          </a:p>
          <a:p>
            <a:endParaRPr lang="en-GB" dirty="0"/>
          </a:p>
          <a:p>
            <a:pPr marL="0" indent="0">
              <a:buNone/>
            </a:pPr>
            <a:endParaRPr lang="en-GB" dirty="0"/>
          </a:p>
        </p:txBody>
      </p:sp>
      <p:sp>
        <p:nvSpPr>
          <p:cNvPr id="4" name="Footer Placeholder 3"/>
          <p:cNvSpPr>
            <a:spLocks noGrp="1"/>
          </p:cNvSpPr>
          <p:nvPr>
            <p:ph type="ftr" sz="quarter" idx="10"/>
          </p:nvPr>
        </p:nvSpPr>
        <p:spPr/>
        <p:txBody>
          <a:bodyPr/>
          <a:lstStyle/>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996849821"/>
              </p:ext>
            </p:extLst>
          </p:nvPr>
        </p:nvGraphicFramePr>
        <p:xfrm>
          <a:off x="457200" y="4361180"/>
          <a:ext cx="8291514" cy="1849120"/>
        </p:xfrm>
        <a:graphic>
          <a:graphicData uri="http://schemas.openxmlformats.org/drawingml/2006/table">
            <a:tbl>
              <a:tblPr firstRow="1" bandRow="1">
                <a:tableStyleId>{5C22544A-7EE6-4342-B048-85BDC9FD1C3A}</a:tableStyleId>
              </a:tblPr>
              <a:tblGrid>
                <a:gridCol w="4145757"/>
                <a:gridCol w="4145757"/>
              </a:tblGrid>
              <a:tr h="370840">
                <a:tc>
                  <a:txBody>
                    <a:bodyPr/>
                    <a:lstStyle/>
                    <a:p>
                      <a:r>
                        <a:rPr lang="en-GB" dirty="0" smtClean="0"/>
                        <a:t>Degree class</a:t>
                      </a:r>
                      <a:endParaRPr lang="en-GB" dirty="0"/>
                    </a:p>
                  </a:txBody>
                  <a:tcPr/>
                </a:tc>
                <a:tc>
                  <a:txBody>
                    <a:bodyPr/>
                    <a:lstStyle/>
                    <a:p>
                      <a:r>
                        <a:rPr lang="en-GB" dirty="0" smtClean="0"/>
                        <a:t>Required average</a:t>
                      </a:r>
                      <a:endParaRPr lang="en-GB" dirty="0"/>
                    </a:p>
                  </a:txBody>
                  <a:tcPr/>
                </a:tc>
              </a:tr>
              <a:tr h="370840">
                <a:tc>
                  <a:txBody>
                    <a:bodyPr/>
                    <a:lstStyle/>
                    <a:p>
                      <a:r>
                        <a:rPr lang="en-GB" dirty="0" smtClean="0"/>
                        <a:t>First Class</a:t>
                      </a:r>
                      <a:endParaRPr lang="en-GB" dirty="0"/>
                    </a:p>
                  </a:txBody>
                  <a:tcPr/>
                </a:tc>
                <a:tc>
                  <a:txBody>
                    <a:bodyPr/>
                    <a:lstStyle/>
                    <a:p>
                      <a:r>
                        <a:rPr lang="en-GB" dirty="0" smtClean="0"/>
                        <a:t>70 and above</a:t>
                      </a:r>
                      <a:endParaRPr lang="en-GB" dirty="0"/>
                    </a:p>
                  </a:txBody>
                  <a:tcPr/>
                </a:tc>
              </a:tr>
              <a:tr h="370840">
                <a:tc>
                  <a:txBody>
                    <a:bodyPr/>
                    <a:lstStyle/>
                    <a:p>
                      <a:r>
                        <a:rPr lang="en-GB" dirty="0" smtClean="0"/>
                        <a:t>2(I) - Upper Second</a:t>
                      </a:r>
                      <a:endParaRPr lang="en-GB" dirty="0"/>
                    </a:p>
                  </a:txBody>
                  <a:tcPr/>
                </a:tc>
                <a:tc>
                  <a:txBody>
                    <a:bodyPr/>
                    <a:lstStyle/>
                    <a:p>
                      <a:r>
                        <a:rPr lang="en-GB" dirty="0" smtClean="0"/>
                        <a:t>60 to 69.9</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2(II) - Lower Second</a:t>
                      </a:r>
                    </a:p>
                  </a:txBody>
                  <a:tcPr/>
                </a:tc>
                <a:tc>
                  <a:txBody>
                    <a:bodyPr/>
                    <a:lstStyle/>
                    <a:p>
                      <a:r>
                        <a:rPr lang="en-GB" dirty="0" smtClean="0"/>
                        <a:t>50 to 59.9</a:t>
                      </a:r>
                      <a:endParaRPr lang="en-GB" dirty="0"/>
                    </a:p>
                  </a:txBody>
                  <a:tcPr/>
                </a:tc>
              </a:tr>
              <a:tr h="181685">
                <a:tc>
                  <a:txBody>
                    <a:bodyPr/>
                    <a:lstStyle/>
                    <a:p>
                      <a:r>
                        <a:rPr lang="en-GB" dirty="0" smtClean="0"/>
                        <a:t>Third</a:t>
                      </a:r>
                      <a:endParaRPr lang="en-GB" dirty="0"/>
                    </a:p>
                  </a:txBody>
                  <a:tcPr/>
                </a:tc>
                <a:tc>
                  <a:txBody>
                    <a:bodyPr/>
                    <a:lstStyle/>
                    <a:p>
                      <a:r>
                        <a:rPr lang="en-GB" dirty="0" smtClean="0"/>
                        <a:t>below 50</a:t>
                      </a:r>
                      <a:endParaRPr lang="en-GB" dirty="0"/>
                    </a:p>
                  </a:txBody>
                  <a:tcPr/>
                </a:tc>
              </a:tr>
            </a:tbl>
          </a:graphicData>
        </a:graphic>
      </p:graphicFrame>
    </p:spTree>
    <p:extLst>
      <p:ext uri="{BB962C8B-B14F-4D97-AF65-F5344CB8AC3E}">
        <p14:creationId xmlns:p14="http://schemas.microsoft.com/office/powerpoint/2010/main" val="114494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39750" y="1676400"/>
            <a:ext cx="8451850" cy="4648200"/>
          </a:xfrm>
        </p:spPr>
        <p:txBody>
          <a:bodyPr/>
          <a:lstStyle/>
          <a:p>
            <a:r>
              <a:rPr lang="en-GB" altLang="en-US" smtClean="0"/>
              <a:t>I have had the right opportunities to provide feedback on my course.</a:t>
            </a:r>
          </a:p>
          <a:p>
            <a:r>
              <a:rPr lang="en-GB" altLang="en-US" smtClean="0"/>
              <a:t>Staff value students’ views and opinions about the course.</a:t>
            </a:r>
          </a:p>
          <a:p>
            <a:r>
              <a:rPr lang="en-GB" altLang="en-US" smtClean="0"/>
              <a:t>It is clear how students’ feedback on the course has been acted on.</a:t>
            </a:r>
          </a:p>
          <a:p>
            <a:r>
              <a:rPr lang="en-GB" altLang="en-US" smtClean="0"/>
              <a:t>The student’s union (associate or guild) effectively represents students’ academic interests.</a:t>
            </a:r>
          </a:p>
          <a:p>
            <a:r>
              <a:rPr lang="en-GB" altLang="en-US" smtClean="0"/>
              <a:t>Overall, I am satisfied with the quality of the course.</a:t>
            </a:r>
          </a:p>
        </p:txBody>
      </p:sp>
      <p:sp>
        <p:nvSpPr>
          <p:cNvPr id="27651" name="Rectangle 4"/>
          <p:cNvSpPr txBox="1">
            <a:spLocks noChangeArrowheads="1"/>
          </p:cNvSpPr>
          <p:nvPr/>
        </p:nvSpPr>
        <p:spPr bwMode="auto">
          <a:xfrm>
            <a:off x="990600" y="3810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sz="3200">
                <a:sym typeface="Wingdings" panose="05000000000000000000" pitchFamily="2" charset="2"/>
              </a:rPr>
              <a:t>8. Student voice</a:t>
            </a:r>
            <a:endParaRPr lang="en-US" altLang="en-US" sz="3200">
              <a:sym typeface="Wingdings" panose="05000000000000000000" pitchFamily="2" charset="2"/>
            </a:endParaRPr>
          </a:p>
        </p:txBody>
      </p:sp>
      <p:sp>
        <p:nvSpPr>
          <p:cNvPr id="4" name="Rectangle 4"/>
          <p:cNvSpPr txBox="1">
            <a:spLocks noChangeArrowheads="1"/>
          </p:cNvSpPr>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GB" altLang="en-US" kern="0" dirty="0"/>
              <a:t>8</a:t>
            </a:r>
            <a:r>
              <a:rPr lang="en-GB" altLang="en-US" kern="0" dirty="0" smtClean="0"/>
              <a:t>. Student Voice</a:t>
            </a:r>
            <a:endParaRPr lang="en-US" altLang="en-US" kern="0" dirty="0" smtClean="0"/>
          </a:p>
        </p:txBody>
      </p:sp>
    </p:spTree>
    <p:extLst>
      <p:ext uri="{BB962C8B-B14F-4D97-AF65-F5344CB8AC3E}">
        <p14:creationId xmlns:p14="http://schemas.microsoft.com/office/powerpoint/2010/main" val="935231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descr="data:image/jpeg;base64,/9j/4AAQSkZJRgABAQAAAQABAAD/2wCEAAkGBxQSEhQUExMWFRUUFxQWFhgVGRYYFhcaGBgYFxkXGBgbHCggGBolHBQXIjEhJSkrLi4uFyAzODMsNygtLysBCgoKDg0OFBAQGi0mHCQsLCwsLCwsLCwsLCwtLDQsLCwsLCwsLCw3LCwsLCwsLCwsLCwsLCwsLCwsLCwsLCwsLP/AABEIAK0BIwMBIgACEQEDEQH/xAAcAAABBQEBAQAAAAAAAAAAAAAAAgMEBQYHAQj/xABJEAACAQIDBAYGBwQIBQUBAAABAhEAAwQSIQUxQVEGEyJhcZEHFDKBobEjQlJygsHRYpKy8BUzQ3ODosLhJFOz0vEWY5Ojw0T/xAAZAQEBAQEBAQAAAAAAAAAAAAAAAQIDBAX/xAAoEQEBAAIBAgQGAwEAAAAAAAAAAQIREgMhE0Gh0QQxQlFhkQUUsSL/2gAMAwEAAhEDEQA/AO40UUlnA3mKBVFM+sp9pfMUetLznw1+VA9RTHrS9/7rfpXnrY4An3R86CRRUb1r9k/5f1rz1o/Z8z+k0EqionrLfZHmf0rzr27h5n9KCZRULrm5jyP6151jfa8gPzmgnUVBlvtHyX9KS0jeT5kUE+aJqmvbQsr7V9F+9dA+bVCbpJgZI9bwxIgEC7bYyTABAYnUmKDTZqQb6j6w8xWQx3TXZtkxcxVpTviGJ8gs1WXPSxsld2KJ+7Zv/mgoOgesr9oeYo9ZXv8AI/pXM8R6Z9mLua+/3bW/95lqInpqwj6WsLjLh7kt/k5oOretr3+TfpXnrX7J+H61yx/Spfb+p2NjLniHX+G01e2+nu1bnsbDur/eO6/xW1oOo+tfsn4frXnrJ+yPP/auXXOkfSFv6vZdhfv3FJ/660pcR0kf+zwVr3zHkzUHTvWW5DzP6V517cx5H9a5e2y+kjnXH4S2OSop+eHPzqz2b0e2oCDiNorc9qQodAZy5Y6vIRGVvHP3Cg3nXNzHkf1pa4g8fhVTsRbiWxavOLly2B24IzqScrEEk5hBU6kkrP1qsaCajA6ilVDsvB7jv/WplAUUUUBRRRQFFFFAUUUUFftvaIw9m5dIkW1ZoG8wNAPE6e+oGy8IwRXvN1l5hmZj7Kk65La/UQbhGpgEkmTTHT+7kwWIfKWCIXIESQhDHfwgEnuBp7o9jhew9twZ0AJ5kcfeIPvoLGo+PxQtWrl1gzC2jOQgliFBYhRxMDdUiigwuM9KGGtgk2b2UFAWzYWBmyxIW+W+uCdN1U+P9NFpHZEwd26VMSrrkJ7mUGayu18PawGNv4e8jm2mtnqgoORmVre8iVCZ0J3kqd28RF2zh5M4e6wlyO2VJBylVO8aHOsjgVOpmg0jemq+fZ2W/vuOflZFMXvS5tEj6PAWl++XP+pazmO2tbdctvCtbbSHN1mMST2lIgyDz0gcta04i54e8UGrb0nbYbdYwqeAP53TUa/072026/Yt/dt2z/EjVnM1w8tTA1Op5bt9BV95MA7t+vhTQtm6WbXaZ2iBv9lUB03jS2OY862WE6EbTxNu3dbbt4LcRXHV9blhgDwuLO/lXO2u3Sgtm6cgMheAOuoE6HU+ddZ9EG18+HfDO0tYOZJ3m25Jj8LZh3BlFNCCnopvN/XbXxdzwzD+K61eH0J4NjNzE4pzzzW5+Ns10g2v2248fH+fdQbIPEn398/nQYSx6G9mLvW8/wB67/2qKvh0Hwe8rdO7/wDoxImN0hbgB3nzNaC2oWYnXXWTSp7qChPQnAGC2EtuVAUG5muEAbgC5Og5VIsdFcChlcFhQeYsWp88s1bz3Ua0DFrBW19m2i/dVR8hUgGvINRsVjrdsqruFLAkSDqAVBPcAXWSdBmHOglTXlRH2lZBg37YJYrGdJzAgFYneCwEcyOdR227YFvrDcOTMyzlY6qpuHRRMZBnndl13UFnSLobTKY11ncRrp/P+1VOI6S4ZFdmdgqBixK3ABlXMwMjQjcRwMj6rQ9s/bVu9ca0AwdQSQw0OWA4U72ys2UmBqDyNBMe0xA7cEb4Gh100mvbtvMQcxEcjoadivaCPizEXBqUmQNSUMZx8AwHEoBUsGd2o7qRTGD7JNvguqfcP1R906RwBTnQS6lYd5HeP5mote23gz5+FBOooooCiiigKKKKAooooIuOshlIIkEEEHcQdCKwHo9DYW5ewNyfomItE/Wtgk2mHObenjaI4V0hhNYrphaNm5YxS/2bhH71cjLP44X/ABTQaeik27gYBhqGAI8DqKVQc29MWyezYxaqCbbCzd3QUYzbLHkHlY/96ubnEqLjMLaZSGGRoZRmBAjiIkEHfpX0JtrZq4nD3bDGBdRknipI7LDvUwR3iuENhbxtjDslvNbds0KxdWnKyZgNQGkf+BG8Onc72jOfWmGOsr2rz+mUB7GFwwGujK1w6nQSW14cOHfFC7UvSjJbVCASvV2gAR2gW3aiGccgGIqws4rFnVWO8dpbKMZAVfaieXnT6Wsc2YB72m8BVtnXw1J7PCu39Xq/b1jz/wBvpeV9L7IFvaGOZYQXSBp9HaHH7q03iFxty2Lji8yDtK3EB8uojtZT2e7jUi9s2+rEubys8se3lmWZidB9pnP4jzpv+iCd4nxLH866T4LqX7ftyy/kOlj27/r3UREaRu576tuiW2PVMXavHRJyXP7t4DH3aN+AVLTYnJQPM/Mmnl2H+yv7q/pW58Bn52Od/k+n5S+nu7BtjFXbaq1m2LvaysvantKQhBUNA6zIGOUwrM31daxdq4s6rhjBYQHBUhTCn60kgrccaCQUGhM050LxpuYZUYy9n6NuZAHYb92B4qaYxdjHq5Fu4LkwQzLbS2CFBIyhs7ZmUrGgAuSWJWvDnjcMrjfJ9Dp5zPGZT5U9Yu44vaLogQG2XCZRIZT1gabhjKXEZZzG0dQHgejA40ZguIBUElcwXMwLXT2mNto0ezuB/qmGgYZW2wuNe6JudWqKCCpXKzOLqOrDL2sko6kgA9kEAyS5s3Y15bou3rquQSSBmIkgiQdIhQijTdnmS5NZbP4LAYlbge5ic4mSkDLBLnKIUEQHQA6n6EfbaYj9HLjZgcUyqz3Gy2la2AtwLmAi5oxbrXzc7sgDKsaKigoT0WtEgl7mhLQGGWSxY6MCOOX7qqu4RTx6N2DaW0wZkR2dMx9gspQhYAhYZtOZnfEXFFBXW9hWASRb1IymXuHTt6atpJuuTzLTvANP2tnWlBC20AJBIgRIGUadygAcgAN1SqKBpcMgMhFBgiQomDqRu3GnaKKAooooCmMWpgOolk1AG9h9Ze+RuH2gvKn6KBSOCAQZBAII3EHUEUqomFOVmt8NXTwJ7S/hYj3Oo4VLoJGFfSOXy4U/UFWgz/Mfz8qmg0HtFFFAUUUUBRRRQFVe3cAL1p7Z0DqVkbxI0Yd4MH3VaU3eWRQZXoXjS9jI+j2mKMORBII9zBl/DV/WVH/DbR5Jiln8YhW+PVn/ABGrVUBXN+mt71LF9Yqn/iVLAiIzLlV1MggfUbvLNyrpFZP0nbG9ZwFzKD1lj6dIBJ7AOdQBvJtlwBzit4Z3C7jHU6eOc1kw9vGYhSVTDuup3EhJjcGACzuEA91VuI6S3AxDABllSGzZhBgqZPAjd3VUWsJizhzfF651KkJ2bu72VAyBpAgKN26O6k2ej1y4A+dSrDNna4o15Ge1M6bomddDHS9fqXz/AMcZ8L0Z5et90+50lf7Q8h+c1HfpE/2z7oHyFNHo+oJnEYbTj1rHyABPwqNjsDbtsArpdECSoMA8Rrv8az4vUv1VudDpT6Z+odubeY/Xb940yu1AzDOXy8chGY6GACwYDWNYNMi3yHwpUVm2351uY4z5RqfR10i6nHKhzdViPoiWEQZm0x783Z/xDXar9wqJC5vCfyBr5sI747wdR3jvrv8A0S2x63hLV7e5GW4B/wAxdG8JIkdzCs6a2s3uNwQnQGZA91JL3DMKo5SZ5bwPfWfu9NbQJAtXZGnayL/qNRbnTg/Vw/m/5Bfzq8Mk5Rq8r6aqNNY117p4U6gMCdTxO6sNc6aXz7Nu2PHOf9QqPc6V4o7mRfBB/qmr4dTnHQqK5q+3cU2+83uCr8gKjvjb7e1eunxdvlNXw6niR1I0xcxttfauIviyj5muXMhO8k+Otei3V8P8nN0h9tYcf2ye4z8qYfpJhx9cnwVvzArBKlOBacIvKtk/SqzwW4fcoH8VNN0rHC0T4sB+RrKhaWBTjDlWhbpQ/C2o8ST+lStlbca5cCuFAbQZQRrw3k7/ANKywpxGI91TjDdb3FoSAyiWQ5lHPgV/ECR3SDwp+1cDKGUyGAIPMHUVE2Zi+ttq3Hc3cRv/AF99Lw5yOycGl08+2v7xDfjP2a5tpdP4V+HLd4fz+VMHdJrxX4jh/MUFhRXitImvaAooooCiiigK8Ne0UGS6dYObPWD2rDC6I+yARc/yFjHNRVpszF9baR/tDXxGh+INWGMtggyJrIdDmNp72Eb+yY5J4rpl1O/sNb9+ag1NFFFBwTbGx7mHxV/B23K2wS6LmZUa20MvZBg5VkEn/kseFVqbMOe4jPatvbYKRcbLm36iRuEDv7Q746H6ZNkSlnFquqHqbh/YczbJO/S5KjvvVz7EYBUNr6ZStyMxUAm2Cd7JMkxrHuma1ELOAsqWzYlIDKoyIXLA5Zcdyy2m85NN4ov2MMp7N+5dE7ltlCBM72JBJUEbtCwOoBFKODww34snX6ll9NYjUgSd8iRpxmgDCAw3rFzKTqpVVeGaCAy5lUqEMb+0w4Akj0NgwScmJffAZrajuzQJ57jyqDi2tk/RoyDTQuG/0gz7/wDZ7HvYKgWbbqQZL3HBJHLKBA4Hz38IMUBHfW89Ee2OrvvhmPZvjOnLrEGoH3kH/wBYrBxTuFxLWnS5bMPbZXXxUyJ7tNRyoOr9LNm5L5cDs3e1+L635H8VU4tVtsYy43Bpet/WVbqDiNO0h7/aEcxWRArpjl2Yyx7mBapQtU8BSwta2mjAtUoWafC0sLU2aMC1SxZprae0EsLmfjoo11Plp4mqa90zT6lok/tEDnynuqba0v8AqaULNUey+kbODmRTviJXUagazEiIPMNypo9JbjsFS2F4jWS2Ug5ToAoIBE6+0DwNZ5GmjFmveqqs/pki4UIkwWXTsldPrTpBIBOupPCkP0lhUJs+0J1uCANNQwUzoQfCeRpyi6W/VUZKrNldI0u3HRlCBSQJJmQdJ00ka91XNm+jlgrBisBgDMSJE+6rtNLHo7islzKfZfTwbh+nlWixVskSvtKcyTzHAngCCVPcxrIxWr2diesQHjubxH8z76xlGok2rgdQw3MJ10I7jyI+BFCpB31HsnJcK/VuSy9zfXX3+0OZzmplZaPYV+HvH51JqBPEbxU1GkTQKooooCiiigKKKKBLiRWI6Rr6vi7GJHst9Fc92Zl/ym6PHLW5qj6UbO6+xcQRmIlCdwdTmQ+GYD3TQTAaqcZ0gS1i7OFa3eLX1ZluKk2RE9lnnRuzO7SRO+k9E8f12GQ6yoCkHeNNJ74IHiDVzQQttbNXE2LthzAuoySN6kjRh3qYI7xXzldR0ZkYAOjMjjTRkYqwHgQa+mq456TtkLZx63WzCzigGYpvDpCXInT2eraOJL1YlZfDLhynbe8r6yFCuDvgiYgezxO491O2nwkgtaxHDMA6QOyJjQE9qdSRpGnCmUWwLjBjde1HZKBQ86bw2n2vhTuJuYUCLdu6xBkPdZRMHcUAgqY7jqeVWpFdegsxUZVJMAnMQOAnSY5xSPf86tru17ckjCWF5TmMDvAME98Dh7/LG3LisTbSyhLBhktLIMAALIJjSY5kmgrHtkRIIndIifDnupNWdvG4l0CqbrJlUKqrKwhIBAAjQk6jz0qsmg6f6H9syt3CMfYm7a+6xi4o8GIb/EPKpu28F1V5lHsntL4Hh7jI91cy2DtU4XEWr4/s2lgJ7SHsuu/WVJjvg8K7P0vQNhxfQB8gDSDvttEkHybwmrLql+TMqKXVJ/TDcAvnPypjHbWv5fogubw+WYxv7jW2Ghe8q6swUd5A+dV22sTNnrLTygJBKNofxDwPvrKXMHiLrBrkE7iWImNYHZ8fjUhNlMRBYRwgsY91TuvY1hMR9JLSVJGYOA2m6dZ1EzwndU/GYmwP6u0TzgW4KmQZGUGdxHhTC7Oj6wMbuz/vS1wKwZJM79w+VZ41eUVOIxgLStpUXSVBbh4nQnXXvMRurRbGGFZMwQdYCMss8zMjjHCq84C3r2ZnmTr+tO4W2iaKAOcVeJyWl17YZQSAUnJqI1EEDugxB501dNswMkiSY7RG4jgI3MfM00p/nSnA4FOBzQMZg5ZXspkIPakntRoJknXT38as7HWADKRbI3BNViQSIgbz38dK8YiN/wATFLtAGBw9351eMTlUjD7QupMuHndmA+ERVx0W6QML4R4yXOzpuDfVPnp7+6qVgvh3THwpzsxO6O/UfGaaNun4q0WXTRgQyk8GG6e7geYJHGncPeDqGGk8DvBGhU94IIPeKrej20hiLIbMGZey+UzqOPvEH31KtnJcj6t3Udzgaj8SifFGPGuTomU7hngxz3ePH+fGmqKCfRSLTyJpdAUUUUBRRRQFNYhJFO14RQYfZf8Aw2Pu2dyX/pE5SxJI8c4ufvrWqrN9OMMVFvEL7VhxJ/YcgH3BhbY9yGr7CXxcRXG5gD4TwoHqy3pK2R6zgbhUTcsfTpG85Ac6gcSbZcAc4rU0UHzzivVThrRt5/WJ+kBkoRrqDoB9UiOZrw4zDiCuFGbSc1xynHMMpk6gwDOkA86l7Y2PbwmNvWLqv1asHtZBM2mOZUjMNIJTNO+0dNaiYG7bRWV8L1pzEhmd7ZywAAQvhO/id9XZZ2l2U22FBBt4ezbKsGBgudBGUkn2TrI5meCw1i9t3LgAORcrFh1aKpBM6gxIOvwB361MO0jplw2GSNxKBmHI5uJGmsTInjUTH33vZc5tqFmBbRVAmJ3AT7PzqoTf23iH9q/cOs6Nl+VQbl0sZYljzYkmnepUb2Pyo+jHM+J/SmzRia6/6LdqjEYNsPchjY+jIPG085PcO0ngg51yYXkkAZVkgZmkhQTqSN5A36Ve9EOkC4THW+2ptueqdlEKVeIYj6uVspO+IbU76lppa7V2ebF17RJ7B07wdVO7kRUTz+NbX0kbNlUvjTL9Hc8D7J8yR+IVgTG4Zjw0MfGZrtjdxys1Ui5cArxcTO6aYNqNwGm/QmPf/vSpJGsRyBOvyjzqoVfvAb/zJPypoXRyI8f0ND3I3Ae+TTTXdd8/Cgezz/5E+VeBzzjxim8/f5frUd7irr8d3xqKmtiBr2pPKf0FeI7HUqPcDPmYqNaxIHBj7tPjwpLbRE6z4yAP1oLAFt+o5+yfnTwuxvPvMCo2Gwt59bWGuvPHLdI+Rqzs9Hce+gwpAPFmRAPHMwPwqbNIt24OYB3Zj1hPwj4Uq2TwZSR+w7T5mr3DdB8WYzdQg7mYkeA6sg+dXNnoS2mbER91PkSfyqco1xqq6IbSe1fAf2LnYMLlAM9ljLE6Exu3Ma6FibOZSJg6FT9lgZUxxggacd1Zyz0IsLJe5dfnLIg/yKD8a0WHuoRCOGywDDBiOWbXfpxrGVlahzC3s6hog6gj7LAwyzxggie6nahg5Ln7N34Oo0/eVY/AOLVMrLRzDvBjgfn/AD8ql1Xmptl5HzoF0UUUBRRRQFFFFBA2rhFuIyOJV1ZWHMMII8jWa6FYhgj2Lhl7LMp74MExyJGbwcVsbqyKxG0f+Gx6XdyYgZX5ZlhST3lMh/wTQauiiig5x6Y9nkW7WLQSbZFq79xzNsnjAfswP+cawb7fwwMpgmYyT2rjqsb1GWW3aDUkN2tFkAd22zs5cTYu2H0W6jISN6yNGHeDBHeK+eGXILlu5aHWq5QtmYZGRsrrl9lhKsJI4zyqwP7V2wLqqtvDJaiCzaZy2ugIjsQRoQTpJM1UkvxIHvq8w+1URFHq1hnAgu4LZoiCV4GAZ5lp4RS26S39yslv+7toN5B3kSDoN3Kmk2q7Gxr7tlCuWgmMsGBln2vvr+8KlW+i2IInqnA/aKr8CQad67E3WLDr3YbyoaRErHZHCWHnTjbAxTSWtN2dCbjARxgFiO8+dUQcdsQ2YzG2TEkC4rEaxBGbU+E1DNpYjKPIVPfAlc6syq6NlyEprDFW7RaBBG7eQQRprUUkjju5HT4UR2zohjhtDZwW4ZcKbF08cygZX8SMj+J7q5rjkdHa22jKxVtTvBgxxI7++p/os2v1GL6pj2MSAvcLiyUPvll7yy8q6btdcFYPXYlbCFyBnuKpLNl0AJG/KvDlVl0lm3HrdvgJngBvPvk/Cn8NsTEXPYsXyDxKXCPMiBXRLnpC2dbBCXC0cLdpx5EqoPnVPjPTBhV9izdc8iUX4hmitcr9meM+6owvQnGH+xA++6geQYmrHD+jvEn27tlB+wGPzH51WY/0vYgAFMJbtg7jcd7mnOFCTz31BxnpC2ixa2Ltm2+kNbtrlj8eeOPOpvJf+Wws+jNf7TFXG+4qr8yan2PR5g0Azm68cXuR/CFrnGD6SYu4Ht4jE3mziVZGa2dDw6srzFOWVJXI7sxAgFyWbukneRz7ql2vZ0gbO2VZGow/43F0+TMxpm/032bhgcp9mNLNi5xncQgB3cDXPMEgysrOoMaBj2iRJ7I7guvgKrdpYi2mlxghMjXdpodd2+kmzbox9KuHYkW7N5iASM+RA0coZj5iorekbEMoZMIiTm9q4XggwDuWQRB865LdOS5CsJBnQiRxB/nnWgw+1WAWFkuCJPsTByqYM7xv0iavGJyrSYv0iY3QBVUtIHV29Afq5ixaASQJ4a1R4zpfiroBfFXEDbwtw2ypGhErlnw5xTuyce15f6qHAY5DMMRuUHgT4cDVW207eJCp1RQliAxIhXG5TMHXTh8quk2j4gdcVJu3GYaEl2YnXRgZOpGviK0Ho82h6li5Z/o7xFu5Og1JyPu3qx1O7K7cqzQsWmY62+IgMJGm+DuIOnhRd2fKAAtAJJhzlIHdMA6xNX8J+X0liLOdSpMTuI3qQZVh3ggH3UrCXs6gkQwkMOTDQgd3EHiCDxrMdA9vi/hE6xi1y19GxglrgX2XAWS0rEkcQavrFw9bKq+V17ZKlAGWMphgCSRIMA+yu6K4uyfS7Dwe46e/h+lIpL7j4UFjRSUOg8K8oF0UUUBRRRQFZnpps83MOxUS9uLqAbyUklR3spZfxVpqYxKSKCm6P44XrCODOkE844+8QffVjWU6Mn1fE38KdFnPb+6ZZQO4DMn+FWroCuL+lnY/VYwXlEJiVzGJ0uW4R+4SptnvOau0VlvSTsf1nA3Mom5Y+ntwJJKA51A4lrZcAcyKDi+zsX1RYm3auggCLq5gCCCDoZ4bgdeNT/8A1Hd3W1tWtwAtWlnviQdCSTHeaYxeOtvZtqtpVdMvbCosgLBzECbmYw0tu1GszS229c3hbKNM51tgPxHtcoYrG6DFaZJubXxV0E9beYAEnJIAHEnJw0+dPPsDFue1bY7u07ggTu7WaBuqO+1sQ8HrLhIBAKjKYOWRKiYORZ5xUd1uMAGLECAAzSABoBBPCgYuqVYqRBBII5EGDSc1SBhjzUeZo6pRvfyEU2phGYEMpIZSGVhvDAyCO8EA12vH2htfZRywHu28y8kv2z7M8s6lfAnnXJ9k4G3euFMxnKzARmZysHKqgrJiTqdymugejzFjD4i5giTFxevtZlZDmUlLq5WJI9iRrBCFho1TY4mlhmH0mYEHVWnSOGXgdKssHZERlBy89BoSfcN9X/pd2W+DxxuJC28UOtBMQHkC4PMhv8TurM4HZeIvERavX1P/AC7dxwZ3EZQRXTbnYs8RirTDLq+Ubrfay6HnA5ceFRS3WdtEK9WBMtJI5xHd8K0mxeg2ODhlwjqCsHMbaDydw28DhV5g/RdiSz5mtIjAiM7FhrIkBIMGPrcKm9Lq1hb+PcOsJ2BBzAkmCCJ3aQdDvqx61y6Mr9iDmUga6aMDEzu+Nb3Z3onCiLuLLcsloLHvZ2nyq7wPo3wdsAHrrkfbuZf+mFqWxZjXM3eGDA8QRzDCCCDwOgpF62GYCQSwmN5J8N+tdmw/RbBpEYa0Y3Z16wj3vNWllEQQgVRyUADyFTkvFwT/ANK4i8rZMNeLcD1bIp/G0D48BVlsT0e7Qjt2Ut6yOsuJI/8Ajz12p74G8x46fOo/9IpwIb7st8FBpypxjE2PR5cPt3bS+Ctc+eSrC36O7EgvduMf2Qig+4hj8a03rbH2bbn3Bf4iK9HXHcqjxYz5Bfzqbq6igsejrZysWOGDsd5uNccH8JbL8KuMDsTC2P6nD2LX3LdtT5gSakjB3TvcD7q6+bE/Klrsufadz+LL/ABUU410c6jttC2NMwJ5AgnyEmpC7It8UBPNu0fMzUpMMBuEUFZ64T7KOfwkfFoqRh7bP7QyjkSJ+GnxqeLYpQFAAUV7RQFFFFAUUUUBXjCvaKDF9LcObVy1il32yEfvVmGTx7ZyxyutWitXAyhhqGAI8DqKRt/AC9ZuWyYzqVnip4MO8GD7qouhm0uss9W+ly2zIy/ZZT2k9x3c1KkaUGjooooOF7U2VZwuPfC3GSzaLSruuYC28lMogxE5J0EoZIAmqLEY1LdwgFXVGiU0VwDqQdDB59++u59IeiGExzo+Itl2RSoKvcSVmYORgSASY8TRhOhez7cFcFYkbi6C437zyaDie19qYd2VcL2m1DKnWtO6CA4zA92o3V5hdi4+9/V4PEHva2yA+DXMoPnX0PaRUEKFUclAUeQr03BQcMwvo52ncGtu3a/vbq//AJ56t8N6IMQ0dbjLacxbtvc8izJ8q6rdx6LvZR4kA+VI/pAH2VZvBHI84AoMNhfQ/hRrcv4i53A20U/5C3xq92V6PNn4dg9uwc6mQzXLrEHmJeAdeAq8666d1sj7xQfKTShYvHii/vP/ANtApcDaUyLaA88q5vPfT5ujnTC7Nc77jfhCgfIn404uyF45m+8zEeUx8KBN3FovtMB4kD5mmf6RU+zLfdDN8hFT7Ozba+yijwAFSBZFBU+sud1tvE5VHxM/CvQl48EX8TN8AB86uAgr2KCoGAuHfcj7iqP4s1OLskH2mdvFmHwBAq0ooIFvZVsahFnnAnz31KFgU7RQIFsUrLXtFAUUUUBRRRQFFFFAUUUUBRRRQFFFFAUUUUCLiSKx+3+jdzrvWcKwS9AFxHnqr6ruDxqrjg41G4yK2deFaDJYPbdwaXrF223Hsm4vudJB99WK48n2Uc/gZf44FXHUilC0KCmz3jutx95gP4Q1KGFvHeyDwVmPmWHyq5CiiKCpXZbH2rjnwyqPgJ+NOLsa3xXN98s38RNWdFBFtYJV9lQPAAfKnhZFOUUCQgr2K9ooCiiigKKKKAooooCiiigKKKKAooooCiiigKKKKAooooCiiig//9k=">
            <a:hlinkClick r:id="rId3"/>
          </p:cNvPr>
          <p:cNvSpPr>
            <a:spLocks noChangeAspect="1" noChangeArrowheads="1"/>
          </p:cNvSpPr>
          <p:nvPr/>
        </p:nvSpPr>
        <p:spPr bwMode="auto">
          <a:xfrm>
            <a:off x="38100" y="-3062288"/>
            <a:ext cx="10048875" cy="60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rgbClr val="FFB013"/>
              </a:solidFill>
            </a:endParaRPr>
          </a:p>
        </p:txBody>
      </p:sp>
      <p:sp>
        <p:nvSpPr>
          <p:cNvPr id="31747" name="AutoShape 10" descr="data:image/jpeg;base64,/9j/4AAQSkZJRgABAQAAAQABAAD/2wCEAAkGBxQTEhIUExQUFhQXFxUYFxcVFBgYFRkWGBQXGhcYFRcYHCghHRolGxQVITEhJikrLy4uFx8zODMtNygtLisBCgoKDg0OGxAQGywkICQsLCw0Li0sLCwsLCwsLCwsLCwsLCwsLCwsLCwsLCwsLCwtLCwsLCwsLCwsLCwsLCwsLP/AABEIALcBEwMBEQACEQEDEQH/xAAcAAEAAgMBAQEAAAAAAAAAAAAABQYDBAcCAQj/xABFEAABAgMFBQQGBwUHBQAAAAABAAIDBBEFEiExQQYiUWFxEzKBkUJSobHB0QcjYnKCkuEVk6LS8BYzQ0RTssIUNFRz8f/EABsBAQACAwEBAAAAAAAAAAAAAAADBAECBQYH/8QANREAAgECBAIIBQMFAQEAAAAAAAECAxEEEiExBUETIlFhcZGx0TKBoeHwFELBBiMzUvFyYv/aAAwDAQACEQMRAD8A7gsAIAgCAIAgCAIAgCAIAgCAIAgCAIAgCAIAgCAIAgCAIAgCAIAgCAIAgCAIAgCAIAgCAIAgCAIAgCAIDVNpQQSO1h1Ge+35rF0ZsP2jB/1Yf52/NLoWPQn4X+pD/O35pdGLHoTbPXZ+YfNLoWPYjN9ZvmEuhY+9oOI81m6B9vDiPNLgXhxCAAoD6gCAIAgCAIAgCAIAgCAIAgCAIAgCAIAgCAIAgCAIAgIG25m+4wq7jadp9okVDDypiRrVvNDJFRWM9Vv5QgI+O1nqt/KEBGzDGeq38oQEfHhM9Rv5QgI+PCZ6jfyhAYYEq15oA1uBO9QeHVYBliWQRlEheD3fAf1ULNhc0J1r4Rp2rq49yK/jTl/QWLIyabp2J/qxf3r/AJpZA8ftGMMo0YdI0T+ZLIHz9sTAymZj9/E/mTKgfRtBNDKZj/vXH3lMqB6G1M6MpqN5g+8JlQPv9rp7/wAuL/B/KlkD0Ns58f5uL/B/KlkD2NubRH+ci/lhn3sSwPbdv7SH+bcerIX8iWBbdidupuIXds9jmQ3Q7xLDecx4eLooaB4LQQciLwIyK1k8plK51xbmgQBAEAQBAEAQBAEAQBAEAQBAalqTohQy7N2TRxech01PIEoCoQoovbzqgXi4n0nGpc49SuhQw6yZpLc2qRfRtrdmnPzjDgHBvO9Q+9WY4anzSN6GHcVebuytzk89pID68warSeGprkTOnFciJmbXiD0/YPktKeEhN7aEbgiOiW1G0IP4QtK1ClHb1NqeGnV+CLf52ktLwYjoZc8i9QmgGRA1XMqVqeih9f4LUOH2/wAj8iA/acQ6N8j81LlLD4XHlJkjClnuALi0HhQ4e1ZpwzvQ1lwtL9/0+5rxoDg67hyOOKvx4c5K6l9Dl4iDoyyvUkRszGIBvQwaZEuqP4VG8BPtRU6ddhki7EzQaHVg0OQvur5XFBOhKO7RD+vpd/58zCNipwiohtI/9jfjRR5GSLGUn2+RqTGyk43OCfB8P+ZbRozk7RVzP6uj2+ppvsGZGcCJ4UPuJW36Wt/qZ/VUf9jBEsmOM4EX9274BYdCqv2s2WIpP9yMZs+NSvYxqcexiU87qjcZLRo2VSD2kvNGB0Jwza4dWke9am2aPaeCUNjsn0dbPdm1jHN3v72NXRx7jOou06tfxUXxS8DbZHSlKRhAEAQBAEAQBAEAQBAEAQBAEBRNrLaBeaHdYSxnN/8AiP8ADujx4qahT6SduRvCOZ2KVMWgXuzwGQ0XV+JlqDvLQ1y6qlhScnYspXMEy4BXKnRwhllsbStazMcWxnuxaQeRw9uS8/PHZVl2RZoUKEfiV35mzKWBEh0dEhurphUAdRhVcevj4VerCWnqX3Xg+rFkpZ7M2nUGnWihjKzIKq5lZkZQYOPh810ZO7yottWJRjV1MLRKlWRuykoDR7h3Tu9V0JVVGoqK3td93/TlY2GanfvJyz4BiO+yMz8FHXqKnHvPP4qaox73sWGFLB1XxDRgzJwryC5dpSdlqzlUoX1exhtC12gUZQD1nYDwBVunhOczeVS+kStTm0Uu2pfGaT9kl5/hqrWenBWNVRqS5EPNbdS7e62I/wAA0e019ihljILZMnjgpveyNWT2tmZl/Zy0s0nUucSGji4gAAf1ioXjZP4USSwlOmrzkX6wWRobHCLFDnPpeuNDWDkyuPUk48AqtapKdsxWzpXyKyeneae2VvGWlnEH6x+5D6kYu8BU9acVAybDwdSduXM55sTZgiRu1f8A3cGjjXGsT0BzxBdTW6B6ShnKyO2kd7sKR7KEL3fdvP5EjBteQAHhXVZhGyMSd2SK2NQgCAIAgCAIAgCAIAgCAIAgIfai1Owg7ppEfVrOWG8/8I9pCA47PWgIkQNHcGGdKMAqSTQ0wBJXUpU+jp25v8sWPhjbmfJO4++Q0tvf3dSad4YAYkilamudFYoqTlY3oJ5tDcjwmw2VLjXEuo2tBkNRVxdUU0ungrXTZerDzLMqttI+ZX+1D4tGkltRiQAccqgE081RxlVxpa7s2oRcpXZbmN9EeK8RjsVm6qOjGNldl0LVxWc5M+QbMbENXNFBrTGvI5qxRdRaxbSEqzhomVPaDZowavhVMLUZlnzbz8+K9DwvGxqyVOppL1+5epYvOrS39SIloJcQAvX5o0KTqS5fljWTu7EtMQjRjGDEuAHDIkkngKEkrm8Nn0mJlUqdjf1X/EVsdOFOjmlsiRfajILBDg77hm890u1I4+5dL9LOrLPU0XZzPD1pyrTc5eXcQlpxZiIK9o809EGlB9kNop49FDqpWNlbmVOcqSa1J55+1a1EWYkVMBUKiJ4k/s9sPEjUfHrChZ0/xHDkD3RzPlqqrVyOpilDSOrOj2dIQ4DBDhMDGjQaniTmTzKJWOfOcpu8mb7BgoZO7COQ7XWsZuaNyrmNPZwgPSxoSObnewNUbZ2sLS6OGu7Ol7B2AGdnDwLYNIkU6PjuoQOYFAejIahXWlctvRHRFKRhAEAQBAEAQBAEAQBAEAQBAfCaZoDi+3e0vaveWHAi6zlCB73Vxx6UGitYSlnlmeyLFCjKeq5FUlLzTW52gN0kB2Lm1qW1x1bjge7wJXQdnzJlRT3ZvQpowYt6hvGl4RN57QR3agNxANcAKYDRdOhg4ujeW77PxluGHjkv2/neeLQtPvPhuIL2FphNvBratLDUk0cA0mmeJxpka0qDTs+T30IJUmtCS2D2eMRvbRQQw1LRkXUwB6V81wONVnCnNrkrfNkX61U6kaFPWTevcly8X9CzS0gWxA044ih4iq8JKd0diVS8blwgSt8/Z1+QUtCg6j7jlzqZUSNwAUGSvSgkrIr3uaYZU0pVc1J30Jr2IebsGDBd2lwlrjvBpoGnkOBXXr8SxtSjGnmXV521fj72JaeIk9FueZuFDIo2G0N5ipPUlUMNisQp36R5u529LFLFznJWnqiMiScP1QOmHuXo8PxLGc6jfjZ+pxakIdhjEuBkupDF1Z/FYqySNG1LFZHBPdf64y/ENR7VbhWlHfYxGo4nnZ2wIEKj3EPi6Fw3W/cB1559FWliFN22N6lST0WxZlgrn1oWG7IFa2+t7sYJhMP1kWraj0WemetDTxroqfSpzyR5b93d4l7CUM8sz2RVth7Oq4zBbUMNyE31orqAU6Bw8XtOi1qOysdiKO62HZ/YQWszd3nni8949NByAW8VZWNW7s31kwEAQBAEAQBAEAQBAEAQBAEBTvpHtzsoQgNO/FBvUzELI+Ljujle4IbQi5NJbs4/NQnOcXEip9nALpUa8IQUbHpqOAcIKKaM9nWO9rTMltWNNGD1omn4RmuhhJU61SzOfXr0KVV0ZzV0rvu+/dua7pU4uiOAJxOpJOdV1a2JgtFsVK3F6W1JX+i9/QSjIbnhoNTica5DNU1iKcnZPU59bG1HFtnYpeW7OCxvBrG+TV4Dj2JzXgub+5Bwum3iHN8k/qRlqzogM7Ui9dIo2tKmuArQ08tF52jT6SaieroUnWlkTtcjHfSXFAo2WhjrEcfc0LvRjGKyrYtrgVNu7qPyXuzSjfSPNnJku38Dyfa9YcIsnjwTDLdyfzXsXLZ/aExZeHELW1cN6lRvA0dx1BXGq1HRqOFjiYvCdHWlBPRbeHI34tsQnNLXtcARQ5EfNbRxEXuiusPNO8SKZaEICl+tMK3TjTDgqdSnLO2jeSadmYokWG7IO6huHtwV3DYnE032rv8Acp1cFTq7Kz7jA2DXXD2r12BrdNTz2ty7Tg4yg8PPI3fS5jtN9yHQYXsPDX+uavwV3cqwV3c0IeQXOrK1R+JMZGWjc9IdCa/qtViMnMw4XNp9qbl4AtwOJyAGZCrYriSayUt/z6kkcNJWctmcsn5h83MboJL3BkMHhWja8My48KlT4el0VOz33fidenDLGx2HYew2tLKYw5cXW4d6MRvPPS8400L6eitodZ3JJaKxelKaBAEAQBAEAQBAEAQBAEAQBAYZ2bZChviRDdYxpc48ABUoDiU3OPm40WYiYXjut9UDBrfwt83ElaOWtjr8Moa9I/kfZKzO0e0EZnAfE8lbpx0uyPivG+hTpUH1ub7O5d/p4kvbhAuQx3GjAe8nmVdwq6zkeZwUczlKX5cq1qyxoXDEa8v0XQnPMtSWdHK7x2Iexv8Au5YetFhs/O4M/wCS5dSsqLdR8k39GbOOaNjvc63LxXzmtWlWk5vmdTBUlTTKFtfGvvEMZMxP3j8h71bwkcqzdp6bARyxc+30K46XV3MdJVDG6XWcxuplm2PmLrYkM6G8PHA+4ea52PhdqfyOVxGF5RmvAkJyKXbrcOJ4fqoqFNLrS/6U4Rsb1ly7BDbQCoqKnHVTvrPMytWjabM0VbI1RlkJe95r0nDVagvFnmeLdbE27Evcr+0M4L7vVZujmRn7fculKapU80inGPIrgiOecSTXSpp0AXAqVJTblJlhLkids6zKUc/PRvDqubWxN9IeZeo4a3Wn5ETt3aV1jYLTvPxdyZw8SKdAVPw2hmnney9SepFNp9hqbEWW8gxmtrEeeygAiovO3XxD9kYjoIgzAXZm+RmPadysqQbAhMhNqQ0Uqc3H0nO5k1J6rdKysat3NtZMBAEAQBAEAQBAEAQBAEAQBAc3+k62HRYkOQgnElr43AasaeQA7Q9G8VrOSirskpwc5KKIVsuABDhgkNFOPiffVb0KL+OfkYx3FFCPQ0Hps3/C9/IkZWG6C1z7lXHCuYaNagalWZTWx5x2loepFjYpcIgDjgQcjzpTwVTEV6tG0oSsSwqSp/Czcdsox/ceWng4Xh8CtYccqR/yRT8NPc6FKu5ble/sHFhTktGbcMNsaG59HZBrgbwBodMhVR47iWGrYeai8raas+/vRMsqkmdIteOxsIuqN3nia6edF5qp0UoRhTe34zoYaSlNRT3ObxoZcS45kknqVKnZWR6WMklZGF0utsxIpmJ0utsxspm9ZMk4Ov5NoR1rwUVZqSysgxFVOOXmb8Z9MlEV4I3bEi1a8cDXzH6LZEGKjaSZsxit0V0SBjCDKdp6RBDfvOJp5Z+C9Pw+P9mK/N2ecx3+ecvD0RzaK50Z4awEjT4kqrjsUpvfqor06bei3J+zrNEMVOL+Og6fNcKtXdTRbHTo0FDV7m1Mx2sY57jRrQSTyChjFyait2TnMjfnJng6I7XEMYBmeTWgk9DxXqKNNUaaiuRFuztuw9lta2+0UY0GHCGoDTRxPMkYkYE1OpW0FfrGZaaFsUhoEAQBAEAQBAEAQBAEAQBAEBGbR2wyUl4kd+N0brdXPODGjqSEByWxYL6Omo29FmC51ThukgmnAOOnqtaoaFSNWrJL9lvPn5e5WxdWdOKjF2zen3JiFPluDWsHgfmr2rOTkuSchahukuY040IGGnOqq4y9Caj3G0qai7GFhhCIHw6tBreYRlzaRpWmCizPER6OKvIw9tTc/bYbgCBzPyWk+EYnLfK2+4khVa2PrbWacQ6+TqDUea4tThdZzaqLLbt38iV1bakNtLPuLoLa4XmudwpWgHvPgFco4WEKUlFcn4ne4BQc3PET/wDK/n+F82e3QFyFI7ymYnS63UzZTM8CzgMX+A+azmNJVntEyR4i1NYojo70LEUbVgxN5/Cg86//AFbIhxcbxRKRit0UUaO00d0XsZaHkxjTEdoC5oNOtDl9ortVMXGhhow5tLy+55+rTdWvK3axZ9liG2jR1ccyvPVcTmd2y7TpKCsjfZKjU1VZ1nyJMpTPpDtQC7LM5PiU4eg0/wC49G8V2eD4dybry8F/L/g0m+R82FsogB9PrIxDIfJl7F3i4V6Qxo5dqbu8qNY6anbZaA1jGsaKNaAB0ClStoRsyIAgCAIAgCAIAgCAIAgCAIAgOV7YT37Qn2yjDWBLmsUjIxMneVbg5l/BVMbiegpOXPZeP2N4xuzLbIAcwDABuAGQFafBVeAr+1OX/wBfwvcocRfXiu4wMg4VXqMNBRXSS5FWnaPWZuyAa1r77mtGBq40Gq52KpTrzjlWupBe+pFWntDCh1bBaXnVxwb8z7F28BgFRj+XMKnKTvI1ZGVdEhumZo/UtFWwxgIhrgCPVrQc1LisZkl0FD43u/8AX7+hIkr5Y7mSz5ypvOOZ8MTkB7KLh4uCiteRNGhOpNU6au2S0azBFcLxz4cF5l8Rd7Qj5nscMlhqKpx5L68/qU2a2qmGve0dnQOIG5jQEgZnkkcJA7scDSypu+3aerC2sjOjfWXXNocA0A5jEHjmpIYGM7paPkaYjBU1Dq7lyi2k0tDhkdR8lQnCUJZZqzOXGk07GkZxhPeHQ4e9EidU2jXdi6gxrknMlWiuSJmIcBt1zhXUDE16BbWKcm5u5ik7QdHiNhQm0vHFzsSG6mmWAWtSapwcmaTSgryLgbKaO5gda41PMrjvFTm7zdzl5UtjWjyzm5jDiMQpM8XsYNC0J1sGE+K/JorTUnJrRzJIHip6FJ1ZqEd2YbsjlElLum5k3yavcXxHDRo71PCjR1aF7OEI0qajHZEG7Oy7FSDXEx6C436uEBkKbriOlLg6FZpr9zEnyLepTQLACAIAgCAIAgCAIAgCAIAgKz9IO0n/AEMo57SO2fuQRnvkGryODRV3gBqgKvsdYBl5cF1e2ib8SuLscmk8RWp5krx/EcX09bT4Vovf5ksJWMs7Ll8WmgaK+ZwXo/6epZqHdmf8HK4jL+78jM2X8gvQYurlpqK5lBz0sVe1419xp3RgPmtsMsqJIqxksOwxEIiRRuDJvrdfs+9SYnGunHJT37ez7mJztojFtpal+IyWh5NoXAesRut8G4+I4LGAoRpUZYmo7d77Ob+bOjw/CSlHPbV6Ix2VLm+0H0d48KjL2ry/Fcd0sXl0T0R67CYGGEpN7zlu/wCF3epcZXAV1PuXnodXUinq7HIrWbV0TiHv/wBxXoIw6qfcenjLqLwXoa1ixKR4fM08wQPaQpIK0kyGtK8WWy+WE0y1Clr4eFeNnvyZUspEbP2gASMz/War4bg2IqaytFdu/kvexh1o09N2bNlMfS84kVyaCRQcTzXoKXAsKoNTTbfPmvDsKlXEynpyM72UXmeIcNq4OWusXs/4fY/XkYjJMvWw9nCFCMeJQGJg0nCjP1OPQBeYxtRzn0ceXqUcVUzSyrkS81bbRgwXjxOA+ZUEMM38RVUSJmJ57+87DgMB5KzGlGOyNrFI+kG1r8QQGndh7z+cQjAfhafN3Jeg4PhcsXWlu9F4fcqVHyNnZWxn9k1rMI0yWgH1IZxDvBtYlNas4Lqy60spqtFc7NISbIMOHChijGNDWjkBTzU5GbCALACAIAgCAIAgCAIAgCAIASgOGWztPBm7VZFjOP8A0kElsGgLgaHvkDGj3gO+6xnNVMdGrKhJUlq/TmZOhttGG6H2jXtew5FpBBPAU1XjHSnGWWSs+8HyA280OIALsfl7KL6Bwan0WDgu3Xz+x5/GVM1Z92hHWy8gCGwEvfoMTT9VJWlnra7R9TWmr6mkdnrjQ+McSd1g9pcfgOKmhWb0iSydkZZqb7NhcBUgbrRmXZNaOposRppvrOy5t8lzZihRlWqKnHmVuSssw7z4hvRnkue7QE40byXM4nxX9XJU6elOOy7e9/mnifQcLRhSSSWysb1mM3ifP5Lg4uV2kWaz0Nu1LT7OG959FpPjoPOigo0nUqKHayCNO7OVQpskm8akkmvM8V650lyOpCpbRmO/ciMdoHNd5EFQTp5TE3oXu0QGtc7Qf0FLQTnJRXMqKdlcg7Mkb5vvyrhzPyXpqcFbuKUpE05wGaklOMVeTNG0tzy117LJcnF46MouEVdPt9ivKvb4Sfl7Qe6gdvUAA0oOA0XjavDqS+DT6lbpGbzDVc+eGnHvMqpE07anxAhOec8mg6uOQ+PQFMPh5Vaqh+WNpTSjcolhSBmI+/VzRV8UnUVyJ4ucQOVSdF6vSEbLZFJas7TsZZ+Dph4xdVsPCm5WpcBpedpwaKYFKUbK7E3yLQpTQLACAIAgCAIAgCAIAgCAIAgIHbtsUyEy2DXtHMLRQ0N0kB1Dpuk46LDZlH50iwiwlrmlpGYIoR4FZMmSVmnwzehuc08jn1GR8VHVowqq01cwXix/pHcA1keG2gAF9gP8TK+7yVqnVyRUUtjl1+HXblB+Zf7EnIEVpiwXtfXvOBq4Hg4Zt6Gi5nTTes1Z9hBKDpvKyNtSYMWNdbjdwHxPn7l04yhh6HS1XZb+xooucrI9ukg0AHF2ZPDTD2ryWM4tUxMrR0h2dvj7cj0nC8KqN589iOn5MgE5j3dVrRrqWj0Z3qdRN2IiHGujmcT1WJdaVy045mV3a+0Pq2wx6Rqeg/Wnkunwyj13N8v5JIQs7lRK7qN2C6oofBZlFSVjF7qzLvNxhEhQLxo0sY95yxu4N61r5BS8LoayqS2Wnuc6rK2hrvtEd2GMONMPALqzxFtIIqSq22EMEmrq+KoVKVeo75WytKd92b8GK0Z+5QvhmJnyS8X7XImzbZajW5NJ8QFhcBqy+KaXgm/Y1Pf9oHDusaOpJ+Slj/TdH982/Cy9zXKVraG2okw4BxFxlaACgvekfh58VRq4Shh6jjRv2Nt3I5bl32D2e7jHDF1IkbkB3WeAN3q+JwVd9eVjOyudWApgMlMRn1AEAQBAEAQBAEAQBAEAQBAEAQFd2h2NlpobzA12hA16ChHHAiutVrl7DN+05TtJ9HcxL1dD+sZ4V8HYA+N08AUzW3M+BTojC0kOBBGBBFCDwIOS2B7lZl8NwfDe5jxk5ji09KjTksNJ6M1lFSVmW7Zzbx0Hdjww8HOIygifiad13hd8VzuJ4Kri2pKe3J7fTn5+RpTowp/Ci92ZasGZq6DEa7i3J4+804hednhqlHSat+dp1aMlkSR5tGN6Ay9L5K5hKC+JnMx+MfwQe27KJPRSx7m8DTw09im6Ozse0wc1Xoxqrmv+/UqVrTF+IToMB4frVd3CU8lJd+pO1Y0qK3FNuyI5NJXZlbLYVdgF06GAlLWpp3czkYniUYJ5Ne/kTFkRw5rQ4AkVu1xwrliu5HCQjRjOC0++5xY4qdSTzvUlQtCQ+rICwBRAa0/Hutw7xwHxPgPgquMxHQ0nJb7LxMSdkNl7O7SLeI3IdHGuRd6DTxGBceTCNV5ScrIiirs7nszZ3ZQqu77951cx6rT0GfMlKcbIxJ3ZLrc1CAIAgCAIAgCAIAgCAIAgCAIAgCA+EVwKAq+0ew8vNDuhrtCMKdCMW9MR9krXLbY2v2nKtoNhJmVdVrTEbphveFMHeGP2QmbtFiqOzNc6mvXXBbA2IMFwIcx2+31XFrxzacD5LWSUlaS0C7iakNrIzcIn1jeOT/PI+Pmq/wClgneOhVqYZS+HQxW3acOIREYcSKFpwdUZYa56cFHVw95xtzPTf05WcaUqE907rwfs/Ur7JcnPBd7D4CpU1ei/ORexPEKdLSOr+nmbUKABku1Rw1OkuqvnzODXxVSs+s/lyNWei6BTS0Rzas8zsZZI7o8feuvg9aCT7/UiLBJRr45jP5qjiKXRy02LtKpmXebYhqtclPYhrFwOyS4ICbi331GIybTUcR1PwXnMdiOlq6bLT3ZDJ3On7C2BQsYRgzfinQvOTelWgdIf2lzV15eBl6I6SpiMIAgCAIAgCAIAgCAIAgCAIAgCAIAgCAIDzEYHAhwBBzBFQeoQFQ2l2AgTNXNF1+hrQ+DqE05EOA0AWtmtja/acxt7ZaalnYs7QA1Dru/QcWg7w5guoM6ZLFzJVwtjB7dDwFaYrIPjajLHkfgc/euhQ4lVp6S6y+vmZzM+xpoAagnDH4HJdmhjaNbSLs+x7mlSdloRz8SpJvUrIlJCHujx9662Dl/ZXzBIywLSCFJVSnHKzaLcXdE/AaHAELjTTg7MvRkmrozCCo8xkjbcjXW3Rm7Do3X5ePJVMbiOjp6bvT3ZHOV9DzsrIXonaEYMpdprEOVPujH7xZxXnKkrIxFXO3WDZ/YwWtNLx3n09YjIcgKDwW0I5UYk7skVsahAEAQBAEAQBAEAQBAEAQBAEAQBAEAQBAEAQGOPBa8Frmhw4EVCNXBS9pfo7gx6vh7r+Nd7xPpfix+0FrZrY2v2nLrb2XmJYm80uaNQDUDi5ug5io5opCxDALIPV1AYXSQzbh7vLRXKWNq09G7rv9zRwTNyRIaKOwPHTz+a9Jw/idCcMjdn2P3I3Bol4UFdNyNSRkRdPI5/NVK8c67yWnLKyWcwAV0zrpTiubftJ5ytsU2ZeY0WrQSXENY3WlaNHUk18VwcTW6Wbly5EaR0/YOxhVpzZC10fEON7/l07MaKlHrSubvRWL+piMIAgCAIAgCAIAgCAIAgCAIAgCAIAgCAIAgCAIAgCAwzMsyIKPaHDnmDxBzB5hYaT3CZRdpPo4hxKvg7rs8KA+Iwa7+E8XFa2a2NrpnNrVsGNLkiI00GbgDQfeBxb44HQlZTTFiPDVkHoNQHuG5ze64jl6Pl8lcoY6tR0i7rsZrZElZ83ec1r3XKkC8TuDmTp4+a6kOKQkutozDVib2vithtbBhmt9rTUGv1dM6/aI9hVLE4luFub9DFN3WpobNSBc68BVxNyGOJODj5ODfxk+iuRUfJE0VzO12VIiDCbDGg3jxccXHzUkY5VY0buzbWTAQBAEAQBAEAQBAEAQBAEAQBAEAQBAEAQBAEAQBAEAQBAa87Iw4oo9oPA5OHRwxCw0nuZTsUHaH6OQavgYHgAB5swB/Dd6OK11XeZumc/n7KiQSREaRQ0qK0rwOoPIgHksppixq3VkH0NQGSXly5wa2gJPgOJPICpPQo3YHU9gLJH99TdYLkOufNx54knm93BRU1meZm0tFYvCmIwgCAIAgCAIAgCAIAgCAIAgCAIAgCAIAgCAIAgCAIAgCAIAgCA07QsyFGFHtBNKVHepwrqORwWHFMynYoG0H0fltXQMRwA97f5fyrXVd5toylxbOiNJBY7DgCR7NeWaypJmLMm9lrCdFeBhVwNcQbrAca0yJNAeABGtFHJ5nlRutNWdek5ZsJjWN7rRQfEnmTipUrKxG3czLJgIAgCAIAgCAIAgCAIAgCAIAgCAIAgCAIAgCAIAgCAIAgCAIAgCAIDRtCyIUYEPbmKEtJaSDoSM1q4JmVJoxWDYEvJs7OWhNht1pUuPVziSfNZSSDbe5JrJgIAgCAIAgCAIAgCAIAgCAgLfsaNGfAcyI2jHlxvktoCW924McAe9yVihVjBST5lbEUZVHFx5MnmjxVcsn/2Q==">
            <a:hlinkClick r:id="rId4"/>
          </p:cNvPr>
          <p:cNvSpPr>
            <a:spLocks noChangeAspect="1" noChangeArrowheads="1"/>
          </p:cNvSpPr>
          <p:nvPr/>
        </p:nvSpPr>
        <p:spPr bwMode="auto">
          <a:xfrm>
            <a:off x="38100" y="-3062288"/>
            <a:ext cx="9001125" cy="60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endParaRPr lang="en-GB" altLang="en-US">
              <a:solidFill>
                <a:srgbClr val="FFB013"/>
              </a:solidFill>
            </a:endParaRPr>
          </a:p>
        </p:txBody>
      </p:sp>
      <p:sp>
        <p:nvSpPr>
          <p:cNvPr id="31748" name="Content Placeholder 1"/>
          <p:cNvSpPr>
            <a:spLocks noGrp="1"/>
          </p:cNvSpPr>
          <p:nvPr>
            <p:ph idx="1"/>
          </p:nvPr>
        </p:nvSpPr>
        <p:spPr>
          <a:xfrm>
            <a:off x="457199" y="1485900"/>
            <a:ext cx="8172451" cy="5372100"/>
          </a:xfrm>
        </p:spPr>
        <p:txBody>
          <a:bodyPr/>
          <a:lstStyle/>
          <a:p>
            <a:r>
              <a:rPr lang="en-GB" altLang="en-US" dirty="0" smtClean="0"/>
              <a:t>Make your voice heard! Shape the university experience of the students that come after you.</a:t>
            </a:r>
          </a:p>
          <a:p>
            <a:endParaRPr lang="en-GB" altLang="en-US" dirty="0" smtClean="0"/>
          </a:p>
          <a:p>
            <a:r>
              <a:rPr lang="en-GB" altLang="en-US" dirty="0" smtClean="0"/>
              <a:t>Complete the NSS by Monday 13</a:t>
            </a:r>
            <a:r>
              <a:rPr lang="en-GB" altLang="en-US" baseline="30000" dirty="0" smtClean="0"/>
              <a:t>th</a:t>
            </a:r>
            <a:r>
              <a:rPr lang="en-GB" altLang="en-US" dirty="0" smtClean="0"/>
              <a:t> </a:t>
            </a:r>
            <a:br>
              <a:rPr lang="en-GB" altLang="en-US" dirty="0" smtClean="0"/>
            </a:br>
            <a:r>
              <a:rPr lang="en-GB" altLang="en-US" dirty="0" smtClean="0"/>
              <a:t>February and the University will give you a </a:t>
            </a:r>
            <a:br>
              <a:rPr lang="en-GB" altLang="en-US" dirty="0" smtClean="0"/>
            </a:br>
            <a:r>
              <a:rPr lang="en-GB" altLang="en-US" dirty="0" smtClean="0"/>
              <a:t>£10 Amazon Voucher.</a:t>
            </a:r>
          </a:p>
          <a:p>
            <a:pPr lvl="1"/>
            <a:endParaRPr lang="en-GB" altLang="en-US" dirty="0" smtClean="0"/>
          </a:p>
          <a:p>
            <a:pPr lvl="1"/>
            <a:r>
              <a:rPr lang="en-GB" altLang="en-US" dirty="0" smtClean="0"/>
              <a:t>Once you have completed the survey, email your competition receipt to </a:t>
            </a:r>
            <a:r>
              <a:rPr lang="en-GB" altLang="en-US" dirty="0" smtClean="0">
                <a:hlinkClick r:id="rId5"/>
              </a:rPr>
              <a:t>nssawards@kent.ac.uk</a:t>
            </a:r>
            <a:r>
              <a:rPr lang="en-GB" altLang="en-US" dirty="0"/>
              <a:t> </a:t>
            </a:r>
            <a:r>
              <a:rPr lang="en-GB" altLang="en-US" dirty="0" smtClean="0"/>
              <a:t>by </a:t>
            </a:r>
            <a:r>
              <a:rPr lang="en-GB" altLang="en-US" b="1" dirty="0" smtClean="0"/>
              <a:t>midnight </a:t>
            </a:r>
            <a:r>
              <a:rPr lang="en-GB" altLang="en-US" dirty="0" smtClean="0"/>
              <a:t>on</a:t>
            </a:r>
            <a:r>
              <a:rPr lang="en-GB" altLang="en-US" b="1" dirty="0" smtClean="0"/>
              <a:t> 13</a:t>
            </a:r>
            <a:r>
              <a:rPr lang="en-GB" altLang="en-US" b="1" baseline="30000" dirty="0" smtClean="0"/>
              <a:t>th</a:t>
            </a:r>
            <a:r>
              <a:rPr lang="en-GB" altLang="en-US" b="1" dirty="0" smtClean="0"/>
              <a:t> February</a:t>
            </a:r>
            <a:r>
              <a:rPr lang="en-GB" altLang="en-US" dirty="0" smtClean="0"/>
              <a:t>.</a:t>
            </a:r>
          </a:p>
          <a:p>
            <a:r>
              <a:rPr lang="en-GB" altLang="en-US" dirty="0" smtClean="0"/>
              <a:t>School of History prize draw for a £100 Amazon voucher – complete the NSS by midnight tonight! Copy in </a:t>
            </a:r>
            <a:r>
              <a:rPr lang="en-GB" altLang="en-US" dirty="0" smtClean="0">
                <a:hlinkClick r:id="rId6"/>
              </a:rPr>
              <a:t>history@kent.ac.uk</a:t>
            </a:r>
            <a:r>
              <a:rPr lang="en-GB" altLang="en-US" dirty="0" smtClean="0"/>
              <a:t> in to your email to </a:t>
            </a:r>
            <a:r>
              <a:rPr lang="en-GB" altLang="en-US" dirty="0" err="1" smtClean="0"/>
              <a:t>nssawards</a:t>
            </a:r>
            <a:r>
              <a:rPr lang="en-GB" altLang="en-US" dirty="0" smtClean="0"/>
              <a:t> to enter.</a:t>
            </a:r>
          </a:p>
        </p:txBody>
      </p:sp>
      <p:sp>
        <p:nvSpPr>
          <p:cNvPr id="31749" name="Rectangle 4"/>
          <p:cNvSpPr txBox="1">
            <a:spLocks noChangeArrowheads="1"/>
          </p:cNvSpPr>
          <p:nvPr/>
        </p:nvSpPr>
        <p:spPr bwMode="auto">
          <a:xfrm>
            <a:off x="990600" y="3810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ea typeface="MS PGothic" panose="020B0600070205080204" pitchFamily="34" charset="-128"/>
              </a:defRPr>
            </a:lvl9pPr>
          </a:lstStyle>
          <a:p>
            <a:pPr>
              <a:spcBef>
                <a:spcPct val="0"/>
              </a:spcBef>
              <a:buFontTx/>
              <a:buNone/>
            </a:pPr>
            <a:r>
              <a:rPr lang="en-GB" altLang="en-US" sz="3200">
                <a:sym typeface="Wingdings" panose="05000000000000000000" pitchFamily="2" charset="2"/>
              </a:rPr>
              <a:t>Thank you!</a:t>
            </a:r>
            <a:endParaRPr lang="en-US" altLang="en-US" sz="3200">
              <a:sym typeface="Wingdings" panose="05000000000000000000" pitchFamily="2" charset="2"/>
            </a:endParaRPr>
          </a:p>
        </p:txBody>
      </p:sp>
      <p:sp>
        <p:nvSpPr>
          <p:cNvPr id="6" name="Rectangle 2"/>
          <p:cNvSpPr txBox="1">
            <a:spLocks noChangeArrowheads="1"/>
          </p:cNvSpPr>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a:lstStyle>
          <a:p>
            <a:r>
              <a:rPr lang="en-US" altLang="en-US" kern="0" dirty="0" smtClean="0"/>
              <a:t>Why complete the National Student Survey?</a:t>
            </a:r>
          </a:p>
        </p:txBody>
      </p:sp>
      <p:pic>
        <p:nvPicPr>
          <p:cNvPr id="9" name="Picture 8"/>
          <p:cNvPicPr>
            <a:picLocks noChangeAspect="1"/>
          </p:cNvPicPr>
          <p:nvPr/>
        </p:nvPicPr>
        <p:blipFill rotWithShape="1">
          <a:blip r:embed="rId7"/>
          <a:srcRect b="18756"/>
          <a:stretch/>
        </p:blipFill>
        <p:spPr>
          <a:xfrm>
            <a:off x="6610909" y="1948937"/>
            <a:ext cx="1909390" cy="1332426"/>
          </a:xfrm>
          <a:prstGeom prst="rect">
            <a:avLst/>
          </a:prstGeom>
        </p:spPr>
      </p:pic>
    </p:spTree>
    <p:extLst>
      <p:ext uri="{BB962C8B-B14F-4D97-AF65-F5344CB8AC3E}">
        <p14:creationId xmlns:p14="http://schemas.microsoft.com/office/powerpoint/2010/main" val="71080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775" y="3398441"/>
            <a:ext cx="7315200" cy="2009781"/>
          </a:xfrm>
          <a:prstGeom prst="rect">
            <a:avLst/>
          </a:prstGeom>
          <a:noFill/>
        </p:spPr>
        <p:txBody>
          <a:bodyPr wrap="square" rtlCol="0">
            <a:spAutoFit/>
          </a:bodyPr>
          <a:lstStyle/>
          <a:p>
            <a:r>
              <a:rPr lang="en-US" sz="1900" dirty="0" smtClean="0">
                <a:solidFill>
                  <a:schemeClr val="bg1"/>
                </a:solidFill>
                <a:latin typeface="Century Schoolbook"/>
                <a:cs typeface="Century Schoolbook"/>
              </a:rPr>
              <a:t>Find more about employability in the School of History at: </a:t>
            </a:r>
            <a:r>
              <a:rPr lang="en-US" sz="1900" u="sng" dirty="0" smtClean="0">
                <a:solidFill>
                  <a:schemeClr val="bg1"/>
                </a:solidFill>
                <a:latin typeface="Century Schoolbook"/>
                <a:cs typeface="Century Schoolbook"/>
                <a:hlinkClick r:id="rId3"/>
              </a:rPr>
              <a:t>https://blogs.kent.ac.uk/history-employability</a:t>
            </a:r>
            <a:endParaRPr lang="en-US" sz="1900" u="sng" dirty="0" smtClean="0">
              <a:solidFill>
                <a:schemeClr val="bg1"/>
              </a:solidFill>
              <a:latin typeface="Century Schoolbook"/>
              <a:cs typeface="Century Schoolbook"/>
            </a:endParaRPr>
          </a:p>
          <a:p>
            <a:endParaRPr lang="en-US" sz="1200" u="sng" dirty="0">
              <a:solidFill>
                <a:schemeClr val="bg1"/>
              </a:solidFill>
              <a:latin typeface="Century Schoolbook"/>
              <a:cs typeface="Century Schoolbook"/>
            </a:endParaRPr>
          </a:p>
          <a:p>
            <a:r>
              <a:rPr lang="en-US" sz="1900" dirty="0" smtClean="0">
                <a:solidFill>
                  <a:schemeClr val="bg1"/>
                </a:solidFill>
                <a:latin typeface="Century Schoolbook"/>
                <a:cs typeface="Century Schoolbook"/>
              </a:rPr>
              <a:t>Complete the NSS at </a:t>
            </a:r>
            <a:r>
              <a:rPr lang="en-US" sz="1900" u="sng" dirty="0" smtClean="0">
                <a:solidFill>
                  <a:schemeClr val="bg1"/>
                </a:solidFill>
                <a:latin typeface="Century Schoolbook"/>
                <a:cs typeface="Century Schoolbook"/>
                <a:hlinkClick r:id="rId4"/>
              </a:rPr>
              <a:t>www.thestudentsurvey.com</a:t>
            </a:r>
            <a:endParaRPr lang="en-US" sz="1900" u="sng" dirty="0" smtClean="0">
              <a:solidFill>
                <a:schemeClr val="bg1"/>
              </a:solidFill>
              <a:latin typeface="Century Schoolbook"/>
              <a:cs typeface="Century Schoolbook"/>
            </a:endParaRPr>
          </a:p>
          <a:p>
            <a:r>
              <a:rPr lang="en-US" sz="1900" dirty="0" smtClean="0">
                <a:solidFill>
                  <a:schemeClr val="bg1"/>
                </a:solidFill>
                <a:latin typeface="Century Schoolbook"/>
                <a:cs typeface="Century Schoolbook"/>
              </a:rPr>
              <a:t>Tell us what you think and claim your £10 Amazon voucher before 13</a:t>
            </a:r>
            <a:r>
              <a:rPr lang="en-US" sz="1900" baseline="30000" dirty="0" smtClean="0">
                <a:solidFill>
                  <a:schemeClr val="bg1"/>
                </a:solidFill>
                <a:latin typeface="Century Schoolbook"/>
                <a:cs typeface="Century Schoolbook"/>
              </a:rPr>
              <a:t>th</a:t>
            </a:r>
            <a:r>
              <a:rPr lang="en-US" sz="1900" dirty="0" smtClean="0">
                <a:solidFill>
                  <a:schemeClr val="bg1"/>
                </a:solidFill>
                <a:latin typeface="Century Schoolbook"/>
                <a:cs typeface="Century Schoolbook"/>
              </a:rPr>
              <a:t> February!</a:t>
            </a:r>
          </a:p>
        </p:txBody>
      </p:sp>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the ‘Average’ method</a:t>
            </a:r>
            <a:endParaRPr lang="en-GB" dirty="0"/>
          </a:p>
        </p:txBody>
      </p:sp>
      <p:sp>
        <p:nvSpPr>
          <p:cNvPr id="4" name="Footer Placeholder 3"/>
          <p:cNvSpPr>
            <a:spLocks noGrp="1"/>
          </p:cNvSpPr>
          <p:nvPr>
            <p:ph type="ftr" sz="quarter" idx="10"/>
          </p:nvPr>
        </p:nvSpPr>
        <p:spPr/>
        <p:txBody>
          <a:bodyPr/>
          <a:lstStyle/>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509242990"/>
              </p:ext>
            </p:extLst>
          </p:nvPr>
        </p:nvGraphicFramePr>
        <p:xfrm>
          <a:off x="0" y="1760855"/>
          <a:ext cx="9144000" cy="39471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70840">
                <a:tc gridSpan="2">
                  <a:txBody>
                    <a:bodyPr/>
                    <a:lstStyle/>
                    <a:p>
                      <a:r>
                        <a:rPr lang="en-GB" dirty="0" smtClean="0"/>
                        <a:t>Stage 2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n-GB" dirty="0" smtClean="0"/>
                        <a:t>Stage 3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GB" dirty="0" smtClean="0"/>
                        <a:t>HI5055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57</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HI6024</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60 credits</a:t>
                      </a:r>
                      <a:endParaRPr lang="en-GB" dirty="0"/>
                    </a:p>
                  </a:txBody>
                  <a:tcPr/>
                </a:tc>
                <a:tc>
                  <a:txBody>
                    <a:bodyPr/>
                    <a:lstStyle/>
                    <a:p>
                      <a:pPr algn="ctr"/>
                      <a:r>
                        <a:rPr lang="en-GB" dirty="0" smtClean="0"/>
                        <a:t>62</a:t>
                      </a:r>
                      <a:endParaRPr lang="en-GB" dirty="0"/>
                    </a:p>
                  </a:txBody>
                  <a:tcPr>
                    <a:lnR w="12700" cap="flat" cmpd="sng" algn="ctr">
                      <a:solidFill>
                        <a:schemeClr val="tx1"/>
                      </a:solidFill>
                      <a:prstDash val="solid"/>
                      <a:round/>
                      <a:headEnd type="none" w="med" len="med"/>
                      <a:tailEnd type="none" w="med" len="med"/>
                    </a:lnR>
                  </a:tcPr>
                </a:tc>
              </a:tr>
              <a:tr h="370840">
                <a:tc>
                  <a:txBody>
                    <a:bodyPr/>
                    <a:lstStyle/>
                    <a:p>
                      <a:r>
                        <a:rPr lang="en-GB" dirty="0" smtClean="0"/>
                        <a:t>HI5075</a:t>
                      </a:r>
                      <a:endParaRPr lang="en-GB"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tc>
                <a:tc>
                  <a:txBody>
                    <a:bodyPr/>
                    <a:lstStyle/>
                    <a:p>
                      <a:pPr algn="ctr"/>
                      <a:r>
                        <a:rPr lang="en-GB" dirty="0" smtClean="0"/>
                        <a:t>59</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a:t>
                      </a:r>
                      <a:r>
                        <a:rPr lang="en-GB" baseline="0" dirty="0" smtClean="0"/>
                        <a:t> credits</a:t>
                      </a:r>
                      <a:endParaRPr lang="en-GB" dirty="0"/>
                    </a:p>
                  </a:txBody>
                  <a:tcPr/>
                </a:tc>
                <a:tc>
                  <a:txBody>
                    <a:bodyPr/>
                    <a:lstStyle/>
                    <a:p>
                      <a:pPr algn="ctr"/>
                      <a:r>
                        <a:rPr lang="en-GB" dirty="0" smtClean="0"/>
                        <a:t>65</a:t>
                      </a:r>
                      <a:endParaRPr lang="en-GB"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HI5035</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tc>
                <a:tc>
                  <a:txBody>
                    <a:bodyPr/>
                    <a:lstStyle/>
                    <a:p>
                      <a:pPr algn="ctr"/>
                      <a:r>
                        <a:rPr lang="en-GB" dirty="0" smtClean="0"/>
                        <a:t>58</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HI6012</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62</a:t>
                      </a:r>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PO555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55</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PO623</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45</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gridSpan="2">
                  <a:txBody>
                    <a:bodyPr/>
                    <a:lstStyle/>
                    <a:p>
                      <a:pPr algn="r"/>
                      <a:r>
                        <a:rPr lang="en-GB" b="1" dirty="0" smtClean="0"/>
                        <a:t>Stage 2</a:t>
                      </a:r>
                      <a:r>
                        <a:rPr lang="en-GB" b="1" baseline="0" dirty="0" smtClean="0"/>
                        <a:t>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en-GB" b="1" dirty="0"/>
                    </a:p>
                  </a:txBody>
                  <a:tcPr/>
                </a:tc>
                <a:tc>
                  <a:txBody>
                    <a:bodyPr/>
                    <a:lstStyle/>
                    <a:p>
                      <a:pPr algn="ctr"/>
                      <a:r>
                        <a:rPr lang="en-GB" b="1" dirty="0" smtClean="0"/>
                        <a:t>56.00</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r"/>
                      <a:r>
                        <a:rPr lang="en-GB" b="1" dirty="0" smtClean="0"/>
                        <a:t>Stage 3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62.75</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1685">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r>
                        <a:rPr lang="en-GB" b="1" dirty="0" smtClean="0"/>
                        <a:t>WEIGHTED AVERAGE</a:t>
                      </a:r>
                      <a:endParaRPr lang="en-GB"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60.05</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685">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gridSpan="2">
                  <a:txBody>
                    <a:bodyPr/>
                    <a:lstStyle/>
                    <a:p>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GB"/>
                    </a:p>
                  </a:txBody>
                  <a:tcPr/>
                </a:tc>
                <a:tc>
                  <a:txBody>
                    <a:bodyPr/>
                    <a:lstStyle/>
                    <a:p>
                      <a:pPr algn="ctr"/>
                      <a:r>
                        <a:rPr lang="en-GB" sz="2400" b="1" baseline="0" dirty="0" smtClean="0"/>
                        <a:t>2(I)</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852"/>
                    </a:solidFill>
                  </a:tcPr>
                </a:tc>
              </a:tr>
            </a:tbl>
          </a:graphicData>
        </a:graphic>
      </p:graphicFrame>
    </p:spTree>
    <p:extLst>
      <p:ext uri="{BB962C8B-B14F-4D97-AF65-F5344CB8AC3E}">
        <p14:creationId xmlns:p14="http://schemas.microsoft.com/office/powerpoint/2010/main" val="82777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‘Preponderance’ method</a:t>
            </a:r>
            <a:endParaRPr lang="en-GB" dirty="0"/>
          </a:p>
        </p:txBody>
      </p:sp>
      <p:sp>
        <p:nvSpPr>
          <p:cNvPr id="3" name="Content Placeholder 2"/>
          <p:cNvSpPr>
            <a:spLocks noGrp="1"/>
          </p:cNvSpPr>
          <p:nvPr>
            <p:ph idx="1"/>
          </p:nvPr>
        </p:nvSpPr>
        <p:spPr>
          <a:xfrm>
            <a:off x="457200" y="1484313"/>
            <a:ext cx="7859713" cy="4897437"/>
          </a:xfrm>
        </p:spPr>
        <p:txBody>
          <a:bodyPr/>
          <a:lstStyle/>
          <a:p>
            <a:r>
              <a:rPr lang="en-GB" dirty="0" smtClean="0"/>
              <a:t>The preponderance method applies if your programme average is within 3% of the next highest degree class, </a:t>
            </a:r>
            <a:r>
              <a:rPr lang="en-GB" u="sng" dirty="0" smtClean="0"/>
              <a:t>and</a:t>
            </a:r>
            <a:r>
              <a:rPr lang="en-GB" dirty="0" smtClean="0"/>
              <a:t> you have at least 120 credits in that class:</a:t>
            </a:r>
            <a:endParaRPr lang="en-GB" dirty="0"/>
          </a:p>
        </p:txBody>
      </p:sp>
      <p:sp>
        <p:nvSpPr>
          <p:cNvPr id="4" name="Footer Placeholder 3"/>
          <p:cNvSpPr>
            <a:spLocks noGrp="1"/>
          </p:cNvSpPr>
          <p:nvPr>
            <p:ph type="ftr" sz="quarter" idx="10"/>
          </p:nvPr>
        </p:nvSpPr>
        <p:spPr/>
        <p:txBody>
          <a:bodyPr/>
          <a:lstStyle/>
          <a:p>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2343924782"/>
              </p:ext>
            </p:extLst>
          </p:nvPr>
        </p:nvGraphicFramePr>
        <p:xfrm>
          <a:off x="457199" y="3523456"/>
          <a:ext cx="8291514" cy="2123440"/>
        </p:xfrm>
        <a:graphic>
          <a:graphicData uri="http://schemas.openxmlformats.org/drawingml/2006/table">
            <a:tbl>
              <a:tblPr firstRow="1" bandRow="1">
                <a:tableStyleId>{5C22544A-7EE6-4342-B048-85BDC9FD1C3A}</a:tableStyleId>
              </a:tblPr>
              <a:tblGrid>
                <a:gridCol w="2763838"/>
                <a:gridCol w="2763838"/>
                <a:gridCol w="2763838"/>
              </a:tblGrid>
              <a:tr h="370840">
                <a:tc>
                  <a:txBody>
                    <a:bodyPr/>
                    <a:lstStyle/>
                    <a:p>
                      <a:r>
                        <a:rPr lang="en-GB" dirty="0" smtClean="0"/>
                        <a:t>Class</a:t>
                      </a:r>
                      <a:endParaRPr lang="en-GB" dirty="0"/>
                    </a:p>
                  </a:txBody>
                  <a:tcPr/>
                </a:tc>
                <a:tc>
                  <a:txBody>
                    <a:bodyPr/>
                    <a:lstStyle/>
                    <a:p>
                      <a:r>
                        <a:rPr lang="en-GB" dirty="0" smtClean="0"/>
                        <a:t>Number of credits in class or above</a:t>
                      </a:r>
                      <a:endParaRPr lang="en-GB" dirty="0"/>
                    </a:p>
                  </a:txBody>
                  <a:tcPr/>
                </a:tc>
                <a:tc>
                  <a:txBody>
                    <a:bodyPr/>
                    <a:lstStyle/>
                    <a:p>
                      <a:r>
                        <a:rPr lang="en-GB" dirty="0" smtClean="0"/>
                        <a:t>Average mark over all contributing modules</a:t>
                      </a:r>
                      <a:endParaRPr lang="en-GB" dirty="0"/>
                    </a:p>
                  </a:txBody>
                  <a:tcPr/>
                </a:tc>
              </a:tr>
              <a:tr h="370840">
                <a:tc>
                  <a:txBody>
                    <a:bodyPr/>
                    <a:lstStyle/>
                    <a:p>
                      <a:r>
                        <a:rPr lang="en-GB" dirty="0" smtClean="0"/>
                        <a:t>First</a:t>
                      </a:r>
                      <a:endParaRPr lang="en-GB" dirty="0"/>
                    </a:p>
                  </a:txBody>
                  <a:tcPr/>
                </a:tc>
                <a:tc>
                  <a:txBody>
                    <a:bodyPr/>
                    <a:lstStyle/>
                    <a:p>
                      <a:r>
                        <a:rPr lang="en-GB" dirty="0" smtClean="0"/>
                        <a:t>120</a:t>
                      </a:r>
                      <a:endParaRPr lang="en-GB" dirty="0"/>
                    </a:p>
                  </a:txBody>
                  <a:tcPr/>
                </a:tc>
                <a:tc>
                  <a:txBody>
                    <a:bodyPr/>
                    <a:lstStyle/>
                    <a:p>
                      <a:r>
                        <a:rPr lang="en-GB" dirty="0" smtClean="0"/>
                        <a:t>67</a:t>
                      </a:r>
                      <a:endParaRPr lang="en-GB" dirty="0"/>
                    </a:p>
                  </a:txBody>
                  <a:tcPr/>
                </a:tc>
              </a:tr>
              <a:tr h="370840">
                <a:tc>
                  <a:txBody>
                    <a:bodyPr/>
                    <a:lstStyle/>
                    <a:p>
                      <a:r>
                        <a:rPr lang="en-GB" dirty="0" smtClean="0"/>
                        <a:t>2(I) -</a:t>
                      </a:r>
                      <a:r>
                        <a:rPr lang="en-GB" baseline="0" dirty="0" smtClean="0"/>
                        <a:t> </a:t>
                      </a:r>
                      <a:r>
                        <a:rPr lang="en-GB" dirty="0" smtClean="0"/>
                        <a:t>Upper Second</a:t>
                      </a:r>
                      <a:endParaRPr lang="en-GB" dirty="0"/>
                    </a:p>
                  </a:txBody>
                  <a:tcPr/>
                </a:tc>
                <a:tc>
                  <a:txBody>
                    <a:bodyPr/>
                    <a:lstStyle/>
                    <a:p>
                      <a:r>
                        <a:rPr lang="en-GB" dirty="0" smtClean="0"/>
                        <a:t>120</a:t>
                      </a:r>
                      <a:endParaRPr lang="en-GB" dirty="0"/>
                    </a:p>
                  </a:txBody>
                  <a:tcPr/>
                </a:tc>
                <a:tc>
                  <a:txBody>
                    <a:bodyPr/>
                    <a:lstStyle/>
                    <a:p>
                      <a:r>
                        <a:rPr lang="en-GB" dirty="0" smtClean="0"/>
                        <a:t>57</a:t>
                      </a:r>
                      <a:endParaRPr lang="en-GB" dirty="0"/>
                    </a:p>
                  </a:txBody>
                  <a:tcPr/>
                </a:tc>
              </a:tr>
              <a:tr h="370840">
                <a:tc>
                  <a:txBody>
                    <a:bodyPr/>
                    <a:lstStyle/>
                    <a:p>
                      <a:r>
                        <a:rPr lang="en-GB" dirty="0" smtClean="0"/>
                        <a:t>2(II) - Lower Second</a:t>
                      </a:r>
                      <a:endParaRPr lang="en-GB" dirty="0"/>
                    </a:p>
                  </a:txBody>
                  <a:tcPr/>
                </a:tc>
                <a:tc>
                  <a:txBody>
                    <a:bodyPr/>
                    <a:lstStyle/>
                    <a:p>
                      <a:r>
                        <a:rPr lang="en-GB" dirty="0" smtClean="0"/>
                        <a:t>120</a:t>
                      </a:r>
                      <a:endParaRPr lang="en-GB" dirty="0"/>
                    </a:p>
                  </a:txBody>
                  <a:tcPr/>
                </a:tc>
                <a:tc>
                  <a:txBody>
                    <a:bodyPr/>
                    <a:lstStyle/>
                    <a:p>
                      <a:r>
                        <a:rPr lang="en-GB" dirty="0" smtClean="0"/>
                        <a:t>47</a:t>
                      </a:r>
                      <a:endParaRPr lang="en-GB" dirty="0"/>
                    </a:p>
                  </a:txBody>
                  <a:tcPr/>
                </a:tc>
              </a:tr>
              <a:tr h="370840">
                <a:tc>
                  <a:txBody>
                    <a:bodyPr/>
                    <a:lstStyle/>
                    <a:p>
                      <a:r>
                        <a:rPr lang="en-GB" dirty="0" smtClean="0">
                          <a:solidFill>
                            <a:schemeClr val="tx1">
                              <a:lumMod val="75000"/>
                            </a:schemeClr>
                          </a:solidFill>
                        </a:rPr>
                        <a:t>Third</a:t>
                      </a:r>
                      <a:endParaRPr lang="en-GB" dirty="0">
                        <a:solidFill>
                          <a:schemeClr val="tx1">
                            <a:lumMod val="75000"/>
                          </a:schemeClr>
                        </a:solidFill>
                      </a:endParaRPr>
                    </a:p>
                  </a:txBody>
                  <a:tcPr/>
                </a:tc>
                <a:tc>
                  <a:txBody>
                    <a:bodyPr/>
                    <a:lstStyle/>
                    <a:p>
                      <a:r>
                        <a:rPr lang="en-GB" dirty="0" smtClean="0">
                          <a:solidFill>
                            <a:schemeClr val="tx1">
                              <a:lumMod val="75000"/>
                            </a:schemeClr>
                          </a:solidFill>
                        </a:rPr>
                        <a:t>240</a:t>
                      </a:r>
                      <a:endParaRPr lang="en-GB" dirty="0">
                        <a:solidFill>
                          <a:schemeClr val="tx1">
                            <a:lumMod val="75000"/>
                          </a:schemeClr>
                        </a:solidFill>
                      </a:endParaRPr>
                    </a:p>
                  </a:txBody>
                  <a:tcPr/>
                </a:tc>
                <a:tc>
                  <a:txBody>
                    <a:bodyPr/>
                    <a:lstStyle/>
                    <a:p>
                      <a:r>
                        <a:rPr lang="en-GB" dirty="0" smtClean="0">
                          <a:solidFill>
                            <a:schemeClr val="tx1">
                              <a:lumMod val="75000"/>
                            </a:schemeClr>
                          </a:solidFill>
                        </a:rPr>
                        <a:t>n/a</a:t>
                      </a:r>
                      <a:endParaRPr lang="en-GB" dirty="0">
                        <a:solidFill>
                          <a:schemeClr val="tx1">
                            <a:lumMod val="75000"/>
                          </a:schemeClr>
                        </a:solidFill>
                      </a:endParaRPr>
                    </a:p>
                  </a:txBody>
                  <a:tcPr/>
                </a:tc>
              </a:tr>
            </a:tbl>
          </a:graphicData>
        </a:graphic>
      </p:graphicFrame>
    </p:spTree>
    <p:extLst>
      <p:ext uri="{BB962C8B-B14F-4D97-AF65-F5344CB8AC3E}">
        <p14:creationId xmlns:p14="http://schemas.microsoft.com/office/powerpoint/2010/main" val="422646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the ‘Preponderance’ method</a:t>
            </a:r>
            <a:endParaRPr lang="en-GB" dirty="0"/>
          </a:p>
        </p:txBody>
      </p:sp>
      <p:sp>
        <p:nvSpPr>
          <p:cNvPr id="4" name="Footer Placeholder 3"/>
          <p:cNvSpPr>
            <a:spLocks noGrp="1"/>
          </p:cNvSpPr>
          <p:nvPr>
            <p:ph type="ftr" sz="quarter" idx="10"/>
          </p:nvPr>
        </p:nvSpPr>
        <p:spPr/>
        <p:txBody>
          <a:bodyPr/>
          <a:lstStyle/>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166618480"/>
              </p:ext>
            </p:extLst>
          </p:nvPr>
        </p:nvGraphicFramePr>
        <p:xfrm>
          <a:off x="0" y="1760855"/>
          <a:ext cx="9144000" cy="34899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70840">
                <a:tc gridSpan="2">
                  <a:txBody>
                    <a:bodyPr/>
                    <a:lstStyle/>
                    <a:p>
                      <a:r>
                        <a:rPr lang="en-GB" dirty="0" smtClean="0"/>
                        <a:t>Stage 2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n-GB" dirty="0" smtClean="0"/>
                        <a:t>Stage 3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GB" dirty="0" smtClean="0"/>
                        <a:t>HI5055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68</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HI6040</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60 credits</a:t>
                      </a:r>
                      <a:endParaRPr lang="en-GB" dirty="0"/>
                    </a:p>
                  </a:txBody>
                  <a:tcPr/>
                </a:tc>
                <a:tc>
                  <a:txBody>
                    <a:bodyPr/>
                    <a:lstStyle/>
                    <a:p>
                      <a:pPr algn="ctr"/>
                      <a:r>
                        <a:rPr lang="en-GB" dirty="0" smtClean="0"/>
                        <a:t>71</a:t>
                      </a:r>
                      <a:endParaRPr lang="en-GB" dirty="0"/>
                    </a:p>
                  </a:txBody>
                  <a:tcPr>
                    <a:lnR w="12700" cap="flat" cmpd="sng" algn="ctr">
                      <a:solidFill>
                        <a:schemeClr val="tx1"/>
                      </a:solidFill>
                      <a:prstDash val="solid"/>
                      <a:round/>
                      <a:headEnd type="none" w="med" len="med"/>
                      <a:tailEnd type="none" w="med" len="med"/>
                    </a:lnR>
                  </a:tcPr>
                </a:tc>
              </a:tr>
              <a:tr h="370840">
                <a:tc>
                  <a:txBody>
                    <a:bodyPr/>
                    <a:lstStyle/>
                    <a:p>
                      <a:r>
                        <a:rPr lang="en-GB" dirty="0" smtClean="0"/>
                        <a:t>HI5075</a:t>
                      </a:r>
                      <a:endParaRPr lang="en-GB"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tc>
                <a:tc>
                  <a:txBody>
                    <a:bodyPr/>
                    <a:lstStyle/>
                    <a:p>
                      <a:pPr algn="ctr"/>
                      <a:r>
                        <a:rPr lang="en-GB" dirty="0" smtClean="0"/>
                        <a:t>71</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a:t>
                      </a:r>
                      <a:r>
                        <a:rPr lang="en-GB" baseline="0" dirty="0" smtClean="0"/>
                        <a:t> credits</a:t>
                      </a:r>
                      <a:endParaRPr lang="en-GB" dirty="0"/>
                    </a:p>
                  </a:txBody>
                  <a:tcPr/>
                </a:tc>
                <a:tc>
                  <a:txBody>
                    <a:bodyPr/>
                    <a:lstStyle/>
                    <a:p>
                      <a:pPr algn="ctr"/>
                      <a:r>
                        <a:rPr lang="en-GB" dirty="0" smtClean="0"/>
                        <a:t>70</a:t>
                      </a:r>
                      <a:endParaRPr lang="en-GB" dirty="0"/>
                    </a:p>
                  </a:txBody>
                  <a:tcPr>
                    <a:lnR w="12700" cap="flat" cmpd="sng" algn="ctr">
                      <a:solidFill>
                        <a:schemeClr val="tx1"/>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HI5035</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tc>
                <a:tc>
                  <a:txBody>
                    <a:bodyPr/>
                    <a:lstStyle/>
                    <a:p>
                      <a:pPr algn="ctr"/>
                      <a:r>
                        <a:rPr lang="en-GB" dirty="0" smtClean="0"/>
                        <a:t>63</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HI5056</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67</a:t>
                      </a:r>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EN555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65</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FR523</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62</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gridSpan="2">
                  <a:txBody>
                    <a:bodyPr/>
                    <a:lstStyle/>
                    <a:p>
                      <a:pPr algn="r"/>
                      <a:r>
                        <a:rPr lang="en-GB" b="1" dirty="0" smtClean="0"/>
                        <a:t>Stage 2</a:t>
                      </a:r>
                      <a:r>
                        <a:rPr lang="en-GB" b="1" baseline="0" dirty="0" smtClean="0"/>
                        <a:t>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en-GB" b="1" dirty="0"/>
                    </a:p>
                  </a:txBody>
                  <a:tcPr/>
                </a:tc>
                <a:tc>
                  <a:txBody>
                    <a:bodyPr/>
                    <a:lstStyle/>
                    <a:p>
                      <a:pPr algn="ctr"/>
                      <a:r>
                        <a:rPr lang="en-GB" b="1" dirty="0" smtClean="0"/>
                        <a:t>66.38</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r"/>
                      <a:r>
                        <a:rPr lang="en-GB" b="1" dirty="0" smtClean="0"/>
                        <a:t>Stage 3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69.75</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1685">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r>
                        <a:rPr lang="en-GB" b="1" dirty="0" smtClean="0"/>
                        <a:t>WEIGHTED AVERAGE</a:t>
                      </a:r>
                      <a:endParaRPr lang="en-GB"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68.40</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3316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the ‘Preponderance’ method</a:t>
            </a:r>
            <a:endParaRPr lang="en-GB" dirty="0"/>
          </a:p>
        </p:txBody>
      </p:sp>
      <p:sp>
        <p:nvSpPr>
          <p:cNvPr id="4" name="Footer Placeholder 3"/>
          <p:cNvSpPr>
            <a:spLocks noGrp="1"/>
          </p:cNvSpPr>
          <p:nvPr>
            <p:ph type="ftr" sz="quarter" idx="10"/>
          </p:nvPr>
        </p:nvSpPr>
        <p:spPr/>
        <p:txBody>
          <a:bodyPr/>
          <a:lstStyle/>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1499362697"/>
              </p:ext>
            </p:extLst>
          </p:nvPr>
        </p:nvGraphicFramePr>
        <p:xfrm>
          <a:off x="0" y="1760855"/>
          <a:ext cx="9144000" cy="394716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70840">
                <a:tc gridSpan="2">
                  <a:txBody>
                    <a:bodyPr/>
                    <a:lstStyle/>
                    <a:p>
                      <a:r>
                        <a:rPr lang="en-GB" dirty="0" smtClean="0"/>
                        <a:t>Stage 2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lang="en-GB" dirty="0" smtClean="0"/>
                        <a:t>Stage 3 modules</a:t>
                      </a: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dirty="0"/>
                    </a:p>
                  </a:txBody>
                  <a:tcPr/>
                </a:tc>
                <a:tc>
                  <a:txBody>
                    <a:bodyPr/>
                    <a:lstStyle/>
                    <a:p>
                      <a:r>
                        <a:rPr lang="en-GB" dirty="0" smtClean="0"/>
                        <a:t>Final module mark</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GB" dirty="0" smtClean="0"/>
                        <a:t>HI5055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68</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HI6040</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60 credits</a:t>
                      </a:r>
                      <a:endParaRPr lang="en-GB" dirty="0"/>
                    </a:p>
                  </a:txBody>
                  <a:tcPr>
                    <a:solidFill>
                      <a:srgbClr val="FCD852"/>
                    </a:solidFill>
                  </a:tcPr>
                </a:tc>
                <a:tc>
                  <a:txBody>
                    <a:bodyPr/>
                    <a:lstStyle/>
                    <a:p>
                      <a:pPr algn="ctr"/>
                      <a:r>
                        <a:rPr lang="en-GB" dirty="0" smtClean="0"/>
                        <a:t>71</a:t>
                      </a:r>
                      <a:endParaRPr lang="en-GB" dirty="0"/>
                    </a:p>
                  </a:txBody>
                  <a:tcPr>
                    <a:lnR w="12700" cap="flat" cmpd="sng" algn="ctr">
                      <a:solidFill>
                        <a:schemeClr val="tx1"/>
                      </a:solidFill>
                      <a:prstDash val="solid"/>
                      <a:round/>
                      <a:headEnd type="none" w="med" len="med"/>
                      <a:tailEnd type="none" w="med" len="med"/>
                    </a:lnR>
                    <a:solidFill>
                      <a:srgbClr val="FCD852"/>
                    </a:solidFill>
                  </a:tcPr>
                </a:tc>
              </a:tr>
              <a:tr h="370840">
                <a:tc>
                  <a:txBody>
                    <a:bodyPr/>
                    <a:lstStyle/>
                    <a:p>
                      <a:r>
                        <a:rPr lang="en-GB" dirty="0" smtClean="0"/>
                        <a:t>HI5075</a:t>
                      </a:r>
                      <a:endParaRPr lang="en-GB" dirty="0"/>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solidFill>
                      <a:srgbClr val="FCD852"/>
                    </a:solidFill>
                  </a:tcPr>
                </a:tc>
                <a:tc>
                  <a:txBody>
                    <a:bodyPr/>
                    <a:lstStyle/>
                    <a:p>
                      <a:pPr algn="ctr"/>
                      <a:r>
                        <a:rPr lang="en-GB" dirty="0" smtClean="0"/>
                        <a:t>71</a:t>
                      </a:r>
                      <a:endParaRPr lang="en-GB" dirty="0"/>
                    </a:p>
                  </a:txBody>
                  <a:tcPr>
                    <a:lnR w="12700" cap="flat" cmpd="sng" algn="ctr">
                      <a:solidFill>
                        <a:schemeClr val="tx1"/>
                      </a:solidFill>
                      <a:prstDash val="solid"/>
                      <a:round/>
                      <a:headEnd type="none" w="med" len="med"/>
                      <a:tailEnd type="none" w="med" len="med"/>
                    </a:lnR>
                    <a:solidFill>
                      <a:srgbClr val="FCD852"/>
                    </a:solidFill>
                  </a:tcPr>
                </a:tc>
                <a:tc>
                  <a:txBody>
                    <a:bodyPr/>
                    <a:lstStyle/>
                    <a:p>
                      <a:r>
                        <a:rPr lang="en-GB" dirty="0" smtClean="0"/>
                        <a:t>HI605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a:t>
                      </a:r>
                      <a:r>
                        <a:rPr lang="en-GB" baseline="0" dirty="0" smtClean="0"/>
                        <a:t> credits</a:t>
                      </a:r>
                      <a:endParaRPr lang="en-GB" dirty="0"/>
                    </a:p>
                  </a:txBody>
                  <a:tcPr>
                    <a:solidFill>
                      <a:srgbClr val="FCD852"/>
                    </a:solidFill>
                  </a:tcPr>
                </a:tc>
                <a:tc>
                  <a:txBody>
                    <a:bodyPr/>
                    <a:lstStyle/>
                    <a:p>
                      <a:pPr algn="ctr"/>
                      <a:r>
                        <a:rPr lang="en-GB" dirty="0" smtClean="0"/>
                        <a:t>70</a:t>
                      </a:r>
                      <a:endParaRPr lang="en-GB" dirty="0"/>
                    </a:p>
                  </a:txBody>
                  <a:tcPr>
                    <a:lnR w="12700" cap="flat" cmpd="sng" algn="ctr">
                      <a:solidFill>
                        <a:schemeClr val="tx1"/>
                      </a:solidFill>
                      <a:prstDash val="solid"/>
                      <a:round/>
                      <a:headEnd type="none" w="med" len="med"/>
                      <a:tailEnd type="none" w="med" len="med"/>
                    </a:lnR>
                    <a:solidFill>
                      <a:srgbClr val="FCD85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HI5035</a:t>
                      </a: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 credits</a:t>
                      </a:r>
                    </a:p>
                  </a:txBody>
                  <a:tcPr/>
                </a:tc>
                <a:tc>
                  <a:txBody>
                    <a:bodyPr/>
                    <a:lstStyle/>
                    <a:p>
                      <a:pPr algn="ctr"/>
                      <a:r>
                        <a:rPr lang="en-GB" dirty="0" smtClean="0"/>
                        <a:t>63</a:t>
                      </a:r>
                      <a:endParaRPr lang="en-GB" dirty="0"/>
                    </a:p>
                  </a:txBody>
                  <a:tcPr>
                    <a:lnR w="12700" cap="flat" cmpd="sng" algn="ctr">
                      <a:solidFill>
                        <a:schemeClr val="tx1"/>
                      </a:solidFill>
                      <a:prstDash val="solid"/>
                      <a:round/>
                      <a:headEnd type="none" w="med" len="med"/>
                      <a:tailEnd type="none" w="med" len="med"/>
                    </a:lnR>
                  </a:tcPr>
                </a:tc>
                <a:tc>
                  <a:txBody>
                    <a:bodyPr/>
                    <a:lstStyle/>
                    <a:p>
                      <a:r>
                        <a:rPr lang="en-GB" dirty="0" smtClean="0"/>
                        <a:t>HI5056</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30 credits</a:t>
                      </a:r>
                      <a:endParaRPr lang="en-GB" dirty="0"/>
                    </a:p>
                  </a:txBody>
                  <a:tcPr/>
                </a:tc>
                <a:tc>
                  <a:txBody>
                    <a:bodyPr/>
                    <a:lstStyle/>
                    <a:p>
                      <a:pPr algn="ctr"/>
                      <a:r>
                        <a:rPr lang="en-GB" dirty="0" smtClean="0"/>
                        <a:t>67</a:t>
                      </a:r>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EN555</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65</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a:txBody>
                    <a:bodyPr/>
                    <a:lstStyle/>
                    <a:p>
                      <a:r>
                        <a:rPr lang="en-GB" dirty="0" smtClean="0"/>
                        <a:t>FR523</a:t>
                      </a:r>
                      <a:endParaRPr lang="en-GB" dirty="0"/>
                    </a:p>
                  </a:txBody>
                  <a:tcPr>
                    <a:lnL w="12700" cap="flat" cmpd="sng" algn="ctr">
                      <a:solidFill>
                        <a:schemeClr val="tx1"/>
                      </a:solidFill>
                      <a:prstDash val="solid"/>
                      <a:round/>
                      <a:headEnd type="none" w="med" len="med"/>
                      <a:tailEnd type="none" w="med" len="med"/>
                    </a:lnL>
                  </a:tcPr>
                </a:tc>
                <a:tc>
                  <a:txBody>
                    <a:bodyPr/>
                    <a:lstStyle/>
                    <a:p>
                      <a:r>
                        <a:rPr lang="en-GB" dirty="0" smtClean="0"/>
                        <a:t>15 credits</a:t>
                      </a:r>
                      <a:endParaRPr lang="en-GB" dirty="0"/>
                    </a:p>
                  </a:txBody>
                  <a:tcPr/>
                </a:tc>
                <a:tc>
                  <a:txBody>
                    <a:bodyPr/>
                    <a:lstStyle/>
                    <a:p>
                      <a:pPr algn="ctr"/>
                      <a:r>
                        <a:rPr lang="en-GB" dirty="0" smtClean="0"/>
                        <a:t>62</a:t>
                      </a:r>
                      <a:endParaRPr lang="en-GB" dirty="0"/>
                    </a:p>
                  </a:txBody>
                  <a:tcPr>
                    <a:lnR w="12700" cap="flat" cmpd="sng" algn="ctr">
                      <a:solidFill>
                        <a:schemeClr val="tx1"/>
                      </a:solidFill>
                      <a:prstDash val="solid"/>
                      <a:round/>
                      <a:headEnd type="none" w="med" len="med"/>
                      <a:tailEnd type="none" w="med" len="med"/>
                    </a:lnR>
                  </a:tcPr>
                </a:tc>
                <a:tc>
                  <a:txBody>
                    <a:bodyPr/>
                    <a:lstStyle/>
                    <a:p>
                      <a:endParaRPr lang="en-GB" dirty="0"/>
                    </a:p>
                  </a:txBody>
                  <a:tcPr>
                    <a:lnL w="12700" cap="flat" cmpd="sng" algn="ctr">
                      <a:solidFill>
                        <a:schemeClr val="tx1"/>
                      </a:solidFill>
                      <a:prstDash val="solid"/>
                      <a:round/>
                      <a:headEnd type="none" w="med" len="med"/>
                      <a:tailEnd type="none" w="med" len="med"/>
                    </a:lnL>
                  </a:tcPr>
                </a:tc>
                <a:tc>
                  <a:txBody>
                    <a:bodyPr/>
                    <a:lstStyle/>
                    <a:p>
                      <a:endParaRPr lang="en-GB" dirty="0"/>
                    </a:p>
                  </a:txBody>
                  <a:tcPr/>
                </a:tc>
                <a:tc>
                  <a:txBody>
                    <a:bodyPr/>
                    <a:lstStyle/>
                    <a:p>
                      <a:endParaRPr lang="en-GB" dirty="0"/>
                    </a:p>
                  </a:txBody>
                  <a:tcPr>
                    <a:lnR w="12700" cap="flat" cmpd="sng" algn="ctr">
                      <a:solidFill>
                        <a:schemeClr val="tx1"/>
                      </a:solidFill>
                      <a:prstDash val="solid"/>
                      <a:round/>
                      <a:headEnd type="none" w="med" len="med"/>
                      <a:tailEnd type="none" w="med" len="med"/>
                    </a:lnR>
                  </a:tcPr>
                </a:tc>
              </a:tr>
              <a:tr h="181685">
                <a:tc gridSpan="2">
                  <a:txBody>
                    <a:bodyPr/>
                    <a:lstStyle/>
                    <a:p>
                      <a:pPr algn="r"/>
                      <a:r>
                        <a:rPr lang="en-GB" b="1" dirty="0" smtClean="0"/>
                        <a:t>Stage 2</a:t>
                      </a:r>
                      <a:r>
                        <a:rPr lang="en-GB" b="1" baseline="0" dirty="0" smtClean="0"/>
                        <a:t>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algn="ctr"/>
                      <a:endParaRPr lang="en-GB" b="1" dirty="0"/>
                    </a:p>
                  </a:txBody>
                  <a:tcPr/>
                </a:tc>
                <a:tc>
                  <a:txBody>
                    <a:bodyPr/>
                    <a:lstStyle/>
                    <a:p>
                      <a:pPr algn="ctr"/>
                      <a:r>
                        <a:rPr lang="en-GB" b="1" dirty="0" smtClean="0"/>
                        <a:t>66.38</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r"/>
                      <a:r>
                        <a:rPr lang="en-GB" b="1" dirty="0" smtClean="0"/>
                        <a:t>Stage 3 average</a:t>
                      </a:r>
                      <a:endParaRPr lang="en-GB"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69.75</a:t>
                      </a:r>
                      <a:endParaRPr lang="en-GB"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81685">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T w="12700" cap="flat" cmpd="sng" algn="ctr">
                      <a:solidFill>
                        <a:schemeClr val="tx1"/>
                      </a:solidFill>
                      <a:prstDash val="solid"/>
                      <a:round/>
                      <a:headEnd type="none" w="med" len="med"/>
                      <a:tailEnd type="none" w="med" len="med"/>
                    </a:lnT>
                    <a:noFill/>
                  </a:tcPr>
                </a:tc>
                <a:tc>
                  <a:txBody>
                    <a:bodyPr/>
                    <a:lstStyle/>
                    <a:p>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r>
                        <a:rPr lang="en-GB" b="1" dirty="0" smtClean="0"/>
                        <a:t>WEIGHTED AVERAGE</a:t>
                      </a:r>
                      <a:endParaRPr lang="en-GB"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b="1" dirty="0"/>
                    </a:p>
                  </a:txBody>
                  <a:tcPr/>
                </a:tc>
                <a:tc>
                  <a:txBody>
                    <a:bodyPr/>
                    <a:lstStyle/>
                    <a:p>
                      <a:pPr algn="ctr"/>
                      <a:r>
                        <a:rPr lang="en-GB" b="1" dirty="0" smtClean="0"/>
                        <a:t>68.40</a:t>
                      </a:r>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685">
                <a:tc>
                  <a:txBody>
                    <a:bodyPr/>
                    <a:lstStyle/>
                    <a:p>
                      <a:endParaRPr lang="en-GB" dirty="0"/>
                    </a:p>
                  </a:txBody>
                  <a:tcPr>
                    <a:noFill/>
                  </a:tcPr>
                </a:tc>
                <a:tc>
                  <a:txBody>
                    <a:bodyPr/>
                    <a:lstStyle/>
                    <a:p>
                      <a:endParaRPr lang="en-GB" dirty="0"/>
                    </a:p>
                  </a:txBody>
                  <a:tcPr>
                    <a:noFill/>
                  </a:tcPr>
                </a:tc>
                <a:tc>
                  <a:txBody>
                    <a:bodyPr/>
                    <a:lstStyle/>
                    <a:p>
                      <a:endParaRPr lang="en-GB" dirty="0"/>
                    </a:p>
                  </a:txBody>
                  <a:tcPr>
                    <a:noFill/>
                  </a:tcPr>
                </a:tc>
                <a:tc gridSpan="2">
                  <a:txBody>
                    <a:bodyPr/>
                    <a:lstStyle/>
                    <a:p>
                      <a:endParaRPr lang="en-GB"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GB"/>
                    </a:p>
                  </a:txBody>
                  <a:tcPr/>
                </a:tc>
                <a:tc>
                  <a:txBody>
                    <a:bodyPr/>
                    <a:lstStyle/>
                    <a:p>
                      <a:pPr algn="ctr"/>
                      <a:r>
                        <a:rPr lang="en-GB" sz="2400" b="1" baseline="0" dirty="0" smtClean="0"/>
                        <a:t>First</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852"/>
                    </a:solidFill>
                  </a:tcPr>
                </a:tc>
              </a:tr>
            </a:tbl>
          </a:graphicData>
        </a:graphic>
      </p:graphicFrame>
    </p:spTree>
    <p:extLst>
      <p:ext uri="{BB962C8B-B14F-4D97-AF65-F5344CB8AC3E}">
        <p14:creationId xmlns:p14="http://schemas.microsoft.com/office/powerpoint/2010/main" val="34489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skills</a:t>
            </a:r>
            <a:endParaRPr lang="en-GB" dirty="0"/>
          </a:p>
        </p:txBody>
      </p:sp>
      <p:sp>
        <p:nvSpPr>
          <p:cNvPr id="3" name="Content Placeholder 2"/>
          <p:cNvSpPr>
            <a:spLocks noGrp="1"/>
          </p:cNvSpPr>
          <p:nvPr>
            <p:ph idx="1"/>
          </p:nvPr>
        </p:nvSpPr>
        <p:spPr>
          <a:xfrm>
            <a:off x="457200" y="1484313"/>
            <a:ext cx="7859713" cy="4897437"/>
          </a:xfrm>
        </p:spPr>
        <p:txBody>
          <a:bodyPr/>
          <a:lstStyle/>
          <a:p>
            <a:r>
              <a:rPr lang="en-GB" dirty="0" smtClean="0"/>
              <a:t>Speak to your Academic Advisor, dissertation supervisor, Special Subject convenor etc.</a:t>
            </a:r>
          </a:p>
          <a:p>
            <a:r>
              <a:rPr lang="en-GB" dirty="0" smtClean="0"/>
              <a:t>Student Learning Advisory Service (SLAS)</a:t>
            </a:r>
          </a:p>
          <a:p>
            <a:pPr lvl="1"/>
            <a:r>
              <a:rPr lang="en-GB" dirty="0" smtClean="0">
                <a:hlinkClick r:id="rId3"/>
              </a:rPr>
              <a:t>www.kent.ac.uk/learning/</a:t>
            </a:r>
            <a:r>
              <a:rPr lang="en-GB" dirty="0" smtClean="0"/>
              <a:t> - SLAS run a range of workshops:</a:t>
            </a:r>
          </a:p>
          <a:p>
            <a:pPr lvl="2"/>
            <a:r>
              <a:rPr lang="en-GB" dirty="0" smtClean="0"/>
              <a:t>Writing well</a:t>
            </a:r>
          </a:p>
          <a:p>
            <a:pPr lvl="2"/>
            <a:r>
              <a:rPr lang="en-GB" dirty="0" smtClean="0"/>
              <a:t>Learning from feedback</a:t>
            </a:r>
          </a:p>
          <a:p>
            <a:pPr lvl="2"/>
            <a:r>
              <a:rPr lang="en-GB" dirty="0" smtClean="0"/>
              <a:t>Essay writing</a:t>
            </a:r>
          </a:p>
          <a:p>
            <a:pPr lvl="2"/>
            <a:r>
              <a:rPr lang="en-GB" dirty="0" smtClean="0"/>
              <a:t>Referencing</a:t>
            </a:r>
          </a:p>
          <a:p>
            <a:pPr lvl="2"/>
            <a:r>
              <a:rPr lang="en-GB" dirty="0" smtClean="0"/>
              <a:t>Planning a dissertation</a:t>
            </a:r>
          </a:p>
          <a:p>
            <a:pPr lvl="2"/>
            <a:r>
              <a:rPr lang="en-GB" dirty="0" smtClean="0"/>
              <a:t>Effective revision</a:t>
            </a:r>
          </a:p>
          <a:p>
            <a:pPr lvl="2"/>
            <a:r>
              <a:rPr lang="en-GB" dirty="0" smtClean="0"/>
              <a:t>Successful exam technique</a:t>
            </a:r>
          </a:p>
          <a:p>
            <a:pPr lvl="1"/>
            <a:r>
              <a:rPr lang="en-GB" dirty="0" smtClean="0"/>
              <a:t>Book to attend these sessions via the SLAS website</a:t>
            </a:r>
            <a:endParaRPr lang="en-GB" dirty="0"/>
          </a:p>
          <a:p>
            <a:r>
              <a:rPr lang="en-GB" dirty="0" smtClean="0"/>
              <a:t>Exam feedback</a:t>
            </a:r>
          </a:p>
          <a:p>
            <a:pPr lvl="1"/>
            <a:r>
              <a:rPr lang="en-GB" dirty="0" smtClean="0"/>
              <a:t>You can request feedback on any of your Stage 2 exams from your module convenors during the last four weeks of this term (13</a:t>
            </a:r>
            <a:r>
              <a:rPr lang="en-GB" baseline="30000" dirty="0" smtClean="0"/>
              <a:t>th</a:t>
            </a:r>
            <a:r>
              <a:rPr lang="en-GB" dirty="0" smtClean="0"/>
              <a:t> March – 7</a:t>
            </a:r>
            <a:r>
              <a:rPr lang="en-GB" baseline="30000" dirty="0" smtClean="0"/>
              <a:t>th</a:t>
            </a:r>
            <a:r>
              <a:rPr lang="en-GB" dirty="0" smtClean="0"/>
              <a:t> April).</a:t>
            </a:r>
            <a:endParaRPr lang="en-GB"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25508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 – the final six months</a:t>
            </a:r>
            <a:endParaRPr lang="en-GB" dirty="0"/>
          </a:p>
        </p:txBody>
      </p:sp>
      <p:sp>
        <p:nvSpPr>
          <p:cNvPr id="3" name="Content Placeholder 2"/>
          <p:cNvSpPr>
            <a:spLocks noGrp="1"/>
          </p:cNvSpPr>
          <p:nvPr>
            <p:ph idx="1"/>
          </p:nvPr>
        </p:nvSpPr>
        <p:spPr>
          <a:xfrm>
            <a:off x="457200" y="1484313"/>
            <a:ext cx="8291513" cy="4897437"/>
          </a:xfrm>
        </p:spPr>
        <p:txBody>
          <a:bodyPr/>
          <a:lstStyle/>
          <a:p>
            <a:r>
              <a:rPr lang="en-GB" dirty="0" smtClean="0"/>
              <a:t>CES nominated for ‘Best University Careers/Employability Service in the UK’</a:t>
            </a:r>
          </a:p>
          <a:p>
            <a:r>
              <a:rPr lang="en-GB" dirty="0" smtClean="0"/>
              <a:t>Get your CV up to date with all your skills, activities and experience</a:t>
            </a:r>
          </a:p>
          <a:p>
            <a:r>
              <a:rPr lang="en-GB" dirty="0" smtClean="0"/>
              <a:t>Careers and Employability Moodle Award – test the skills you will need when you enter the job market</a:t>
            </a:r>
          </a:p>
          <a:p>
            <a:r>
              <a:rPr lang="en-GB" dirty="0" smtClean="0"/>
              <a:t>Speak to a </a:t>
            </a:r>
            <a:r>
              <a:rPr lang="en-GB" dirty="0"/>
              <a:t>Careers Advisor: </a:t>
            </a:r>
            <a:r>
              <a:rPr lang="en-GB" dirty="0" smtClean="0">
                <a:hlinkClick r:id="rId3"/>
              </a:rPr>
              <a:t>careerhelp@kent.ac.uk</a:t>
            </a:r>
            <a:r>
              <a:rPr lang="en-GB" dirty="0" smtClean="0"/>
              <a:t> </a:t>
            </a:r>
          </a:p>
          <a:p>
            <a:r>
              <a:rPr lang="en-GB" dirty="0" smtClean="0"/>
              <a:t>Look up summer </a:t>
            </a:r>
            <a:r>
              <a:rPr lang="en-GB" dirty="0"/>
              <a:t>jobs fairs in your area: </a:t>
            </a:r>
            <a:r>
              <a:rPr lang="en-GB" dirty="0">
                <a:hlinkClick r:id="rId4"/>
              </a:rPr>
              <a:t>https://</a:t>
            </a:r>
            <a:r>
              <a:rPr lang="en-GB" dirty="0" smtClean="0">
                <a:hlinkClick r:id="rId4"/>
              </a:rPr>
              <a:t>www.prospects.ac.uk/events</a:t>
            </a:r>
            <a:r>
              <a:rPr lang="en-GB" dirty="0" smtClean="0"/>
              <a:t> </a:t>
            </a:r>
            <a:endParaRPr lang="en-GB" dirty="0"/>
          </a:p>
          <a:p>
            <a:r>
              <a:rPr lang="en-GB" dirty="0" smtClean="0"/>
              <a:t>See the blog for more information:</a:t>
            </a:r>
          </a:p>
          <a:p>
            <a:pPr marL="0" indent="0" algn="ctr">
              <a:buNone/>
            </a:pPr>
            <a:r>
              <a:rPr lang="en-GB" dirty="0" smtClean="0">
                <a:hlinkClick r:id="rId5"/>
              </a:rPr>
              <a:t>blogs.kent.ac.uk/history-employability </a:t>
            </a:r>
            <a:endParaRPr lang="en-GB" dirty="0"/>
          </a:p>
        </p:txBody>
      </p:sp>
      <p:sp>
        <p:nvSpPr>
          <p:cNvPr id="4" name="Footer Placeholder 3"/>
          <p:cNvSpPr>
            <a:spLocks noGrp="1"/>
          </p:cNvSpPr>
          <p:nvPr>
            <p:ph type="ftr" sz="quarter" idx="10"/>
          </p:nvPr>
        </p:nvSpPr>
        <p:spPr/>
        <p:txBody>
          <a:bodyPr/>
          <a:lstStyle/>
          <a:p>
            <a:endParaRPr lang="en-GB" dirty="0"/>
          </a:p>
        </p:txBody>
      </p:sp>
      <p:pic>
        <p:nvPicPr>
          <p:cNvPr id="1026"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575" y="1249363"/>
            <a:ext cx="2381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43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3662</TotalTime>
  <Words>4150</Words>
  <Application>Microsoft Office PowerPoint</Application>
  <PresentationFormat>On-screen Show (4:3)</PresentationFormat>
  <Paragraphs>449</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Gothic</vt:lpstr>
      <vt:lpstr>MS PGothic</vt:lpstr>
      <vt:lpstr>Arial</vt:lpstr>
      <vt:lpstr>Calibri</vt:lpstr>
      <vt:lpstr>Century Schoolbook</vt:lpstr>
      <vt:lpstr>Symbol</vt:lpstr>
      <vt:lpstr>Times New Roman</vt:lpstr>
      <vt:lpstr>Wingdings</vt:lpstr>
      <vt:lpstr>kent2013</vt:lpstr>
      <vt:lpstr>PowerPoint Presentation</vt:lpstr>
      <vt:lpstr>There is everything to play for…</vt:lpstr>
      <vt:lpstr>The ‘Average’ method</vt:lpstr>
      <vt:lpstr>An example of the ‘Average’ method</vt:lpstr>
      <vt:lpstr>The ‘Preponderance’ method</vt:lpstr>
      <vt:lpstr>An example of the ‘Preponderance’ method</vt:lpstr>
      <vt:lpstr>An example of the ‘Preponderance’ method</vt:lpstr>
      <vt:lpstr>Study skills</vt:lpstr>
      <vt:lpstr>Employability – the final six months</vt:lpstr>
      <vt:lpstr>Employability – events this term</vt:lpstr>
      <vt:lpstr>PowerPoint Presentation</vt:lpstr>
      <vt:lpstr>PowerPoint Presentation</vt:lpstr>
      <vt:lpstr>Employability – life after graduation</vt:lpstr>
      <vt:lpstr>European Summer Schools</vt:lpstr>
      <vt:lpstr>PowerPoint Presentation</vt:lpstr>
      <vt:lpstr>Funding Opportunities</vt:lpstr>
      <vt:lpstr>Graduation</vt:lpstr>
      <vt:lpstr>School Prizes</vt:lpstr>
      <vt:lpstr>The National Student Survey</vt:lpstr>
      <vt:lpstr>The NSS</vt:lpstr>
      <vt:lpstr>PowerPoint Presentation</vt:lpstr>
      <vt:lpstr>PowerPoint Presentation</vt:lpstr>
      <vt:lpstr>1. The teaching on my course </vt:lpstr>
      <vt:lpstr>2. Learning opportunities</vt:lpstr>
      <vt:lpstr>3. Assessment and feedback</vt:lpstr>
      <vt:lpstr>4. Academic support</vt:lpstr>
      <vt:lpstr>5. Organisation and management</vt:lpstr>
      <vt:lpstr>6. Learning resources</vt:lpstr>
      <vt:lpstr>7. Learning community</vt:lpstr>
      <vt:lpstr>PowerPoint Presentation</vt:lpstr>
      <vt:lpstr>PowerPoint Presentation</vt:lpstr>
      <vt:lpstr>PowerPoint Presentation</vt:lpstr>
    </vt:vector>
  </TitlesOfParts>
  <Manager/>
  <Company>University of Kent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Generic Powerpoint template</dc:title>
  <dc:subject/>
  <dc:creator>Miles Banbery</dc:creator>
  <cp:keywords/>
  <dc:description/>
  <cp:lastModifiedBy>Jon Beer</cp:lastModifiedBy>
  <cp:revision>217</cp:revision>
  <dcterms:created xsi:type="dcterms:W3CDTF">2013-06-07T14:52:08Z</dcterms:created>
  <dcterms:modified xsi:type="dcterms:W3CDTF">2017-01-25T11:51:09Z</dcterms:modified>
  <cp:category/>
</cp:coreProperties>
</file>