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374" r:id="rId2"/>
    <p:sldId id="274" r:id="rId3"/>
    <p:sldId id="375" r:id="rId4"/>
    <p:sldId id="376" r:id="rId5"/>
    <p:sldId id="377" r:id="rId6"/>
    <p:sldId id="381" r:id="rId7"/>
    <p:sldId id="382" r:id="rId8"/>
    <p:sldId id="383" r:id="rId9"/>
    <p:sldId id="384" r:id="rId10"/>
    <p:sldId id="385" r:id="rId11"/>
    <p:sldId id="386"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4" r:id="rId25"/>
    <p:sldId id="406" r:id="rId26"/>
    <p:sldId id="405" r:id="rId27"/>
    <p:sldId id="407" r:id="rId28"/>
    <p:sldId id="408" r:id="rId29"/>
    <p:sldId id="364" r:id="rId30"/>
    <p:sldId id="373" r:id="rId31"/>
    <p:sldId id="366" r:id="rId32"/>
    <p:sldId id="378" r:id="rId33"/>
    <p:sldId id="409" r:id="rId34"/>
    <p:sldId id="340" r:id="rId35"/>
    <p:sldId id="259" r:id="rId36"/>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6C0421"/>
    <a:srgbClr val="8C2633"/>
    <a:srgbClr val="7F5E23"/>
    <a:srgbClr val="520912"/>
    <a:srgbClr val="FF85C8"/>
    <a:srgbClr val="FCD852"/>
    <a:srgbClr val="FABE00"/>
    <a:srgbClr val="D6A300"/>
    <a:srgbClr val="A4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84" autoAdjust="0"/>
    <p:restoredTop sz="75719" autoAdjust="0"/>
  </p:normalViewPr>
  <p:slideViewPr>
    <p:cSldViewPr snapToGrid="0">
      <p:cViewPr varScale="1">
        <p:scale>
          <a:sx n="87" d="100"/>
          <a:sy n="87" d="100"/>
        </p:scale>
        <p:origin x="192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3080" y="-10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p14="http://schemas.microsoft.com/office/powerpoint/2010/main" val="3423123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15</a:t>
            </a:fld>
            <a:endParaRPr lang="en-GB"/>
          </a:p>
        </p:txBody>
      </p:sp>
    </p:spTree>
    <p:extLst>
      <p:ext uri="{BB962C8B-B14F-4D97-AF65-F5344CB8AC3E}">
        <p14:creationId xmlns:p14="http://schemas.microsoft.com/office/powerpoint/2010/main" val="157168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16</a:t>
            </a:fld>
            <a:endParaRPr lang="en-GB"/>
          </a:p>
        </p:txBody>
      </p:sp>
    </p:spTree>
    <p:extLst>
      <p:ext uri="{BB962C8B-B14F-4D97-AF65-F5344CB8AC3E}">
        <p14:creationId xmlns:p14="http://schemas.microsoft.com/office/powerpoint/2010/main" val="152531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17</a:t>
            </a:fld>
            <a:endParaRPr lang="en-GB"/>
          </a:p>
        </p:txBody>
      </p:sp>
    </p:spTree>
    <p:extLst>
      <p:ext uri="{BB962C8B-B14F-4D97-AF65-F5344CB8AC3E}">
        <p14:creationId xmlns:p14="http://schemas.microsoft.com/office/powerpoint/2010/main" val="2502268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18</a:t>
            </a:fld>
            <a:endParaRPr lang="en-GB"/>
          </a:p>
        </p:txBody>
      </p:sp>
    </p:spTree>
    <p:extLst>
      <p:ext uri="{BB962C8B-B14F-4D97-AF65-F5344CB8AC3E}">
        <p14:creationId xmlns:p14="http://schemas.microsoft.com/office/powerpoint/2010/main" val="133206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19</a:t>
            </a:fld>
            <a:endParaRPr lang="en-GB"/>
          </a:p>
        </p:txBody>
      </p:sp>
    </p:spTree>
    <p:extLst>
      <p:ext uri="{BB962C8B-B14F-4D97-AF65-F5344CB8AC3E}">
        <p14:creationId xmlns:p14="http://schemas.microsoft.com/office/powerpoint/2010/main" val="554633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You should demonstrate that capacity building is sustainable, meaning knowledge gained by individuals can be translated to sustainable institutional capacities. </a:t>
            </a:r>
          </a:p>
          <a:p>
            <a:endParaRPr lang="en-US" dirty="0" smtClean="0"/>
          </a:p>
          <a:p>
            <a:r>
              <a:rPr lang="en-US" dirty="0" smtClean="0"/>
              <a:t>Are there any opportunities to build industrial capacity? Does the project provide routes to </a:t>
            </a:r>
            <a:r>
              <a:rPr lang="en-US" dirty="0" err="1" smtClean="0"/>
              <a:t>commercialisation</a:t>
            </a:r>
            <a:r>
              <a:rPr lang="en-US" dirty="0" smtClean="0"/>
              <a:t> that could kick-start (or build upon) local industries?</a:t>
            </a:r>
          </a:p>
          <a:p>
            <a:endParaRPr lang="en-US" dirty="0" smtClean="0"/>
          </a:p>
          <a:p>
            <a:r>
              <a:rPr lang="en-US" dirty="0" smtClean="0"/>
              <a:t>Show an awareness of ‘brain-drain’ and what you will do to counteract this. For example, will the project create any opportunities for post-docs to establish independent careers within their own countries? </a:t>
            </a:r>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20</a:t>
            </a:fld>
            <a:endParaRPr lang="en-GB"/>
          </a:p>
        </p:txBody>
      </p:sp>
    </p:spTree>
    <p:extLst>
      <p:ext uri="{BB962C8B-B14F-4D97-AF65-F5344CB8AC3E}">
        <p14:creationId xmlns:p14="http://schemas.microsoft.com/office/powerpoint/2010/main" val="425083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21</a:t>
            </a:fld>
            <a:endParaRPr lang="en-GB"/>
          </a:p>
        </p:txBody>
      </p:sp>
    </p:spTree>
    <p:extLst>
      <p:ext uri="{BB962C8B-B14F-4D97-AF65-F5344CB8AC3E}">
        <p14:creationId xmlns:p14="http://schemas.microsoft.com/office/powerpoint/2010/main" val="1734143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22</a:t>
            </a:fld>
            <a:endParaRPr lang="en-GB"/>
          </a:p>
        </p:txBody>
      </p:sp>
    </p:spTree>
    <p:extLst>
      <p:ext uri="{BB962C8B-B14F-4D97-AF65-F5344CB8AC3E}">
        <p14:creationId xmlns:p14="http://schemas.microsoft.com/office/powerpoint/2010/main" val="2488099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Research funding criteria are developed by the GCRF’s main delivery partners. UKRI identifies 12 challenge areas, </a:t>
            </a:r>
            <a:r>
              <a:rPr lang="en-US" dirty="0" err="1" smtClean="0"/>
              <a:t>organised</a:t>
            </a:r>
            <a:r>
              <a:rPr lang="en-US" dirty="0" smtClean="0"/>
              <a:t> under three themes, in accordance with the GCRF Strategy</a:t>
            </a:r>
          </a:p>
          <a:p>
            <a:endParaRPr lang="en-GB" dirty="0" smtClean="0"/>
          </a:p>
          <a:p>
            <a:r>
              <a:rPr lang="en-US" sz="1200" b="0" i="0" kern="1200" dirty="0" smtClean="0">
                <a:solidFill>
                  <a:schemeClr val="tx1"/>
                </a:solidFill>
                <a:effectLst/>
                <a:latin typeface="+mn-lt"/>
                <a:ea typeface="+mn-ea"/>
                <a:cs typeface="+mn-cs"/>
              </a:rPr>
              <a:t>There is no list of priority countries</a:t>
            </a:r>
            <a:r>
              <a:rPr lang="en-US" sz="1200" b="0" i="0" kern="1200" baseline="0" dirty="0" smtClean="0">
                <a:solidFill>
                  <a:schemeClr val="tx1"/>
                </a:solidFill>
                <a:effectLst/>
                <a:latin typeface="+mn-lt"/>
                <a:ea typeface="+mn-ea"/>
                <a:cs typeface="+mn-cs"/>
              </a:rPr>
              <a:t> – but encourage inclusion of Global South in applications.</a:t>
            </a:r>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23</a:t>
            </a:fld>
            <a:endParaRPr lang="en-GB"/>
          </a:p>
        </p:txBody>
      </p:sp>
    </p:spTree>
    <p:extLst>
      <p:ext uri="{BB962C8B-B14F-4D97-AF65-F5344CB8AC3E}">
        <p14:creationId xmlns:p14="http://schemas.microsoft.com/office/powerpoint/2010/main" val="788765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24</a:t>
            </a:fld>
            <a:endParaRPr lang="en-GB"/>
          </a:p>
        </p:txBody>
      </p:sp>
    </p:spTree>
    <p:extLst>
      <p:ext uri="{BB962C8B-B14F-4D97-AF65-F5344CB8AC3E}">
        <p14:creationId xmlns:p14="http://schemas.microsoft.com/office/powerpoint/2010/main" val="249007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7</a:t>
            </a:fld>
            <a:endParaRPr lang="en-GB"/>
          </a:p>
        </p:txBody>
      </p:sp>
    </p:spTree>
    <p:extLst>
      <p:ext uri="{BB962C8B-B14F-4D97-AF65-F5344CB8AC3E}">
        <p14:creationId xmlns:p14="http://schemas.microsoft.com/office/powerpoint/2010/main" val="2401875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25</a:t>
            </a:fld>
            <a:endParaRPr lang="en-GB"/>
          </a:p>
        </p:txBody>
      </p:sp>
    </p:spTree>
    <p:extLst>
      <p:ext uri="{BB962C8B-B14F-4D97-AF65-F5344CB8AC3E}">
        <p14:creationId xmlns:p14="http://schemas.microsoft.com/office/powerpoint/2010/main" val="191120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26</a:t>
            </a:fld>
            <a:endParaRPr lang="en-GB"/>
          </a:p>
        </p:txBody>
      </p:sp>
    </p:spTree>
    <p:extLst>
      <p:ext uri="{BB962C8B-B14F-4D97-AF65-F5344CB8AC3E}">
        <p14:creationId xmlns:p14="http://schemas.microsoft.com/office/powerpoint/2010/main" val="2089878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27</a:t>
            </a:fld>
            <a:endParaRPr lang="en-GB"/>
          </a:p>
        </p:txBody>
      </p:sp>
    </p:spTree>
    <p:extLst>
      <p:ext uri="{BB962C8B-B14F-4D97-AF65-F5344CB8AC3E}">
        <p14:creationId xmlns:p14="http://schemas.microsoft.com/office/powerpoint/2010/main" val="172498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28</a:t>
            </a:fld>
            <a:endParaRPr lang="en-GB"/>
          </a:p>
        </p:txBody>
      </p:sp>
    </p:spTree>
    <p:extLst>
      <p:ext uri="{BB962C8B-B14F-4D97-AF65-F5344CB8AC3E}">
        <p14:creationId xmlns:p14="http://schemas.microsoft.com/office/powerpoint/2010/main" val="426130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31</a:t>
            </a:fld>
            <a:endParaRPr lang="en-GB"/>
          </a:p>
        </p:txBody>
      </p:sp>
    </p:spTree>
    <p:extLst>
      <p:ext uri="{BB962C8B-B14F-4D97-AF65-F5344CB8AC3E}">
        <p14:creationId xmlns:p14="http://schemas.microsoft.com/office/powerpoint/2010/main" val="2049250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33</a:t>
            </a:fld>
            <a:endParaRPr lang="en-GB"/>
          </a:p>
        </p:txBody>
      </p:sp>
    </p:spTree>
    <p:extLst>
      <p:ext uri="{BB962C8B-B14F-4D97-AF65-F5344CB8AC3E}">
        <p14:creationId xmlns:p14="http://schemas.microsoft.com/office/powerpoint/2010/main" val="115641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The ODA statement is intended to be a stand-alone document, and will form the initial evidence base for any DFID/International Development Committee/OECD scrutiny</a:t>
            </a:r>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8</a:t>
            </a:fld>
            <a:endParaRPr lang="en-GB"/>
          </a:p>
        </p:txBody>
      </p:sp>
    </p:spTree>
    <p:extLst>
      <p:ext uri="{BB962C8B-B14F-4D97-AF65-F5344CB8AC3E}">
        <p14:creationId xmlns:p14="http://schemas.microsoft.com/office/powerpoint/2010/main" val="261914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South and</a:t>
            </a:r>
            <a:r>
              <a:rPr lang="en-US" baseline="0" dirty="0" smtClean="0"/>
              <a:t> Central America, Africa, Asia.</a:t>
            </a:r>
          </a:p>
          <a:p>
            <a:endParaRPr lang="en-US" baseline="0" dirty="0" smtClean="0"/>
          </a:p>
          <a:p>
            <a:r>
              <a:rPr lang="en-US" dirty="0" smtClean="0"/>
              <a:t>Next review 2020.</a:t>
            </a:r>
          </a:p>
          <a:p>
            <a:endParaRPr lang="en-US" dirty="0" smtClean="0"/>
          </a:p>
          <a:p>
            <a:r>
              <a:rPr lang="en-GB" dirty="0" smtClean="0"/>
              <a:t>Chile, Seychelles and Uruguay have graduated.</a:t>
            </a:r>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9</a:t>
            </a:fld>
            <a:endParaRPr lang="en-GB"/>
          </a:p>
        </p:txBody>
      </p:sp>
    </p:spTree>
    <p:extLst>
      <p:ext uri="{BB962C8B-B14F-4D97-AF65-F5344CB8AC3E}">
        <p14:creationId xmlns:p14="http://schemas.microsoft.com/office/powerpoint/2010/main" val="341370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10</a:t>
            </a:fld>
            <a:endParaRPr lang="en-GB"/>
          </a:p>
        </p:txBody>
      </p:sp>
    </p:spTree>
    <p:extLst>
      <p:ext uri="{BB962C8B-B14F-4D97-AF65-F5344CB8AC3E}">
        <p14:creationId xmlns:p14="http://schemas.microsoft.com/office/powerpoint/2010/main" val="335270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ODA statement is intended to be a stand-alone document, and will form the initial evidence base for any DFID/International Development Committee/OECD scrutiny</a:t>
            </a:r>
            <a:endParaRPr lang="en-GB" dirty="0" smtClean="0"/>
          </a:p>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11</a:t>
            </a:fld>
            <a:endParaRPr lang="en-GB"/>
          </a:p>
        </p:txBody>
      </p:sp>
    </p:spTree>
    <p:extLst>
      <p:ext uri="{BB962C8B-B14F-4D97-AF65-F5344CB8AC3E}">
        <p14:creationId xmlns:p14="http://schemas.microsoft.com/office/powerpoint/2010/main" val="238842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12</a:t>
            </a:fld>
            <a:endParaRPr lang="en-GB"/>
          </a:p>
        </p:txBody>
      </p:sp>
    </p:spTree>
    <p:extLst>
      <p:ext uri="{BB962C8B-B14F-4D97-AF65-F5344CB8AC3E}">
        <p14:creationId xmlns:p14="http://schemas.microsoft.com/office/powerpoint/2010/main" val="102281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13</a:t>
            </a:fld>
            <a:endParaRPr lang="en-GB"/>
          </a:p>
        </p:txBody>
      </p:sp>
    </p:spTree>
    <p:extLst>
      <p:ext uri="{BB962C8B-B14F-4D97-AF65-F5344CB8AC3E}">
        <p14:creationId xmlns:p14="http://schemas.microsoft.com/office/powerpoint/2010/main" val="63463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F7EED-6F48-4B82-843C-04C3CF4286C3}" type="slidenum">
              <a:rPr lang="en-GB" smtClean="0"/>
              <a:t>14</a:t>
            </a:fld>
            <a:endParaRPr lang="en-GB"/>
          </a:p>
        </p:txBody>
      </p:sp>
    </p:spTree>
    <p:extLst>
      <p:ext uri="{BB962C8B-B14F-4D97-AF65-F5344CB8AC3E}">
        <p14:creationId xmlns:p14="http://schemas.microsoft.com/office/powerpoint/2010/main" val="2376186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467544" y="989117"/>
            <a:ext cx="4176464" cy="1512168"/>
          </a:xfrm>
          <a:solidFill>
            <a:srgbClr val="6C0421"/>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hasCustomPrompt="1"/>
          </p:nvPr>
        </p:nvSpPr>
        <p:spPr>
          <a:xfrm>
            <a:off x="467545" y="2488937"/>
            <a:ext cx="4176464" cy="664498"/>
          </a:xfrm>
          <a:solidFill>
            <a:srgbClr val="6C0421"/>
          </a:solidFill>
        </p:spPr>
        <p:txBody>
          <a:bodyPr lIns="252000" tIns="0" rIns="252000" bIns="154800" anchor="ctr" anchorCtr="0"/>
          <a:lstStyle>
            <a:lvl1pPr marL="0" indent="0" algn="l">
              <a:lnSpc>
                <a:spcPts val="1380"/>
              </a:lnSpc>
              <a:spcBef>
                <a:spcPts val="0"/>
              </a:spcBef>
              <a:buNone/>
              <a:defRPr sz="1400" i="1" spc="-50" baseline="0">
                <a:solidFill>
                  <a:srgbClr val="D6A300"/>
                </a:solidFill>
                <a:latin typeface="Century Schoolbook"/>
                <a:cs typeface="Century Schoolbook"/>
              </a:defRPr>
            </a:lvl1pPr>
          </a:lstStyle>
          <a:p>
            <a:pPr lvl="0"/>
            <a:r>
              <a:rPr lang="en-US" dirty="0" smtClean="0"/>
              <a:t>Sub heading</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SO840: The Fundamentals of Philanthropy</a:t>
            </a:r>
            <a:endParaRPr lang="en-GB"/>
          </a:p>
        </p:txBody>
      </p:sp>
      <p:sp>
        <p:nvSpPr>
          <p:cNvPr id="3"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SO840: The Fundamentals of Philanthropy</a:t>
            </a:r>
            <a:endParaRPr lang="en-GB"/>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SO840: The Fundamentals of Philanthropy</a:t>
            </a:r>
            <a:endParaRPr lang="en-GB"/>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rgbClr val="00206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rgbClr val="00206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2455E3DB-455A-43EC-BC81-47424B53641C}"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C6F6DB-7221-43D2-B838-EB9CE57D7B0C}" type="slidenum">
              <a:rPr lang="en-GB" smtClean="0"/>
              <a:t>‹#›</a:t>
            </a:fld>
            <a:endParaRPr lang="en-GB"/>
          </a:p>
        </p:txBody>
      </p:sp>
    </p:spTree>
    <p:extLst>
      <p:ext uri="{BB962C8B-B14F-4D97-AF65-F5344CB8AC3E}">
        <p14:creationId xmlns:p14="http://schemas.microsoft.com/office/powerpoint/2010/main" val="117848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rgbClr val="6C0421"/>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smtClean="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smtClean="0">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r>
              <a:rPr lang="en-US" smtClean="0"/>
              <a:t>SO840: The Fundamentals of Philanthropy</a:t>
            </a:r>
            <a:endParaRPr lang="en-GB" dirty="0"/>
          </a:p>
        </p:txBody>
      </p:sp>
      <p:sp>
        <p:nvSpPr>
          <p:cNvPr id="5"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986638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en-US" smtClean="0"/>
              <a:t>SO840: The Fundamentals of Philanthropy</a:t>
            </a:r>
            <a:endParaRPr lang="en-GB" dirty="0"/>
          </a:p>
        </p:txBody>
      </p:sp>
      <p:sp>
        <p:nvSpPr>
          <p:cNvPr id="8" name="Text Placeholder 7"/>
          <p:cNvSpPr>
            <a:spLocks noGrp="1"/>
          </p:cNvSpPr>
          <p:nvPr>
            <p:ph type="body" sz="quarter" idx="12" hasCustomPrompt="1"/>
          </p:nvPr>
        </p:nvSpPr>
        <p:spPr>
          <a:xfrm>
            <a:off x="4499992" y="764704"/>
            <a:ext cx="4176464" cy="1584176"/>
          </a:xfrm>
          <a:solidFill>
            <a:srgbClr val="6C0421"/>
          </a:solidFill>
        </p:spPr>
        <p:txBody>
          <a:bodyPr lIns="720000" tIns="273600" rIns="360000"/>
          <a:lstStyle>
            <a:lvl1pPr marL="0" indent="0">
              <a:lnSpc>
                <a:spcPts val="2600"/>
              </a:lnSpc>
              <a:buNone/>
              <a:defRPr sz="2400" spc="-100">
                <a:solidFill>
                  <a:schemeClr val="bg1"/>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6C0421"/>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82085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en-US" smtClean="0"/>
              <a:t>SO840: The Fundamentals of Philanthropy</a:t>
            </a:r>
            <a:endParaRPr lang="en-GB" dirty="0" smtClean="0"/>
          </a:p>
        </p:txBody>
      </p:sp>
      <p:sp>
        <p:nvSpPr>
          <p:cNvPr id="8" name="Text Placeholder 7"/>
          <p:cNvSpPr>
            <a:spLocks noGrp="1"/>
          </p:cNvSpPr>
          <p:nvPr>
            <p:ph type="body" sz="quarter" idx="12" hasCustomPrompt="1"/>
          </p:nvPr>
        </p:nvSpPr>
        <p:spPr>
          <a:xfrm>
            <a:off x="454844" y="764704"/>
            <a:ext cx="4176464" cy="1584176"/>
          </a:xfrm>
          <a:solidFill>
            <a:srgbClr val="6C0421"/>
          </a:solidFill>
        </p:spPr>
        <p:txBody>
          <a:bodyPr lIns="720000" tIns="273600" rIns="360000"/>
          <a:lstStyle>
            <a:lvl1pPr marL="0" indent="0">
              <a:lnSpc>
                <a:spcPts val="2600"/>
              </a:lnSpc>
              <a:buNone/>
              <a:defRPr sz="2400" spc="-100">
                <a:solidFill>
                  <a:srgbClr val="FFFFFF"/>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54845" y="2348880"/>
            <a:ext cx="4176464" cy="720080"/>
          </a:xfrm>
          <a:solidFill>
            <a:srgbClr val="6C0421"/>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US" smtClean="0"/>
              <a:t>SO840: The Fundamentals of Philanthropy</a:t>
            </a:r>
            <a:endParaRPr lang="en-GB"/>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smtClean="0"/>
              <a:t>Caption</a:t>
            </a:r>
            <a:endParaRPr lang="en-GB" sz="1600" dirty="0"/>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2"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US" smtClean="0"/>
              <a:t>SO840: The Fundamentals of Philanthropy</a:t>
            </a:r>
            <a:endParaRPr lang="en-GB" dirty="0"/>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US" smtClean="0"/>
              <a:t>SO840: The Fundamentals of Philanthropy</a:t>
            </a:r>
            <a:endParaRPr lang="en-GB"/>
          </a:p>
        </p:txBody>
      </p:sp>
      <p:sp>
        <p:nvSpPr>
          <p:cNvPr id="8" name="Slide Number Placeholder 1"/>
          <p:cNvSpPr>
            <a:spLocks noGrp="1"/>
          </p:cNvSpPr>
          <p:nvPr>
            <p:ph type="sldNum" sz="quarter" idx="11"/>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US" smtClean="0"/>
              <a:t>SO840: The Fundamentals of Philanthropy</a:t>
            </a:r>
            <a:endParaRPr lang="en-GB"/>
          </a:p>
        </p:txBody>
      </p:sp>
      <p:sp>
        <p:nvSpPr>
          <p:cNvPr id="4"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24014" y="6524625"/>
            <a:ext cx="6491186"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000"/>
            </a:lvl1pPr>
          </a:lstStyle>
          <a:p>
            <a:r>
              <a:rPr lang="en-US" smtClean="0"/>
              <a:t>SO840: The Fundamentals of Philanthropy</a:t>
            </a:r>
            <a:endParaRPr lang="en-GB" dirty="0" smtClean="0"/>
          </a:p>
        </p:txBody>
      </p:sp>
      <p:sp>
        <p:nvSpPr>
          <p:cNvPr id="4102" name="Rectangle 6"/>
          <p:cNvSpPr>
            <a:spLocks noChangeArrowheads="1"/>
          </p:cNvSpPr>
          <p:nvPr/>
        </p:nvSpPr>
        <p:spPr bwMode="auto">
          <a:xfrm>
            <a:off x="0" y="-1588"/>
            <a:ext cx="9144000" cy="287338"/>
          </a:xfrm>
          <a:prstGeom prst="rect">
            <a:avLst/>
          </a:prstGeom>
          <a:solidFill>
            <a:srgbClr val="6C0421"/>
          </a:solidFill>
          <a:ln>
            <a:noFill/>
          </a:ln>
          <a:effectLst/>
        </p:spPr>
        <p:txBody>
          <a:bodyPr wrap="none" anchor="ctr"/>
          <a:lstStyle/>
          <a:p>
            <a:endParaRPr lang="en-GB">
              <a:solidFill>
                <a:srgbClr val="D6A300"/>
              </a:solidFill>
            </a:endParaRPr>
          </a:p>
        </p:txBody>
      </p:sp>
      <p:pic>
        <p:nvPicPr>
          <p:cNvPr id="4105" name="Picture 9" descr="Uok_horiz_PMS29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 id="2147483664" r:id="rId14"/>
  </p:sldLayoutIdLst>
  <p:timing>
    <p:tnLst>
      <p:par>
        <p:cTn id="1" dur="indefinite" restart="never" nodeType="tmRoot"/>
      </p:par>
    </p:tnLst>
  </p:timing>
  <p:hf sldNum="0" hdr="0" dt="0"/>
  <p:txStyles>
    <p:titleStyle>
      <a:lvl1pPr algn="l" rtl="0" eaLnBrk="1" fontAlgn="base" hangingPunct="1">
        <a:spcBef>
          <a:spcPct val="0"/>
        </a:spcBef>
        <a:spcAft>
          <a:spcPct val="0"/>
        </a:spcAft>
        <a:defRPr sz="2800" b="1">
          <a:solidFill>
            <a:srgbClr val="800000"/>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rgbClr val="6C0421"/>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rgbClr val="6C042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Clr>
          <a:srgbClr val="6C0421"/>
        </a:buClr>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Clr>
          <a:srgbClr val="6C0421"/>
        </a:buClr>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research.kent.ac.uk/researchservices/gcrf-partnership-development-fund/"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globalchallenges@kent.ac.uk"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research.kent.ac.uk/researchservices/gcrf-partnership-development-fun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B.Breeze@kent.ac.uk"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mailto:kentgcdc@kent.ac.uk" TargetMode="External"/><Relationship Id="rId5" Type="http://schemas.openxmlformats.org/officeDocument/2006/relationships/hyperlink" Target="mailto:g.Grussenmeyer@kent.ac.uk" TargetMode="External"/><Relationship Id="rId4" Type="http://schemas.openxmlformats.org/officeDocument/2006/relationships/hyperlink" Target="mailto:F.Grundig@kent.ac.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kentgcdc@kent.ac.uk"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ukri.org/research/global-challenges-research-fund/"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Screenshot 2019-06-28 11.51.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4220165" cy="261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2"/>
          </p:nvPr>
        </p:nvSpPr>
        <p:spPr>
          <a:xfrm>
            <a:off x="530636" y="599799"/>
            <a:ext cx="6983893" cy="3881055"/>
          </a:xfrm>
        </p:spPr>
        <p:txBody>
          <a:bodyPr/>
          <a:lstStyle/>
          <a:p>
            <a:pPr>
              <a:lnSpc>
                <a:spcPct val="100000"/>
              </a:lnSpc>
            </a:pPr>
            <a:r>
              <a:rPr lang="en-US" sz="3600" dirty="0"/>
              <a:t>Global Challenges Research Fund (GCRF) &amp;</a:t>
            </a:r>
          </a:p>
          <a:p>
            <a:pPr>
              <a:lnSpc>
                <a:spcPct val="100000"/>
              </a:lnSpc>
            </a:pPr>
            <a:r>
              <a:rPr lang="en-US" sz="3600" dirty="0"/>
              <a:t>Global Challenges Doctoral Centre (GCDC)</a:t>
            </a:r>
            <a:endParaRPr lang="en-US" sz="3600" dirty="0">
              <a:solidFill>
                <a:srgbClr val="D6A300"/>
              </a:solidFill>
            </a:endParaRPr>
          </a:p>
          <a:p>
            <a:pPr>
              <a:lnSpc>
                <a:spcPct val="100000"/>
              </a:lnSpc>
              <a:spcBef>
                <a:spcPts val="0"/>
              </a:spcBef>
            </a:pPr>
            <a:endParaRPr lang="en-US" sz="3600" dirty="0">
              <a:solidFill>
                <a:srgbClr val="D6A300"/>
              </a:solidFill>
            </a:endParaRPr>
          </a:p>
          <a:p>
            <a:pPr>
              <a:lnSpc>
                <a:spcPct val="100000"/>
              </a:lnSpc>
              <a:spcBef>
                <a:spcPts val="0"/>
              </a:spcBef>
            </a:pPr>
            <a:r>
              <a:rPr lang="en-US" sz="3600" dirty="0">
                <a:solidFill>
                  <a:srgbClr val="D6A300"/>
                </a:solidFill>
              </a:rPr>
              <a:t>Staff Briefing, 5 November 2019</a:t>
            </a:r>
          </a:p>
        </p:txBody>
      </p:sp>
      <p:sp>
        <p:nvSpPr>
          <p:cNvPr id="3" name="TextBox 2"/>
          <p:cNvSpPr txBox="1"/>
          <p:nvPr/>
        </p:nvSpPr>
        <p:spPr>
          <a:xfrm>
            <a:off x="278172" y="4659859"/>
            <a:ext cx="7866556" cy="1942070"/>
          </a:xfrm>
          <a:prstGeom prst="rect">
            <a:avLst/>
          </a:prstGeom>
          <a:noFill/>
        </p:spPr>
        <p:txBody>
          <a:bodyPr wrap="none" rtlCol="0">
            <a:spAutoFit/>
          </a:bodyPr>
          <a:lstStyle/>
          <a:p>
            <a:r>
              <a:rPr lang="en-US" b="1"/>
              <a:t>Dr Andrew Massoura</a:t>
            </a:r>
          </a:p>
          <a:p>
            <a:r>
              <a:rPr lang="en-US" sz="2000" b="1"/>
              <a:t>Deputy Director, Research Services</a:t>
            </a:r>
          </a:p>
          <a:p>
            <a:endParaRPr lang="en-US" sz="1000" b="1"/>
          </a:p>
          <a:p>
            <a:r>
              <a:rPr lang="en-US" b="1"/>
              <a:t>Dr Beth Breeze</a:t>
            </a:r>
          </a:p>
          <a:p>
            <a:r>
              <a:rPr lang="en-US" sz="2000" b="1"/>
              <a:t>Director, Global Challenges Doctoral Centre, University of Kent</a:t>
            </a:r>
          </a:p>
        </p:txBody>
      </p:sp>
    </p:spTree>
    <p:extLst>
      <p:ext uri="{BB962C8B-B14F-4D97-AF65-F5344CB8AC3E}">
        <p14:creationId xmlns:p14="http://schemas.microsoft.com/office/powerpoint/2010/main" val="3772095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Official Development Assistance (ODA)</a:t>
            </a:r>
            <a:endParaRPr lang="en-GB" dirty="0"/>
          </a:p>
        </p:txBody>
      </p:sp>
      <p:sp>
        <p:nvSpPr>
          <p:cNvPr id="3" name="Content Placeholder 2"/>
          <p:cNvSpPr>
            <a:spLocks noGrp="1"/>
          </p:cNvSpPr>
          <p:nvPr>
            <p:ph idx="1"/>
          </p:nvPr>
        </p:nvSpPr>
        <p:spPr>
          <a:xfrm>
            <a:off x="352541" y="1484313"/>
            <a:ext cx="8108414" cy="4897437"/>
          </a:xfrm>
        </p:spPr>
        <p:txBody>
          <a:bodyPr>
            <a:normAutofit/>
          </a:bodyPr>
          <a:lstStyle/>
          <a:p>
            <a:r>
              <a:rPr lang="en-US" dirty="0"/>
              <a:t>The OECD defines ODA compliant research activities as </a:t>
            </a:r>
            <a:r>
              <a:rPr lang="en-US" dirty="0" smtClean="0"/>
              <a:t>: </a:t>
            </a:r>
          </a:p>
          <a:p>
            <a:pPr lvl="1"/>
            <a:r>
              <a:rPr lang="en-US" dirty="0" smtClean="0"/>
              <a:t>The main </a:t>
            </a:r>
            <a:r>
              <a:rPr lang="en-US" dirty="0"/>
              <a:t>purpose </a:t>
            </a:r>
            <a:r>
              <a:rPr lang="en-US" dirty="0" smtClean="0"/>
              <a:t>being </a:t>
            </a:r>
            <a:r>
              <a:rPr lang="en-US" dirty="0"/>
              <a:t>to promote the </a:t>
            </a:r>
            <a:r>
              <a:rPr lang="en-US" dirty="0" smtClean="0"/>
              <a:t>economic growth </a:t>
            </a:r>
            <a:r>
              <a:rPr lang="en-US" dirty="0"/>
              <a:t>or welfare of developing </a:t>
            </a:r>
            <a:r>
              <a:rPr lang="en-US" dirty="0" smtClean="0"/>
              <a:t>countries</a:t>
            </a:r>
          </a:p>
          <a:p>
            <a:pPr marL="342900" lvl="1" indent="0">
              <a:buNone/>
            </a:pPr>
            <a:endParaRPr lang="en-US" dirty="0" smtClean="0"/>
          </a:p>
          <a:p>
            <a:pPr lvl="1"/>
            <a:r>
              <a:rPr lang="en-US" dirty="0"/>
              <a:t>Only research directly and primarily relevant to the problems of developing countries </a:t>
            </a:r>
            <a:r>
              <a:rPr lang="en-US" dirty="0" smtClean="0"/>
              <a:t>may be </a:t>
            </a:r>
            <a:r>
              <a:rPr lang="en-US" dirty="0"/>
              <a:t>counted as ODA</a:t>
            </a:r>
            <a:r>
              <a:rPr lang="en-US" dirty="0" smtClean="0"/>
              <a:t>.</a:t>
            </a:r>
          </a:p>
          <a:p>
            <a:pPr lvl="2"/>
            <a:r>
              <a:rPr lang="en-US" dirty="0" smtClean="0"/>
              <a:t>This </a:t>
            </a:r>
            <a:r>
              <a:rPr lang="en-US" dirty="0"/>
              <a:t>includes research into tropical diseases and developing </a:t>
            </a:r>
            <a:r>
              <a:rPr lang="en-US" dirty="0" smtClean="0"/>
              <a:t>crops designed </a:t>
            </a:r>
            <a:r>
              <a:rPr lang="en-US" dirty="0"/>
              <a:t>for developing country conditions. </a:t>
            </a:r>
            <a:endParaRPr lang="en-US" dirty="0" smtClean="0"/>
          </a:p>
          <a:p>
            <a:pPr marL="685800" lvl="2" indent="0">
              <a:buNone/>
            </a:pPr>
            <a:endParaRPr lang="en-US" dirty="0" smtClean="0"/>
          </a:p>
          <a:p>
            <a:pPr lvl="1"/>
            <a:r>
              <a:rPr lang="en-US" dirty="0" smtClean="0"/>
              <a:t>The </a:t>
            </a:r>
            <a:r>
              <a:rPr lang="en-US" dirty="0"/>
              <a:t>costs may still be counted as ODA if </a:t>
            </a:r>
            <a:r>
              <a:rPr lang="en-US" dirty="0" smtClean="0"/>
              <a:t>the research </a:t>
            </a:r>
            <a:r>
              <a:rPr lang="en-US" dirty="0"/>
              <a:t>is carried out in a developed country</a:t>
            </a:r>
            <a:endParaRPr lang="en-US" dirty="0" smtClean="0"/>
          </a:p>
        </p:txBody>
      </p:sp>
    </p:spTree>
    <p:extLst>
      <p:ext uri="{BB962C8B-B14F-4D97-AF65-F5344CB8AC3E}">
        <p14:creationId xmlns:p14="http://schemas.microsoft.com/office/powerpoint/2010/main" val="49747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ODA Compliance</a:t>
            </a:r>
            <a:endParaRPr lang="en-GB" dirty="0"/>
          </a:p>
        </p:txBody>
      </p:sp>
      <p:sp>
        <p:nvSpPr>
          <p:cNvPr id="3" name="Content Placeholder 2"/>
          <p:cNvSpPr>
            <a:spLocks noGrp="1"/>
          </p:cNvSpPr>
          <p:nvPr>
            <p:ph idx="1"/>
          </p:nvPr>
        </p:nvSpPr>
        <p:spPr>
          <a:xfrm>
            <a:off x="659606" y="1445852"/>
            <a:ext cx="7886700" cy="4778678"/>
          </a:xfrm>
        </p:spPr>
        <p:txBody>
          <a:bodyPr>
            <a:normAutofit fontScale="70000" lnSpcReduction="20000"/>
          </a:bodyPr>
          <a:lstStyle/>
          <a:p>
            <a:r>
              <a:rPr lang="en-US" dirty="0"/>
              <a:t>F</a:t>
            </a:r>
            <a:r>
              <a:rPr lang="en-US" dirty="0" smtClean="0"/>
              <a:t>ocus upon addressing the economic development and welfare of developing countries as primary purpose of the research</a:t>
            </a:r>
          </a:p>
          <a:p>
            <a:pPr lvl="1"/>
            <a:r>
              <a:rPr lang="en-US" dirty="0" smtClean="0"/>
              <a:t>State which countries are involved</a:t>
            </a:r>
          </a:p>
          <a:p>
            <a:pPr marL="342900" lvl="1" indent="0">
              <a:buNone/>
            </a:pPr>
            <a:endParaRPr lang="en-US" dirty="0" smtClean="0"/>
          </a:p>
          <a:p>
            <a:r>
              <a:rPr lang="en-US" dirty="0" smtClean="0"/>
              <a:t>Define the challenge in the context of the impact upon local populations</a:t>
            </a:r>
          </a:p>
          <a:p>
            <a:pPr lvl="1"/>
            <a:r>
              <a:rPr lang="en-US" dirty="0" smtClean="0"/>
              <a:t>Issues which are global in nature are not ODA compliant unless your research is linked to a specific aspect in a developing country.</a:t>
            </a:r>
          </a:p>
          <a:p>
            <a:pPr marL="342900" lvl="1" indent="0">
              <a:buNone/>
            </a:pPr>
            <a:endParaRPr lang="en-US" dirty="0" smtClean="0"/>
          </a:p>
          <a:p>
            <a:r>
              <a:rPr lang="en-US" dirty="0" smtClean="0"/>
              <a:t>Define how your research will seek to address the challenge, and the impact that it will have on the economic development and welfare of local populations</a:t>
            </a:r>
          </a:p>
          <a:p>
            <a:pPr lvl="1"/>
            <a:r>
              <a:rPr lang="en-US" dirty="0" smtClean="0"/>
              <a:t>Show a route to impact, and how solutions will be </a:t>
            </a:r>
            <a:r>
              <a:rPr lang="en-US" dirty="0" err="1" smtClean="0"/>
              <a:t>realised</a:t>
            </a:r>
            <a:r>
              <a:rPr lang="en-US" dirty="0" smtClean="0"/>
              <a:t>.</a:t>
            </a:r>
          </a:p>
          <a:p>
            <a:pPr marL="342900" lvl="1" indent="0">
              <a:buNone/>
            </a:pPr>
            <a:endParaRPr lang="en-US" dirty="0" smtClean="0"/>
          </a:p>
          <a:p>
            <a:r>
              <a:rPr lang="en-US" dirty="0" smtClean="0"/>
              <a:t>Whilst capacity building is an important part of ODA research, unless the call has been specifically set up as a capacity building </a:t>
            </a:r>
            <a:r>
              <a:rPr lang="en-US" dirty="0" err="1" smtClean="0"/>
              <a:t>programme</a:t>
            </a:r>
            <a:r>
              <a:rPr lang="en-US" dirty="0" smtClean="0"/>
              <a:t> then capacity building on its own is not enough to justify ODA compliance</a:t>
            </a:r>
          </a:p>
          <a:p>
            <a:pPr marL="0" indent="0">
              <a:buNone/>
            </a:pPr>
            <a:endParaRPr lang="en-US" dirty="0" smtClean="0"/>
          </a:p>
          <a:p>
            <a:r>
              <a:rPr lang="en-US" dirty="0" smtClean="0"/>
              <a:t>Simply stating that a proposal is ODA compliant, or will lead to economic development and poverty alleviation does not make it so - it is the supporting evidence that you describe which makes it ODA compliant.</a:t>
            </a:r>
          </a:p>
        </p:txBody>
      </p:sp>
    </p:spTree>
    <p:extLst>
      <p:ext uri="{BB962C8B-B14F-4D97-AF65-F5344CB8AC3E}">
        <p14:creationId xmlns:p14="http://schemas.microsoft.com/office/powerpoint/2010/main" val="592743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ODA Compliance</a:t>
            </a:r>
            <a:endParaRPr lang="en-GB" dirty="0"/>
          </a:p>
        </p:txBody>
      </p:sp>
      <p:sp>
        <p:nvSpPr>
          <p:cNvPr id="3" name="Content Placeholder 2"/>
          <p:cNvSpPr>
            <a:spLocks noGrp="1"/>
          </p:cNvSpPr>
          <p:nvPr>
            <p:ph idx="1"/>
          </p:nvPr>
        </p:nvSpPr>
        <p:spPr>
          <a:xfrm>
            <a:off x="659606" y="1364916"/>
            <a:ext cx="7886700" cy="4782496"/>
          </a:xfrm>
        </p:spPr>
        <p:txBody>
          <a:bodyPr>
            <a:normAutofit fontScale="85000" lnSpcReduction="20000"/>
          </a:bodyPr>
          <a:lstStyle/>
          <a:p>
            <a:r>
              <a:rPr lang="en-US" dirty="0" smtClean="0"/>
              <a:t>All </a:t>
            </a:r>
            <a:r>
              <a:rPr lang="en-US" dirty="0"/>
              <a:t>work funded by GCRF is expected to address </a:t>
            </a:r>
            <a:r>
              <a:rPr lang="en-US" dirty="0" smtClean="0"/>
              <a:t>the UN Sustainable Development Goals (SDGs) </a:t>
            </a:r>
            <a:r>
              <a:rPr lang="en-US" dirty="0"/>
              <a:t>and therefore you should relate your work </a:t>
            </a:r>
            <a:r>
              <a:rPr lang="en-US" dirty="0" smtClean="0"/>
              <a:t>back to </a:t>
            </a:r>
            <a:r>
              <a:rPr lang="en-US" dirty="0"/>
              <a:t>the </a:t>
            </a:r>
            <a:r>
              <a:rPr lang="en-US" dirty="0" smtClean="0"/>
              <a:t>UN SDGs.</a:t>
            </a:r>
          </a:p>
          <a:p>
            <a:pPr marL="0" indent="0">
              <a:buNone/>
            </a:pPr>
            <a:endParaRPr lang="en-US" dirty="0"/>
          </a:p>
          <a:p>
            <a:r>
              <a:rPr lang="en-US" dirty="0"/>
              <a:t>Be aware that each SDG has a set of specific targets to be achieved by 2030. </a:t>
            </a:r>
          </a:p>
          <a:p>
            <a:pPr lvl="1"/>
            <a:r>
              <a:rPr lang="en-US" dirty="0" smtClean="0"/>
              <a:t>Be </a:t>
            </a:r>
            <a:r>
              <a:rPr lang="en-US" dirty="0"/>
              <a:t>specific and convey exactly how your work will address particular target(s)</a:t>
            </a:r>
          </a:p>
          <a:p>
            <a:pPr lvl="1"/>
            <a:r>
              <a:rPr lang="en-US" dirty="0" smtClean="0"/>
              <a:t>Where </a:t>
            </a:r>
            <a:r>
              <a:rPr lang="en-US" dirty="0"/>
              <a:t>your work cuts across several SDGs, highlight this</a:t>
            </a:r>
          </a:p>
          <a:p>
            <a:pPr lvl="1"/>
            <a:r>
              <a:rPr lang="en-US" dirty="0" smtClean="0"/>
              <a:t>Do not </a:t>
            </a:r>
            <a:r>
              <a:rPr lang="en-US" dirty="0"/>
              <a:t>make tenuous connections between your work and SDGs to seem as though you </a:t>
            </a:r>
            <a:r>
              <a:rPr lang="en-US" dirty="0" smtClean="0"/>
              <a:t>are addressing </a:t>
            </a:r>
            <a:r>
              <a:rPr lang="en-US" dirty="0"/>
              <a:t>a higher number of them. </a:t>
            </a:r>
            <a:endParaRPr lang="en-US" dirty="0" smtClean="0"/>
          </a:p>
          <a:p>
            <a:pPr lvl="2"/>
            <a:r>
              <a:rPr lang="en-US" dirty="0" smtClean="0"/>
              <a:t>This </a:t>
            </a:r>
            <a:r>
              <a:rPr lang="en-US" dirty="0"/>
              <a:t>is likely to come across as though you do not understand </a:t>
            </a:r>
            <a:r>
              <a:rPr lang="en-US" dirty="0" smtClean="0"/>
              <a:t>the SDGs properly.</a:t>
            </a:r>
          </a:p>
          <a:p>
            <a:pPr marL="685800" lvl="2" indent="0">
              <a:buNone/>
            </a:pPr>
            <a:endParaRPr lang="en-US" dirty="0"/>
          </a:p>
          <a:p>
            <a:r>
              <a:rPr lang="en-US" dirty="0" smtClean="0"/>
              <a:t>You </a:t>
            </a:r>
            <a:r>
              <a:rPr lang="en-US" dirty="0"/>
              <a:t>should build ODA into the entire philosophy of your proposal – do not restrict it to certain sections</a:t>
            </a:r>
            <a:r>
              <a:rPr lang="en-US" dirty="0" smtClean="0"/>
              <a:t>.</a:t>
            </a:r>
          </a:p>
          <a:p>
            <a:pPr marL="0" indent="0">
              <a:buNone/>
            </a:pPr>
            <a:endParaRPr lang="en-US" dirty="0" smtClean="0"/>
          </a:p>
          <a:p>
            <a:r>
              <a:rPr lang="en-US" dirty="0"/>
              <a:t>Needs to be compliant throughout project - not just at outset</a:t>
            </a:r>
          </a:p>
          <a:p>
            <a:endParaRPr lang="en-US" dirty="0"/>
          </a:p>
          <a:p>
            <a:endParaRPr lang="en-US" dirty="0" smtClean="0"/>
          </a:p>
        </p:txBody>
      </p:sp>
    </p:spTree>
    <p:extLst>
      <p:ext uri="{BB962C8B-B14F-4D97-AF65-F5344CB8AC3E}">
        <p14:creationId xmlns:p14="http://schemas.microsoft.com/office/powerpoint/2010/main" val="421012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ODA Compliance Statement</a:t>
            </a:r>
            <a:endParaRPr lang="en-GB" dirty="0"/>
          </a:p>
        </p:txBody>
      </p:sp>
      <p:sp>
        <p:nvSpPr>
          <p:cNvPr id="3" name="Content Placeholder 2"/>
          <p:cNvSpPr>
            <a:spLocks noGrp="1"/>
          </p:cNvSpPr>
          <p:nvPr>
            <p:ph idx="1"/>
          </p:nvPr>
        </p:nvSpPr>
        <p:spPr>
          <a:xfrm>
            <a:off x="549715" y="1297026"/>
            <a:ext cx="8373948" cy="5235976"/>
          </a:xfrm>
        </p:spPr>
        <p:txBody>
          <a:bodyPr>
            <a:normAutofit/>
          </a:bodyPr>
          <a:lstStyle/>
          <a:p>
            <a:r>
              <a:rPr lang="en-US" dirty="0" smtClean="0"/>
              <a:t>When writing the statement consider the following:</a:t>
            </a:r>
          </a:p>
          <a:p>
            <a:pPr marL="0" indent="0">
              <a:buNone/>
            </a:pPr>
            <a:endParaRPr lang="en-US" dirty="0" smtClean="0"/>
          </a:p>
          <a:p>
            <a:pPr lvl="1"/>
            <a:r>
              <a:rPr lang="en-US" dirty="0"/>
              <a:t>Which country/ countries on the DAC list will directly benefit from this proposal and are these countries likely to continue to be ODA eligible for the duration of the research</a:t>
            </a:r>
            <a:r>
              <a:rPr lang="en-US" dirty="0" smtClean="0"/>
              <a:t>?</a:t>
            </a:r>
          </a:p>
          <a:p>
            <a:pPr marL="342900" lvl="1" indent="0">
              <a:buNone/>
            </a:pPr>
            <a:endParaRPr lang="en-US" dirty="0" smtClean="0"/>
          </a:p>
          <a:p>
            <a:pPr lvl="1"/>
            <a:r>
              <a:rPr lang="en-US" dirty="0" smtClean="0"/>
              <a:t>How </a:t>
            </a:r>
            <a:r>
              <a:rPr lang="en-US" dirty="0"/>
              <a:t>is your proposal directly and primarily relevant to the development challenges of these countries? </a:t>
            </a:r>
            <a:endParaRPr lang="en-US" dirty="0" smtClean="0"/>
          </a:p>
          <a:p>
            <a:pPr marL="342900" lvl="1" indent="0">
              <a:buNone/>
            </a:pPr>
            <a:endParaRPr lang="en-US" dirty="0" smtClean="0"/>
          </a:p>
          <a:p>
            <a:pPr lvl="1"/>
            <a:r>
              <a:rPr lang="en-US" dirty="0" smtClean="0"/>
              <a:t>How </a:t>
            </a:r>
            <a:r>
              <a:rPr lang="en-US" dirty="0"/>
              <a:t>do you expect that the outcome of your proposed activities will promote the economic development and welfare of a country or countries on the DAC list?</a:t>
            </a:r>
          </a:p>
          <a:p>
            <a:endParaRPr lang="en-US" dirty="0" smtClean="0"/>
          </a:p>
        </p:txBody>
      </p:sp>
    </p:spTree>
    <p:extLst>
      <p:ext uri="{BB962C8B-B14F-4D97-AF65-F5344CB8AC3E}">
        <p14:creationId xmlns:p14="http://schemas.microsoft.com/office/powerpoint/2010/main" val="195639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GCRF assessment criteria</a:t>
            </a:r>
            <a:endParaRPr lang="en-GB" dirty="0"/>
          </a:p>
        </p:txBody>
      </p:sp>
      <p:sp>
        <p:nvSpPr>
          <p:cNvPr id="3" name="Content Placeholder 2"/>
          <p:cNvSpPr>
            <a:spLocks noGrp="1"/>
          </p:cNvSpPr>
          <p:nvPr>
            <p:ph idx="1"/>
          </p:nvPr>
        </p:nvSpPr>
        <p:spPr>
          <a:xfrm>
            <a:off x="659606" y="1507955"/>
            <a:ext cx="7886700" cy="4628439"/>
          </a:xfrm>
        </p:spPr>
        <p:txBody>
          <a:bodyPr>
            <a:normAutofit fontScale="92500" lnSpcReduction="20000"/>
          </a:bodyPr>
          <a:lstStyle/>
          <a:p>
            <a:r>
              <a:rPr lang="en-US" dirty="0" smtClean="0"/>
              <a:t>When drafting the proposal, consider </a:t>
            </a:r>
            <a:r>
              <a:rPr lang="en-US" dirty="0"/>
              <a:t>your Research as falling into one or more of </a:t>
            </a:r>
            <a:r>
              <a:rPr lang="en-US" dirty="0" smtClean="0"/>
              <a:t>these </a:t>
            </a:r>
            <a:r>
              <a:rPr lang="en-US" dirty="0"/>
              <a:t>constructs</a:t>
            </a:r>
            <a:r>
              <a:rPr lang="en-US" dirty="0" smtClean="0"/>
              <a:t>:</a:t>
            </a:r>
          </a:p>
          <a:p>
            <a:pPr marL="0" indent="0">
              <a:buNone/>
            </a:pPr>
            <a:endParaRPr lang="en-US" dirty="0"/>
          </a:p>
          <a:p>
            <a:r>
              <a:rPr lang="en-US" dirty="0" smtClean="0"/>
              <a:t>Research </a:t>
            </a:r>
            <a:r>
              <a:rPr lang="en-US" b="1" dirty="0"/>
              <a:t>for</a:t>
            </a:r>
            <a:r>
              <a:rPr lang="en-US" dirty="0"/>
              <a:t> Development </a:t>
            </a:r>
          </a:p>
          <a:p>
            <a:pPr lvl="1"/>
            <a:r>
              <a:rPr lang="en-US" dirty="0" smtClean="0"/>
              <a:t>undertaking </a:t>
            </a:r>
            <a:r>
              <a:rPr lang="en-US" dirty="0"/>
              <a:t>research that addresses the challenges for developing countries – here context and pathway to impact will be </a:t>
            </a:r>
            <a:r>
              <a:rPr lang="en-US" dirty="0" smtClean="0"/>
              <a:t>key</a:t>
            </a:r>
          </a:p>
          <a:p>
            <a:pPr lvl="1"/>
            <a:endParaRPr lang="en-US" dirty="0"/>
          </a:p>
          <a:p>
            <a:r>
              <a:rPr lang="en-US" dirty="0" smtClean="0"/>
              <a:t>Research </a:t>
            </a:r>
            <a:r>
              <a:rPr lang="en-US" b="1" dirty="0"/>
              <a:t>as</a:t>
            </a:r>
            <a:r>
              <a:rPr lang="en-US" dirty="0"/>
              <a:t> Development </a:t>
            </a:r>
          </a:p>
          <a:p>
            <a:pPr lvl="1"/>
            <a:r>
              <a:rPr lang="en-US" dirty="0" smtClean="0"/>
              <a:t>building </a:t>
            </a:r>
            <a:r>
              <a:rPr lang="en-US" dirty="0"/>
              <a:t>capacity with developing countries to solve their own challenges – here partnerships in country will be </a:t>
            </a:r>
            <a:r>
              <a:rPr lang="en-US" dirty="0" smtClean="0"/>
              <a:t>key</a:t>
            </a:r>
          </a:p>
          <a:p>
            <a:pPr lvl="1"/>
            <a:endParaRPr lang="en-US" dirty="0"/>
          </a:p>
          <a:p>
            <a:r>
              <a:rPr lang="en-US" dirty="0" smtClean="0"/>
              <a:t>Research </a:t>
            </a:r>
            <a:r>
              <a:rPr lang="en-US" b="1" dirty="0"/>
              <a:t>on</a:t>
            </a:r>
            <a:r>
              <a:rPr lang="en-US" dirty="0"/>
              <a:t> Development </a:t>
            </a:r>
          </a:p>
          <a:p>
            <a:pPr lvl="1"/>
            <a:r>
              <a:rPr lang="en-US" dirty="0" smtClean="0"/>
              <a:t>undertaking </a:t>
            </a:r>
            <a:r>
              <a:rPr lang="en-US" dirty="0"/>
              <a:t>independent research to critically assess ODA actions, mechanisms and outcomes </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44722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GCRF assessment criteria</a:t>
            </a:r>
            <a:endParaRPr lang="en-GB" dirty="0"/>
          </a:p>
        </p:txBody>
      </p:sp>
      <p:sp>
        <p:nvSpPr>
          <p:cNvPr id="3" name="Content Placeholder 2"/>
          <p:cNvSpPr>
            <a:spLocks noGrp="1"/>
          </p:cNvSpPr>
          <p:nvPr>
            <p:ph idx="1"/>
          </p:nvPr>
        </p:nvSpPr>
        <p:spPr>
          <a:xfrm>
            <a:off x="1110456" y="1418211"/>
            <a:ext cx="6985000" cy="4897437"/>
          </a:xfrm>
        </p:spPr>
        <p:txBody>
          <a:bodyPr/>
          <a:lstStyle/>
          <a:p>
            <a:r>
              <a:rPr lang="en-US" dirty="0"/>
              <a:t>Beyond ODA compliance, there are four main criteria for assessing GCRF grant applications</a:t>
            </a:r>
            <a:r>
              <a:rPr lang="en-US" dirty="0" smtClean="0"/>
              <a:t>:</a:t>
            </a:r>
          </a:p>
          <a:p>
            <a:pPr marL="0" indent="0">
              <a:buNone/>
            </a:pPr>
            <a:r>
              <a:rPr lang="en-US" dirty="0" smtClean="0"/>
              <a:t> </a:t>
            </a:r>
          </a:p>
          <a:p>
            <a:pPr lvl="1"/>
            <a:r>
              <a:rPr lang="en-US" dirty="0" smtClean="0"/>
              <a:t>Research excellence</a:t>
            </a:r>
          </a:p>
          <a:p>
            <a:pPr lvl="1"/>
            <a:r>
              <a:rPr lang="en-US" dirty="0" smtClean="0"/>
              <a:t>Problem </a:t>
            </a:r>
            <a:r>
              <a:rPr lang="en-US" dirty="0"/>
              <a:t>and solution focused </a:t>
            </a:r>
            <a:endParaRPr lang="en-US" dirty="0" smtClean="0"/>
          </a:p>
          <a:p>
            <a:pPr lvl="1"/>
            <a:r>
              <a:rPr lang="en-US" dirty="0" smtClean="0"/>
              <a:t>Partnership </a:t>
            </a:r>
            <a:r>
              <a:rPr lang="en-US" dirty="0"/>
              <a:t>and capacity </a:t>
            </a:r>
            <a:r>
              <a:rPr lang="en-US" dirty="0" smtClean="0"/>
              <a:t>building</a:t>
            </a:r>
          </a:p>
          <a:p>
            <a:pPr lvl="1"/>
            <a:r>
              <a:rPr lang="en-US" dirty="0" smtClean="0"/>
              <a:t>Likelihood </a:t>
            </a:r>
            <a:r>
              <a:rPr lang="en-US" dirty="0"/>
              <a:t>of </a:t>
            </a:r>
            <a:r>
              <a:rPr lang="en-US" dirty="0" smtClean="0"/>
              <a:t>impact</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336232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GCRF assessment criteria</a:t>
            </a:r>
            <a:endParaRPr lang="en-GB" dirty="0"/>
          </a:p>
        </p:txBody>
      </p:sp>
      <p:sp>
        <p:nvSpPr>
          <p:cNvPr id="3" name="Content Placeholder 2"/>
          <p:cNvSpPr>
            <a:spLocks noGrp="1"/>
          </p:cNvSpPr>
          <p:nvPr>
            <p:ph idx="1"/>
          </p:nvPr>
        </p:nvSpPr>
        <p:spPr>
          <a:xfrm>
            <a:off x="659606" y="1551883"/>
            <a:ext cx="7886700" cy="4452310"/>
          </a:xfrm>
        </p:spPr>
        <p:txBody>
          <a:bodyPr>
            <a:normAutofit lnSpcReduction="10000"/>
          </a:bodyPr>
          <a:lstStyle/>
          <a:p>
            <a:r>
              <a:rPr lang="en-US" dirty="0" smtClean="0"/>
              <a:t>Research excellence: </a:t>
            </a:r>
          </a:p>
          <a:p>
            <a:pPr lvl="1"/>
            <a:r>
              <a:rPr lang="en-US" dirty="0" smtClean="0"/>
              <a:t>Same </a:t>
            </a:r>
            <a:r>
              <a:rPr lang="en-US" dirty="0"/>
              <a:t>standard of research excellence </a:t>
            </a:r>
            <a:r>
              <a:rPr lang="en-US" dirty="0" smtClean="0"/>
              <a:t>but not constrained by traditional methodologies or disciplinary silos.</a:t>
            </a:r>
          </a:p>
          <a:p>
            <a:pPr marL="342900" lvl="1" indent="0">
              <a:buNone/>
            </a:pPr>
            <a:endParaRPr lang="en-US" dirty="0" smtClean="0"/>
          </a:p>
          <a:p>
            <a:pPr lvl="1"/>
            <a:r>
              <a:rPr lang="en-US" dirty="0"/>
              <a:t>You should aim to demonstrate:</a:t>
            </a:r>
          </a:p>
          <a:p>
            <a:pPr lvl="2"/>
            <a:r>
              <a:rPr lang="en-US" dirty="0"/>
              <a:t>Y</a:t>
            </a:r>
            <a:r>
              <a:rPr lang="en-US" dirty="0" smtClean="0"/>
              <a:t>ou </a:t>
            </a:r>
            <a:r>
              <a:rPr lang="en-US" dirty="0"/>
              <a:t>are bringing together key knowledge and expertise from different research communities. </a:t>
            </a:r>
            <a:r>
              <a:rPr lang="en-US" dirty="0" smtClean="0"/>
              <a:t>Show your </a:t>
            </a:r>
            <a:r>
              <a:rPr lang="en-US" dirty="0"/>
              <a:t>research will involve a mix of perspectives</a:t>
            </a:r>
            <a:r>
              <a:rPr lang="en-US" dirty="0" smtClean="0"/>
              <a:t>.</a:t>
            </a:r>
          </a:p>
          <a:p>
            <a:pPr marL="685800" lvl="2" indent="0">
              <a:buNone/>
            </a:pPr>
            <a:endParaRPr lang="en-US" dirty="0"/>
          </a:p>
          <a:p>
            <a:pPr lvl="2"/>
            <a:r>
              <a:rPr lang="en-US" dirty="0" smtClean="0"/>
              <a:t>Co-creation </a:t>
            </a:r>
            <a:r>
              <a:rPr lang="en-US" dirty="0"/>
              <a:t>of research with LMIC partners. Highlight where you have involved LMIC partners </a:t>
            </a:r>
            <a:r>
              <a:rPr lang="en-US" dirty="0" smtClean="0"/>
              <a:t>who are </a:t>
            </a:r>
            <a:r>
              <a:rPr lang="en-US" dirty="0"/>
              <a:t>not researchers (</a:t>
            </a:r>
            <a:r>
              <a:rPr lang="en-US" dirty="0" err="1"/>
              <a:t>eg</a:t>
            </a:r>
            <a:r>
              <a:rPr lang="en-US" dirty="0"/>
              <a:t>. policy makers) in research design and planning for implementation </a:t>
            </a:r>
            <a:r>
              <a:rPr lang="en-US" dirty="0" smtClean="0"/>
              <a:t>and uptake.</a:t>
            </a:r>
          </a:p>
          <a:p>
            <a:pPr marL="685800" lvl="2" indent="0">
              <a:buNone/>
            </a:pPr>
            <a:endParaRPr lang="en-US" dirty="0"/>
          </a:p>
          <a:p>
            <a:pPr lvl="2"/>
            <a:r>
              <a:rPr lang="en-US" dirty="0" smtClean="0"/>
              <a:t>You </a:t>
            </a:r>
            <a:r>
              <a:rPr lang="en-US" dirty="0"/>
              <a:t>are bringing together groups who may not traditionally work with each other</a:t>
            </a:r>
          </a:p>
          <a:p>
            <a:pPr lvl="1"/>
            <a:endParaRPr lang="en-US" dirty="0" smtClean="0"/>
          </a:p>
          <a:p>
            <a:pPr lvl="1"/>
            <a:endParaRPr lang="en-US" dirty="0"/>
          </a:p>
        </p:txBody>
      </p:sp>
    </p:spTree>
    <p:extLst>
      <p:ext uri="{BB962C8B-B14F-4D97-AF65-F5344CB8AC3E}">
        <p14:creationId xmlns:p14="http://schemas.microsoft.com/office/powerpoint/2010/main" val="111989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GCRF assessment criteria</a:t>
            </a:r>
            <a:endParaRPr lang="en-GB" dirty="0"/>
          </a:p>
        </p:txBody>
      </p:sp>
      <p:sp>
        <p:nvSpPr>
          <p:cNvPr id="3" name="Content Placeholder 2"/>
          <p:cNvSpPr>
            <a:spLocks noGrp="1"/>
          </p:cNvSpPr>
          <p:nvPr>
            <p:ph idx="1"/>
          </p:nvPr>
        </p:nvSpPr>
        <p:spPr>
          <a:xfrm>
            <a:off x="659606" y="1424000"/>
            <a:ext cx="7886700" cy="5252221"/>
          </a:xfrm>
        </p:spPr>
        <p:txBody>
          <a:bodyPr>
            <a:normAutofit lnSpcReduction="10000"/>
          </a:bodyPr>
          <a:lstStyle/>
          <a:p>
            <a:r>
              <a:rPr lang="en-US" dirty="0" smtClean="0"/>
              <a:t>Problem and Solution Focused: </a:t>
            </a:r>
          </a:p>
          <a:p>
            <a:pPr lvl="1"/>
            <a:r>
              <a:rPr lang="en-US" dirty="0" smtClean="0"/>
              <a:t>Problems:</a:t>
            </a:r>
          </a:p>
          <a:p>
            <a:pPr lvl="2"/>
            <a:r>
              <a:rPr lang="en-US" dirty="0" err="1"/>
              <a:t>Emphasise</a:t>
            </a:r>
            <a:r>
              <a:rPr lang="en-US" dirty="0"/>
              <a:t> the scale of the problem globally</a:t>
            </a:r>
          </a:p>
          <a:p>
            <a:pPr lvl="2"/>
            <a:r>
              <a:rPr lang="en-US" dirty="0" smtClean="0"/>
              <a:t>Hone </a:t>
            </a:r>
            <a:r>
              <a:rPr lang="en-US" dirty="0"/>
              <a:t>in on why this is a particular problem in your selected LMIC(s</a:t>
            </a:r>
            <a:r>
              <a:rPr lang="en-US" dirty="0" smtClean="0"/>
              <a:t>)</a:t>
            </a:r>
          </a:p>
          <a:p>
            <a:pPr lvl="2"/>
            <a:r>
              <a:rPr lang="en-US" dirty="0"/>
              <a:t>Reference where your projects fits within the UN </a:t>
            </a:r>
            <a:r>
              <a:rPr lang="en-US" dirty="0" smtClean="0"/>
              <a:t>SDGs. </a:t>
            </a:r>
            <a:r>
              <a:rPr lang="en-US" dirty="0"/>
              <a:t>If it cuts </a:t>
            </a:r>
            <a:r>
              <a:rPr lang="en-US" dirty="0" smtClean="0"/>
              <a:t>across several</a:t>
            </a:r>
            <a:r>
              <a:rPr lang="en-US" dirty="0"/>
              <a:t>, highlight this.</a:t>
            </a:r>
          </a:p>
          <a:p>
            <a:pPr lvl="2"/>
            <a:r>
              <a:rPr lang="en-US" dirty="0" smtClean="0"/>
              <a:t>Show </a:t>
            </a:r>
            <a:r>
              <a:rPr lang="en-US" dirty="0"/>
              <a:t>an in-depth understanding of why this is a problem in your selected </a:t>
            </a:r>
            <a:r>
              <a:rPr lang="en-US" dirty="0" smtClean="0"/>
              <a:t>area(s):</a:t>
            </a:r>
          </a:p>
          <a:p>
            <a:pPr lvl="3"/>
            <a:r>
              <a:rPr lang="en-US" dirty="0" smtClean="0"/>
              <a:t>Show </a:t>
            </a:r>
            <a:r>
              <a:rPr lang="en-US" dirty="0"/>
              <a:t>an understanding of the cultural, social, economic context of the problem</a:t>
            </a:r>
          </a:p>
          <a:p>
            <a:pPr lvl="3"/>
            <a:r>
              <a:rPr lang="en-US" dirty="0" smtClean="0"/>
              <a:t>Demonstrate </a:t>
            </a:r>
            <a:r>
              <a:rPr lang="en-US" dirty="0"/>
              <a:t>awareness of any existing global or local efforts to tackle the </a:t>
            </a:r>
            <a:r>
              <a:rPr lang="en-US" dirty="0" smtClean="0"/>
              <a:t>problem</a:t>
            </a:r>
          </a:p>
          <a:p>
            <a:pPr lvl="3"/>
            <a:r>
              <a:rPr lang="en-US" dirty="0" smtClean="0"/>
              <a:t>If </a:t>
            </a:r>
            <a:r>
              <a:rPr lang="en-US" dirty="0"/>
              <a:t>applicable, state how the research fits into the LMIC’s policies and strategic </a:t>
            </a:r>
            <a:r>
              <a:rPr lang="en-US" dirty="0" smtClean="0"/>
              <a:t>objectives</a:t>
            </a:r>
          </a:p>
          <a:p>
            <a:pPr lvl="3"/>
            <a:r>
              <a:rPr lang="en-US" dirty="0"/>
              <a:t>If there are aspects of the problem still to understand, address how you will do this within </a:t>
            </a:r>
            <a:r>
              <a:rPr lang="en-US" dirty="0" smtClean="0"/>
              <a:t>your research</a:t>
            </a:r>
          </a:p>
          <a:p>
            <a:pPr lvl="2"/>
            <a:r>
              <a:rPr lang="en-US" dirty="0" smtClean="0"/>
              <a:t>Demonstrate </a:t>
            </a:r>
            <a:r>
              <a:rPr lang="en-US" dirty="0"/>
              <a:t>that those on the ground (</a:t>
            </a:r>
            <a:r>
              <a:rPr lang="en-US" dirty="0" err="1"/>
              <a:t>eg</a:t>
            </a:r>
            <a:r>
              <a:rPr lang="en-US" dirty="0"/>
              <a:t>. partners &amp; stakeholders) have helped you identify </a:t>
            </a:r>
            <a:r>
              <a:rPr lang="en-US" dirty="0" smtClean="0"/>
              <a:t>the problems </a:t>
            </a:r>
            <a:r>
              <a:rPr lang="en-US" dirty="0"/>
              <a:t>– it must be clear that you haven’t just assumed something is a problem.</a:t>
            </a:r>
          </a:p>
          <a:p>
            <a:pPr lvl="3"/>
            <a:endParaRPr lang="en-US" dirty="0"/>
          </a:p>
          <a:p>
            <a:pPr lvl="3"/>
            <a:endParaRPr lang="en-US" dirty="0"/>
          </a:p>
          <a:p>
            <a:pPr marL="342900" lvl="1" indent="0">
              <a:buNone/>
            </a:pPr>
            <a:endParaRPr lang="en-US" dirty="0" smtClean="0"/>
          </a:p>
        </p:txBody>
      </p:sp>
    </p:spTree>
    <p:extLst>
      <p:ext uri="{BB962C8B-B14F-4D97-AF65-F5344CB8AC3E}">
        <p14:creationId xmlns:p14="http://schemas.microsoft.com/office/powerpoint/2010/main" val="201542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GCRF assessment criteria</a:t>
            </a:r>
            <a:endParaRPr lang="en-GB" dirty="0"/>
          </a:p>
        </p:txBody>
      </p:sp>
      <p:sp>
        <p:nvSpPr>
          <p:cNvPr id="3" name="Content Placeholder 2"/>
          <p:cNvSpPr>
            <a:spLocks noGrp="1"/>
          </p:cNvSpPr>
          <p:nvPr>
            <p:ph idx="1"/>
          </p:nvPr>
        </p:nvSpPr>
        <p:spPr>
          <a:xfrm>
            <a:off x="659606" y="1331421"/>
            <a:ext cx="7886700" cy="5058362"/>
          </a:xfrm>
        </p:spPr>
        <p:txBody>
          <a:bodyPr>
            <a:normAutofit lnSpcReduction="10000"/>
          </a:bodyPr>
          <a:lstStyle/>
          <a:p>
            <a:r>
              <a:rPr lang="en-US" dirty="0" smtClean="0"/>
              <a:t>Problem and Solution Focused: </a:t>
            </a:r>
          </a:p>
          <a:p>
            <a:pPr lvl="1"/>
            <a:r>
              <a:rPr lang="en-US" dirty="0" smtClean="0"/>
              <a:t>Solutions:</a:t>
            </a:r>
            <a:endParaRPr lang="en-US" dirty="0"/>
          </a:p>
          <a:p>
            <a:pPr lvl="2"/>
            <a:r>
              <a:rPr lang="en-US" dirty="0"/>
              <a:t>Make sure it does not come across as though you are imposing something you think is a solution. </a:t>
            </a:r>
            <a:endParaRPr lang="en-US" dirty="0" smtClean="0"/>
          </a:p>
          <a:p>
            <a:pPr lvl="3"/>
            <a:r>
              <a:rPr lang="en-US" dirty="0"/>
              <a:t>Demonstrate that you have co-created solutions with partners from the </a:t>
            </a:r>
            <a:r>
              <a:rPr lang="en-US" dirty="0" smtClean="0"/>
              <a:t>LMIC </a:t>
            </a:r>
            <a:r>
              <a:rPr lang="en-US" dirty="0" err="1"/>
              <a:t>ie</a:t>
            </a:r>
            <a:r>
              <a:rPr lang="en-US" dirty="0"/>
              <a:t>. they have </a:t>
            </a:r>
            <a:r>
              <a:rPr lang="en-US" dirty="0" smtClean="0"/>
              <a:t>been involved </a:t>
            </a:r>
            <a:r>
              <a:rPr lang="en-US" dirty="0"/>
              <a:t>in the designing of proposed approaches for seeking the solution</a:t>
            </a:r>
          </a:p>
          <a:p>
            <a:pPr lvl="3"/>
            <a:r>
              <a:rPr lang="en-US" dirty="0" smtClean="0"/>
              <a:t>Demonstrate </a:t>
            </a:r>
            <a:r>
              <a:rPr lang="en-US" dirty="0"/>
              <a:t>there is a local appetite for finding solutions</a:t>
            </a:r>
          </a:p>
          <a:p>
            <a:pPr lvl="3"/>
            <a:r>
              <a:rPr lang="en-US" dirty="0" smtClean="0"/>
              <a:t>Demonstrate </a:t>
            </a:r>
            <a:r>
              <a:rPr lang="en-US" dirty="0"/>
              <a:t>stakeholder engagement </a:t>
            </a:r>
            <a:r>
              <a:rPr lang="en-US" dirty="0" err="1"/>
              <a:t>ie</a:t>
            </a:r>
            <a:r>
              <a:rPr lang="en-US" dirty="0"/>
              <a:t>. show evidence that those who will benefit from </a:t>
            </a:r>
            <a:r>
              <a:rPr lang="en-US" dirty="0" smtClean="0"/>
              <a:t>the project </a:t>
            </a:r>
            <a:r>
              <a:rPr lang="en-US" dirty="0"/>
              <a:t>are committed to uptake of solutions</a:t>
            </a:r>
          </a:p>
          <a:p>
            <a:pPr lvl="2"/>
            <a:r>
              <a:rPr lang="en-US" dirty="0"/>
              <a:t>Show that you are aware of potential barriers to uptake of research results in the LMIC</a:t>
            </a:r>
            <a:r>
              <a:rPr lang="en-US" dirty="0" smtClean="0"/>
              <a:t>.</a:t>
            </a:r>
          </a:p>
          <a:p>
            <a:pPr lvl="3"/>
            <a:r>
              <a:rPr lang="en-US" dirty="0" smtClean="0"/>
              <a:t> Partners and </a:t>
            </a:r>
            <a:r>
              <a:rPr lang="en-US" dirty="0"/>
              <a:t>relevant stakeholder should be able to help with </a:t>
            </a:r>
            <a:r>
              <a:rPr lang="en-US" dirty="0" smtClean="0"/>
              <a:t>this.</a:t>
            </a:r>
          </a:p>
          <a:p>
            <a:pPr lvl="2"/>
            <a:r>
              <a:rPr lang="en-US" dirty="0"/>
              <a:t>Highlight any preliminary data or other evidence that demonstrates the proposed research is feasible </a:t>
            </a:r>
            <a:r>
              <a:rPr lang="en-US" dirty="0" smtClean="0"/>
              <a:t>in the </a:t>
            </a:r>
            <a:r>
              <a:rPr lang="en-US" dirty="0"/>
              <a:t>LMIC. Just assuming could imply a lack of knowledge of in-country </a:t>
            </a:r>
            <a:r>
              <a:rPr lang="en-US" dirty="0" smtClean="0"/>
              <a:t>issues</a:t>
            </a:r>
          </a:p>
          <a:p>
            <a:pPr lvl="2"/>
            <a:r>
              <a:rPr lang="en-US" dirty="0"/>
              <a:t>If you’re targeting a relatively wealthy country on the DACs list, you should make clear how your work </a:t>
            </a:r>
            <a:r>
              <a:rPr lang="en-US" dirty="0" smtClean="0"/>
              <a:t>will benefit </a:t>
            </a:r>
            <a:r>
              <a:rPr lang="en-US" dirty="0"/>
              <a:t>a vulnerable section of the population.</a:t>
            </a:r>
          </a:p>
        </p:txBody>
      </p:sp>
    </p:spTree>
    <p:extLst>
      <p:ext uri="{BB962C8B-B14F-4D97-AF65-F5344CB8AC3E}">
        <p14:creationId xmlns:p14="http://schemas.microsoft.com/office/powerpoint/2010/main" val="145531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GCRF assessment criteria</a:t>
            </a:r>
            <a:endParaRPr lang="en-GB" dirty="0"/>
          </a:p>
        </p:txBody>
      </p:sp>
      <p:sp>
        <p:nvSpPr>
          <p:cNvPr id="3" name="Content Placeholder 2"/>
          <p:cNvSpPr>
            <a:spLocks noGrp="1"/>
          </p:cNvSpPr>
          <p:nvPr>
            <p:ph idx="1"/>
          </p:nvPr>
        </p:nvSpPr>
        <p:spPr>
          <a:xfrm>
            <a:off x="659606" y="1418529"/>
            <a:ext cx="7886700" cy="4640748"/>
          </a:xfrm>
        </p:spPr>
        <p:txBody>
          <a:bodyPr>
            <a:normAutofit/>
          </a:bodyPr>
          <a:lstStyle/>
          <a:p>
            <a:r>
              <a:rPr lang="en-US" dirty="0" smtClean="0"/>
              <a:t>Partnerships and Capacity Building: </a:t>
            </a:r>
          </a:p>
          <a:p>
            <a:pPr lvl="1"/>
            <a:r>
              <a:rPr lang="en-US" dirty="0" smtClean="0"/>
              <a:t>Partnerships:</a:t>
            </a:r>
          </a:p>
          <a:p>
            <a:pPr lvl="2"/>
            <a:r>
              <a:rPr lang="en-US" dirty="0" smtClean="0"/>
              <a:t>A </a:t>
            </a:r>
            <a:r>
              <a:rPr lang="en-US" dirty="0"/>
              <a:t>collaborative feel should come across throughout your entire proposal:</a:t>
            </a:r>
          </a:p>
          <a:p>
            <a:pPr lvl="3"/>
            <a:r>
              <a:rPr lang="en-US" dirty="0" smtClean="0"/>
              <a:t>Make </a:t>
            </a:r>
            <a:r>
              <a:rPr lang="en-US" dirty="0"/>
              <a:t>sure it comes across that partners will be involved in every step, from research </a:t>
            </a:r>
            <a:r>
              <a:rPr lang="en-US" dirty="0" smtClean="0"/>
              <a:t>design through </a:t>
            </a:r>
            <a:r>
              <a:rPr lang="en-US" dirty="0"/>
              <a:t>to dissemination of results</a:t>
            </a:r>
          </a:p>
          <a:p>
            <a:pPr lvl="3"/>
            <a:r>
              <a:rPr lang="en-US" dirty="0" smtClean="0"/>
              <a:t>Avoid </a:t>
            </a:r>
            <a:r>
              <a:rPr lang="en-US" dirty="0"/>
              <a:t>top-down language or anything with imperialistic </a:t>
            </a:r>
            <a:r>
              <a:rPr lang="en-US" dirty="0" smtClean="0"/>
              <a:t>tones</a:t>
            </a:r>
          </a:p>
          <a:p>
            <a:pPr marL="1028700" lvl="3" indent="0">
              <a:buNone/>
            </a:pPr>
            <a:endParaRPr lang="en-US" dirty="0" smtClean="0"/>
          </a:p>
          <a:p>
            <a:pPr lvl="2"/>
            <a:r>
              <a:rPr lang="en-US" dirty="0"/>
              <a:t>Be specific about the role and contribution of </a:t>
            </a:r>
            <a:r>
              <a:rPr lang="en-US" dirty="0" smtClean="0"/>
              <a:t>the </a:t>
            </a:r>
            <a:r>
              <a:rPr lang="en-US" dirty="0"/>
              <a:t>partners</a:t>
            </a:r>
            <a:r>
              <a:rPr lang="en-US" dirty="0" smtClean="0"/>
              <a:t>.</a:t>
            </a:r>
          </a:p>
          <a:p>
            <a:pPr marL="685800" lvl="2" indent="0">
              <a:buNone/>
            </a:pPr>
            <a:endParaRPr lang="en-US" dirty="0" smtClean="0"/>
          </a:p>
          <a:p>
            <a:pPr lvl="2"/>
            <a:r>
              <a:rPr lang="en-US" dirty="0" smtClean="0"/>
              <a:t>If </a:t>
            </a:r>
            <a:r>
              <a:rPr lang="en-US" dirty="0"/>
              <a:t>you’ve worked </a:t>
            </a:r>
            <a:r>
              <a:rPr lang="en-US" dirty="0" smtClean="0"/>
              <a:t>together before</a:t>
            </a:r>
            <a:r>
              <a:rPr lang="en-US" dirty="0"/>
              <a:t>, highlight any past successes (do you have a track record of delivering</a:t>
            </a:r>
            <a:r>
              <a:rPr lang="en-US" dirty="0" smtClean="0"/>
              <a:t>?)</a:t>
            </a:r>
          </a:p>
          <a:p>
            <a:pPr marL="685800" lvl="2" indent="0">
              <a:buNone/>
            </a:pPr>
            <a:endParaRPr lang="en-US" dirty="0" smtClean="0"/>
          </a:p>
          <a:p>
            <a:pPr lvl="2"/>
            <a:r>
              <a:rPr lang="en-US" dirty="0" smtClean="0"/>
              <a:t>If </a:t>
            </a:r>
            <a:r>
              <a:rPr lang="en-US" dirty="0"/>
              <a:t>the partnerships are new, explain how they came about, why </a:t>
            </a:r>
            <a:r>
              <a:rPr lang="en-US" dirty="0" smtClean="0"/>
              <a:t>you are working together, </a:t>
            </a:r>
            <a:r>
              <a:rPr lang="en-US" dirty="0"/>
              <a:t>and how you will build the relationship</a:t>
            </a:r>
            <a:endParaRPr lang="en-US" dirty="0" smtClean="0"/>
          </a:p>
          <a:p>
            <a:pPr lvl="3"/>
            <a:endParaRPr lang="en-US" dirty="0"/>
          </a:p>
          <a:p>
            <a:pPr lvl="3"/>
            <a:endParaRPr lang="en-US" dirty="0" smtClean="0"/>
          </a:p>
          <a:p>
            <a:pPr lvl="3"/>
            <a:endParaRPr lang="en-US" dirty="0" smtClean="0"/>
          </a:p>
        </p:txBody>
      </p:sp>
    </p:spTree>
    <p:extLst>
      <p:ext uri="{BB962C8B-B14F-4D97-AF65-F5344CB8AC3E}">
        <p14:creationId xmlns:p14="http://schemas.microsoft.com/office/powerpoint/2010/main" val="410131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46" y="540578"/>
            <a:ext cx="8291513" cy="576263"/>
          </a:xfrm>
        </p:spPr>
        <p:txBody>
          <a:bodyPr/>
          <a:lstStyle/>
          <a:p>
            <a:pPr algn="ctr"/>
            <a:r>
              <a:rPr lang="en-GB" dirty="0" smtClean="0"/>
              <a:t>Goals for this briefing</a:t>
            </a:r>
            <a:endParaRPr lang="en-GB" dirty="0"/>
          </a:p>
        </p:txBody>
      </p:sp>
      <p:pic>
        <p:nvPicPr>
          <p:cNvPr id="4" name="Picture 2" descr="Screenshot 2017-09-20 20.00.4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6933" y="4761254"/>
            <a:ext cx="4317938" cy="167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1151467" y="1621408"/>
            <a:ext cx="7162800" cy="4161139"/>
          </a:xfrm>
          <a:prstGeom prst="rect">
            <a:avLst/>
          </a:prstGeom>
          <a:noFill/>
        </p:spPr>
        <p:txBody>
          <a:bodyPr wrap="square" rtlCol="0">
            <a:spAutoFit/>
          </a:bodyPr>
          <a:lstStyle/>
          <a:p>
            <a:pPr marL="457200" indent="-457200">
              <a:buFont typeface="+mj-lt"/>
              <a:buAutoNum type="arabicPeriod"/>
            </a:pPr>
            <a:r>
              <a:rPr lang="en-US" sz="2000" dirty="0"/>
              <a:t>Introducing the GCRF and the GCDC</a:t>
            </a:r>
          </a:p>
          <a:p>
            <a:pPr marL="457200" indent="-457200">
              <a:buFont typeface="+mj-lt"/>
              <a:buAutoNum type="arabicPeriod"/>
            </a:pPr>
            <a:r>
              <a:rPr lang="en-US" sz="2000" dirty="0"/>
              <a:t>What opportunities exist for academic staff?</a:t>
            </a:r>
          </a:p>
          <a:p>
            <a:pPr marL="914400" lvl="1" indent="-457200">
              <a:buFont typeface="Arial"/>
              <a:buChar char="•"/>
            </a:pPr>
            <a:r>
              <a:rPr lang="en-US" sz="2000" dirty="0"/>
              <a:t>GCRF funding</a:t>
            </a:r>
          </a:p>
          <a:p>
            <a:pPr marL="914400" lvl="1" indent="-457200">
              <a:buFont typeface="Arial"/>
              <a:buChar char="•"/>
            </a:pPr>
            <a:r>
              <a:rPr lang="en-US" sz="2000" dirty="0"/>
              <a:t>Staff-led PhD projects</a:t>
            </a:r>
          </a:p>
          <a:p>
            <a:pPr marL="914400" lvl="1" indent="-457200">
              <a:buFont typeface="Arial"/>
              <a:buChar char="•"/>
            </a:pPr>
            <a:r>
              <a:rPr lang="en-US" sz="2000" dirty="0" smtClean="0"/>
              <a:t>Supervision of Student-led PhD projects</a:t>
            </a:r>
          </a:p>
          <a:p>
            <a:pPr marL="914400" lvl="1" indent="-457200">
              <a:buFont typeface="Arial"/>
              <a:buChar char="•"/>
            </a:pPr>
            <a:r>
              <a:rPr lang="en-US" sz="2000" dirty="0"/>
              <a:t>PostDoc awards</a:t>
            </a:r>
          </a:p>
          <a:p>
            <a:pPr marL="457200" indent="-457200">
              <a:buFont typeface="+mj-lt"/>
              <a:buAutoNum type="arabicPeriod"/>
            </a:pPr>
            <a:r>
              <a:rPr lang="en-US" sz="2000" dirty="0"/>
              <a:t>The application process </a:t>
            </a:r>
          </a:p>
          <a:p>
            <a:pPr marL="457200" indent="-457200">
              <a:buFont typeface="+mj-lt"/>
              <a:buAutoNum type="arabicPeriod"/>
            </a:pPr>
            <a:r>
              <a:rPr lang="en-US" sz="2000" dirty="0"/>
              <a:t>Any questions?</a:t>
            </a:r>
          </a:p>
          <a:p>
            <a:endParaRPr lang="en-US" dirty="0"/>
          </a:p>
          <a:p>
            <a:endParaRPr lang="en-US" dirty="0"/>
          </a:p>
        </p:txBody>
      </p:sp>
    </p:spTree>
    <p:extLst>
      <p:ext uri="{BB962C8B-B14F-4D97-AF65-F5344CB8AC3E}">
        <p14:creationId xmlns:p14="http://schemas.microsoft.com/office/powerpoint/2010/main" val="2611570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GCRF assessment criteria</a:t>
            </a:r>
            <a:endParaRPr lang="en-GB" dirty="0"/>
          </a:p>
        </p:txBody>
      </p:sp>
      <p:sp>
        <p:nvSpPr>
          <p:cNvPr id="3" name="Content Placeholder 2"/>
          <p:cNvSpPr>
            <a:spLocks noGrp="1"/>
          </p:cNvSpPr>
          <p:nvPr>
            <p:ph idx="1"/>
          </p:nvPr>
        </p:nvSpPr>
        <p:spPr>
          <a:xfrm>
            <a:off x="659606" y="1357097"/>
            <a:ext cx="7886700" cy="5010652"/>
          </a:xfrm>
        </p:spPr>
        <p:txBody>
          <a:bodyPr>
            <a:normAutofit fontScale="92500"/>
          </a:bodyPr>
          <a:lstStyle/>
          <a:p>
            <a:r>
              <a:rPr lang="en-US" dirty="0" smtClean="0"/>
              <a:t>Partnerships and Capacity Building: </a:t>
            </a:r>
          </a:p>
          <a:p>
            <a:pPr lvl="1"/>
            <a:r>
              <a:rPr lang="en-US" dirty="0" smtClean="0"/>
              <a:t>Capacity Building:</a:t>
            </a:r>
            <a:endParaRPr lang="en-US" dirty="0"/>
          </a:p>
          <a:p>
            <a:pPr lvl="2"/>
            <a:r>
              <a:rPr lang="en-US" dirty="0" smtClean="0"/>
              <a:t>Think </a:t>
            </a:r>
            <a:r>
              <a:rPr lang="en-US" dirty="0"/>
              <a:t>about where you can realistically add </a:t>
            </a:r>
            <a:r>
              <a:rPr lang="en-US" dirty="0" smtClean="0"/>
              <a:t>value.</a:t>
            </a:r>
          </a:p>
          <a:p>
            <a:pPr lvl="2"/>
            <a:r>
              <a:rPr lang="en-US" dirty="0"/>
              <a:t>Emphasis on not just the research but also the </a:t>
            </a:r>
            <a:r>
              <a:rPr lang="en-US" dirty="0" smtClean="0"/>
              <a:t>admin and management </a:t>
            </a:r>
            <a:r>
              <a:rPr lang="en-US" dirty="0"/>
              <a:t>being ‘shared’ between </a:t>
            </a:r>
            <a:r>
              <a:rPr lang="en-US" dirty="0" smtClean="0"/>
              <a:t>partners.</a:t>
            </a:r>
          </a:p>
          <a:p>
            <a:pPr lvl="2"/>
            <a:r>
              <a:rPr lang="en-US" dirty="0" smtClean="0"/>
              <a:t>Technical and skills development:</a:t>
            </a:r>
          </a:p>
          <a:p>
            <a:pPr lvl="3"/>
            <a:r>
              <a:rPr lang="en-US" dirty="0"/>
              <a:t>Include relevant bespoke training to develop capacity at all career </a:t>
            </a:r>
            <a:r>
              <a:rPr lang="en-US" dirty="0" smtClean="0"/>
              <a:t>levels</a:t>
            </a:r>
          </a:p>
          <a:p>
            <a:pPr lvl="3"/>
            <a:r>
              <a:rPr lang="en-US" dirty="0"/>
              <a:t>Make sure any proposed skills development has the primary aim of improving LMICs ability to undertake research on the identified challenges</a:t>
            </a:r>
            <a:r>
              <a:rPr lang="en-US" dirty="0" smtClean="0"/>
              <a:t>.</a:t>
            </a:r>
          </a:p>
          <a:p>
            <a:pPr lvl="3"/>
            <a:r>
              <a:rPr lang="en-US" dirty="0"/>
              <a:t>Where appropriate, provide opportunities for colleagues from LMICs to train in UK labs or present findings in international conferences</a:t>
            </a:r>
            <a:r>
              <a:rPr lang="en-US" dirty="0" smtClean="0"/>
              <a:t>.</a:t>
            </a:r>
          </a:p>
          <a:p>
            <a:pPr lvl="3"/>
            <a:r>
              <a:rPr lang="en-US" dirty="0"/>
              <a:t>Select the most appropriate colleagues to travel to the LMIC </a:t>
            </a:r>
            <a:r>
              <a:rPr lang="en-US" dirty="0" err="1"/>
              <a:t>eg</a:t>
            </a:r>
            <a:r>
              <a:rPr lang="en-US" dirty="0"/>
              <a:t>. if you are exchanging experimental techniques, it may be more appropriate to send someone with technical expertise, and not the </a:t>
            </a:r>
            <a:r>
              <a:rPr lang="en-US" dirty="0" smtClean="0"/>
              <a:t>PI.</a:t>
            </a:r>
          </a:p>
          <a:p>
            <a:pPr lvl="3"/>
            <a:r>
              <a:rPr lang="en-US" dirty="0"/>
              <a:t>Do not just address technical skills development – is there a need for professional, soft and transferable skills development? (</a:t>
            </a:r>
            <a:r>
              <a:rPr lang="en-US" dirty="0" err="1"/>
              <a:t>eg</a:t>
            </a:r>
            <a:r>
              <a:rPr lang="en-US" dirty="0"/>
              <a:t>. leadership skills</a:t>
            </a:r>
            <a:r>
              <a:rPr lang="en-US" dirty="0" smtClean="0"/>
              <a:t>).</a:t>
            </a:r>
          </a:p>
          <a:p>
            <a:pPr lvl="3"/>
            <a:r>
              <a:rPr lang="en-US" dirty="0"/>
              <a:t>Consider training opportunities for UK researchers by LMIC </a:t>
            </a:r>
            <a:r>
              <a:rPr lang="en-US" dirty="0" smtClean="0"/>
              <a:t>researchers</a:t>
            </a:r>
          </a:p>
          <a:p>
            <a:pPr marL="1028700" lvl="3" indent="0">
              <a:buNone/>
            </a:pPr>
            <a:endParaRPr lang="en-US" dirty="0"/>
          </a:p>
          <a:p>
            <a:pPr lvl="3"/>
            <a:endParaRPr lang="en-US" dirty="0" smtClean="0"/>
          </a:p>
          <a:p>
            <a:pPr lvl="3"/>
            <a:endParaRPr lang="en-US" dirty="0" smtClean="0"/>
          </a:p>
        </p:txBody>
      </p:sp>
    </p:spTree>
    <p:extLst>
      <p:ext uri="{BB962C8B-B14F-4D97-AF65-F5344CB8AC3E}">
        <p14:creationId xmlns:p14="http://schemas.microsoft.com/office/powerpoint/2010/main" val="262764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GCRF assessment criteria</a:t>
            </a:r>
            <a:endParaRPr lang="en-GB" dirty="0"/>
          </a:p>
        </p:txBody>
      </p:sp>
      <p:sp>
        <p:nvSpPr>
          <p:cNvPr id="3" name="Content Placeholder 2"/>
          <p:cNvSpPr>
            <a:spLocks noGrp="1"/>
          </p:cNvSpPr>
          <p:nvPr>
            <p:ph idx="1"/>
          </p:nvPr>
        </p:nvSpPr>
        <p:spPr>
          <a:xfrm>
            <a:off x="659606" y="1275072"/>
            <a:ext cx="7886700" cy="5004542"/>
          </a:xfrm>
        </p:spPr>
        <p:txBody>
          <a:bodyPr>
            <a:normAutofit fontScale="92500" lnSpcReduction="20000"/>
          </a:bodyPr>
          <a:lstStyle/>
          <a:p>
            <a:r>
              <a:rPr lang="en-US" dirty="0" smtClean="0"/>
              <a:t>Likelihood of impact: </a:t>
            </a:r>
          </a:p>
          <a:p>
            <a:pPr lvl="1"/>
            <a:r>
              <a:rPr lang="en-US" dirty="0" smtClean="0"/>
              <a:t>Knowledge exchange &amp; dissemination</a:t>
            </a:r>
          </a:p>
          <a:p>
            <a:pPr lvl="2"/>
            <a:r>
              <a:rPr lang="en-US" dirty="0" smtClean="0"/>
              <a:t>Who do you need your findings to reach and how to do this</a:t>
            </a:r>
          </a:p>
          <a:p>
            <a:pPr lvl="2"/>
            <a:r>
              <a:rPr lang="en-US" dirty="0" smtClean="0"/>
              <a:t>Highlight how you will make findings accessible</a:t>
            </a:r>
          </a:p>
          <a:p>
            <a:pPr marL="685800" lvl="2" indent="0">
              <a:buNone/>
            </a:pPr>
            <a:endParaRPr lang="en-US" dirty="0" smtClean="0"/>
          </a:p>
          <a:p>
            <a:pPr lvl="1"/>
            <a:r>
              <a:rPr lang="en-US" dirty="0" smtClean="0"/>
              <a:t>Ensuring solution uptake</a:t>
            </a:r>
          </a:p>
          <a:p>
            <a:pPr lvl="2"/>
            <a:r>
              <a:rPr lang="en-US" dirty="0"/>
              <a:t>Demonstrate that you are involving partners who can deliver impact</a:t>
            </a:r>
            <a:r>
              <a:rPr lang="en-US" dirty="0" smtClean="0"/>
              <a:t>.</a:t>
            </a:r>
          </a:p>
          <a:p>
            <a:pPr lvl="2"/>
            <a:r>
              <a:rPr lang="en-US" dirty="0"/>
              <a:t>Highlight where PIs/</a:t>
            </a:r>
            <a:r>
              <a:rPr lang="en-US" dirty="0" err="1"/>
              <a:t>CoIs</a:t>
            </a:r>
            <a:r>
              <a:rPr lang="en-US" dirty="0"/>
              <a:t>/partners can demonstrate good track record of delivering </a:t>
            </a:r>
            <a:r>
              <a:rPr lang="en-US" dirty="0" smtClean="0"/>
              <a:t>impact.</a:t>
            </a:r>
          </a:p>
          <a:p>
            <a:pPr marL="685800" lvl="2" indent="0">
              <a:buNone/>
            </a:pPr>
            <a:endParaRPr lang="en-US" dirty="0" smtClean="0"/>
          </a:p>
          <a:p>
            <a:pPr lvl="1"/>
            <a:r>
              <a:rPr lang="en-US" dirty="0" smtClean="0"/>
              <a:t>Sustainability and translation of results</a:t>
            </a:r>
          </a:p>
          <a:p>
            <a:pPr lvl="2"/>
            <a:r>
              <a:rPr lang="en-US" dirty="0"/>
              <a:t>Explain the extent to which research within the LMIC might be sustainable beyond the lifetime of </a:t>
            </a:r>
            <a:r>
              <a:rPr lang="en-US" dirty="0" smtClean="0"/>
              <a:t>the research </a:t>
            </a:r>
            <a:r>
              <a:rPr lang="en-US" dirty="0"/>
              <a:t>grant, and what approaches will drive </a:t>
            </a:r>
            <a:r>
              <a:rPr lang="en-US" dirty="0" smtClean="0"/>
              <a:t>this.</a:t>
            </a:r>
          </a:p>
          <a:p>
            <a:pPr lvl="2"/>
            <a:r>
              <a:rPr lang="en-US" dirty="0"/>
              <a:t>Demonstrate how you will ensure these partnerships will endure beyond the life of the </a:t>
            </a:r>
            <a:r>
              <a:rPr lang="en-US" dirty="0" smtClean="0"/>
              <a:t>project.</a:t>
            </a:r>
          </a:p>
          <a:p>
            <a:pPr marL="685800" lvl="2" indent="0">
              <a:buNone/>
            </a:pPr>
            <a:endParaRPr lang="en-US" dirty="0" smtClean="0"/>
          </a:p>
          <a:p>
            <a:pPr lvl="1"/>
            <a:r>
              <a:rPr lang="en-US" dirty="0" smtClean="0"/>
              <a:t>Monitoring &amp; evaluation</a:t>
            </a:r>
          </a:p>
          <a:p>
            <a:pPr lvl="2"/>
            <a:r>
              <a:rPr lang="en-US" dirty="0"/>
              <a:t>It is important to demonstrate the efforts you will take to monitor and evaluate your project, throughout </a:t>
            </a:r>
            <a:r>
              <a:rPr lang="en-US" dirty="0" smtClean="0"/>
              <a:t>its lifetime</a:t>
            </a:r>
            <a:r>
              <a:rPr lang="en-US" dirty="0"/>
              <a:t>, to ensure you are on-track to deliver proposed impact.</a:t>
            </a:r>
          </a:p>
          <a:p>
            <a:pPr lvl="2"/>
            <a:endParaRPr lang="en-US" dirty="0" smtClean="0"/>
          </a:p>
          <a:p>
            <a:pPr lvl="2"/>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507398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GCRF assessment criteria</a:t>
            </a:r>
            <a:endParaRPr lang="en-GB" dirty="0"/>
          </a:p>
        </p:txBody>
      </p:sp>
      <p:sp>
        <p:nvSpPr>
          <p:cNvPr id="3" name="Content Placeholder 2"/>
          <p:cNvSpPr>
            <a:spLocks noGrp="1"/>
          </p:cNvSpPr>
          <p:nvPr>
            <p:ph idx="1"/>
          </p:nvPr>
        </p:nvSpPr>
        <p:spPr>
          <a:xfrm>
            <a:off x="329894" y="1354086"/>
            <a:ext cx="8546123" cy="4903495"/>
          </a:xfrm>
        </p:spPr>
        <p:txBody>
          <a:bodyPr>
            <a:normAutofit fontScale="85000" lnSpcReduction="20000"/>
          </a:bodyPr>
          <a:lstStyle/>
          <a:p>
            <a:r>
              <a:rPr lang="en-US" dirty="0" smtClean="0"/>
              <a:t>Some </a:t>
            </a:r>
            <a:r>
              <a:rPr lang="en-US" dirty="0"/>
              <a:t>examples of the type of impact you may be aiming to have are below</a:t>
            </a:r>
            <a:r>
              <a:rPr lang="en-US" dirty="0" smtClean="0"/>
              <a:t>:</a:t>
            </a:r>
          </a:p>
          <a:p>
            <a:pPr marL="0" indent="0">
              <a:buNone/>
            </a:pPr>
            <a:endParaRPr lang="en-US" dirty="0" smtClean="0"/>
          </a:p>
          <a:p>
            <a:pPr lvl="1"/>
            <a:r>
              <a:rPr lang="en-US" b="1" dirty="0" smtClean="0"/>
              <a:t>Developmental </a:t>
            </a:r>
            <a:r>
              <a:rPr lang="en-US" b="1" dirty="0"/>
              <a:t>impact</a:t>
            </a:r>
            <a:r>
              <a:rPr lang="en-US" dirty="0"/>
              <a:t>: societal, economic and environmental </a:t>
            </a:r>
            <a:r>
              <a:rPr lang="en-US" dirty="0" smtClean="0"/>
              <a:t>impact</a:t>
            </a:r>
          </a:p>
          <a:p>
            <a:pPr marL="342900" lvl="1" indent="0">
              <a:buNone/>
            </a:pPr>
            <a:endParaRPr lang="en-US" dirty="0" smtClean="0"/>
          </a:p>
          <a:p>
            <a:pPr lvl="1"/>
            <a:r>
              <a:rPr lang="en-US" b="1" dirty="0" smtClean="0"/>
              <a:t>Policy </a:t>
            </a:r>
            <a:r>
              <a:rPr lang="en-US" b="1" dirty="0"/>
              <a:t>impact</a:t>
            </a:r>
            <a:r>
              <a:rPr lang="en-US" dirty="0"/>
              <a:t>: influence on key policy processes and evidence-informed </a:t>
            </a:r>
            <a:r>
              <a:rPr lang="en-US" dirty="0" smtClean="0"/>
              <a:t>decisions</a:t>
            </a:r>
          </a:p>
          <a:p>
            <a:pPr marL="342900" lvl="1" indent="0">
              <a:buNone/>
            </a:pPr>
            <a:endParaRPr lang="en-US" dirty="0" smtClean="0"/>
          </a:p>
          <a:p>
            <a:pPr lvl="1"/>
            <a:r>
              <a:rPr lang="en-US" b="1" dirty="0" smtClean="0"/>
              <a:t>Capacity </a:t>
            </a:r>
            <a:r>
              <a:rPr lang="en-US" b="1" dirty="0"/>
              <a:t>development</a:t>
            </a:r>
            <a:r>
              <a:rPr lang="en-US" dirty="0"/>
              <a:t>: strengthened capacity to produce, communicate and use research in </a:t>
            </a:r>
            <a:r>
              <a:rPr lang="en-US" dirty="0" smtClean="0"/>
              <a:t>LMICs</a:t>
            </a:r>
          </a:p>
          <a:p>
            <a:pPr marL="342900" lvl="1" indent="0">
              <a:buNone/>
            </a:pPr>
            <a:endParaRPr lang="en-US" dirty="0" smtClean="0"/>
          </a:p>
          <a:p>
            <a:pPr lvl="1"/>
            <a:r>
              <a:rPr lang="en-US" b="1" dirty="0" smtClean="0"/>
              <a:t>Collaborative </a:t>
            </a:r>
            <a:r>
              <a:rPr lang="en-US" b="1" dirty="0"/>
              <a:t>impact</a:t>
            </a:r>
            <a:r>
              <a:rPr lang="en-US" dirty="0"/>
              <a:t>: development of long-lasting, innovative and interdisciplinary collaborations that can advance global development </a:t>
            </a:r>
            <a:endParaRPr lang="en-US" dirty="0" smtClean="0"/>
          </a:p>
          <a:p>
            <a:pPr marL="342900" lvl="1" indent="0">
              <a:buNone/>
            </a:pPr>
            <a:endParaRPr lang="en-US" dirty="0" smtClean="0"/>
          </a:p>
          <a:p>
            <a:pPr lvl="1"/>
            <a:r>
              <a:rPr lang="en-US" b="1" dirty="0" smtClean="0"/>
              <a:t>Practice-level </a:t>
            </a:r>
            <a:r>
              <a:rPr lang="en-US" b="1" dirty="0"/>
              <a:t>impact</a:t>
            </a:r>
            <a:r>
              <a:rPr lang="en-US" dirty="0"/>
              <a:t>: influence on development practice and development </a:t>
            </a:r>
            <a:r>
              <a:rPr lang="en-US" dirty="0" smtClean="0"/>
              <a:t>practitioners</a:t>
            </a:r>
          </a:p>
          <a:p>
            <a:pPr marL="342900" lvl="1" indent="0">
              <a:buNone/>
            </a:pPr>
            <a:endParaRPr lang="en-US" dirty="0" smtClean="0"/>
          </a:p>
          <a:p>
            <a:pPr lvl="1"/>
            <a:r>
              <a:rPr lang="en-US" b="1" dirty="0" smtClean="0"/>
              <a:t>Knowledge </a:t>
            </a:r>
            <a:r>
              <a:rPr lang="en-US" b="1" dirty="0"/>
              <a:t>as a global public good</a:t>
            </a:r>
            <a:r>
              <a:rPr lang="en-US" dirty="0"/>
              <a:t>: open access to research and data to benefit wider </a:t>
            </a:r>
            <a:r>
              <a:rPr lang="en-US" dirty="0" smtClean="0"/>
              <a:t>society</a:t>
            </a:r>
          </a:p>
          <a:p>
            <a:pPr marL="342900" lvl="1" indent="0">
              <a:buNone/>
            </a:pPr>
            <a:endParaRPr lang="en-US" dirty="0" smtClean="0"/>
          </a:p>
          <a:p>
            <a:pPr lvl="1"/>
            <a:r>
              <a:rPr lang="en-US" b="1" dirty="0" smtClean="0"/>
              <a:t>Conceptual </a:t>
            </a:r>
            <a:r>
              <a:rPr lang="en-US" b="1" dirty="0"/>
              <a:t>impact</a:t>
            </a:r>
            <a:r>
              <a:rPr lang="en-US" dirty="0"/>
              <a:t>: influence on how people think about development issues </a:t>
            </a:r>
          </a:p>
          <a:p>
            <a:pPr lvl="3"/>
            <a:endParaRPr lang="en-US" dirty="0" smtClean="0"/>
          </a:p>
          <a:p>
            <a:pPr lvl="3"/>
            <a:endParaRPr lang="en-US" dirty="0" smtClean="0"/>
          </a:p>
        </p:txBody>
      </p:sp>
    </p:spTree>
    <p:extLst>
      <p:ext uri="{BB962C8B-B14F-4D97-AF65-F5344CB8AC3E}">
        <p14:creationId xmlns:p14="http://schemas.microsoft.com/office/powerpoint/2010/main" val="1876444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GCRF assessment criteria</a:t>
            </a:r>
            <a:endParaRPr lang="en-GB" dirty="0"/>
          </a:p>
        </p:txBody>
      </p:sp>
      <p:pic>
        <p:nvPicPr>
          <p:cNvPr id="5" name="Picture 4"/>
          <p:cNvPicPr>
            <a:picLocks noChangeAspect="1"/>
          </p:cNvPicPr>
          <p:nvPr/>
        </p:nvPicPr>
        <p:blipFill>
          <a:blip r:embed="rId3"/>
          <a:stretch>
            <a:fillRect/>
          </a:stretch>
        </p:blipFill>
        <p:spPr>
          <a:xfrm>
            <a:off x="966941" y="1911072"/>
            <a:ext cx="7210118" cy="3843721"/>
          </a:xfrm>
          <a:prstGeom prst="rect">
            <a:avLst/>
          </a:prstGeom>
        </p:spPr>
      </p:pic>
    </p:spTree>
    <p:extLst>
      <p:ext uri="{BB962C8B-B14F-4D97-AF65-F5344CB8AC3E}">
        <p14:creationId xmlns:p14="http://schemas.microsoft.com/office/powerpoint/2010/main" val="2809682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628650" y="1933883"/>
            <a:ext cx="7886700" cy="3967316"/>
          </a:xfrm>
        </p:spPr>
        <p:txBody>
          <a:bodyPr>
            <a:normAutofit/>
          </a:bodyPr>
          <a:lstStyle/>
          <a:p>
            <a:r>
              <a:rPr lang="en-US" dirty="0"/>
              <a:t>ODA </a:t>
            </a:r>
            <a:r>
              <a:rPr lang="en-US" dirty="0" smtClean="0"/>
              <a:t>Compliance</a:t>
            </a:r>
          </a:p>
          <a:p>
            <a:pPr marL="0" indent="0">
              <a:buNone/>
            </a:pPr>
            <a:endParaRPr lang="en-US" dirty="0"/>
          </a:p>
          <a:p>
            <a:r>
              <a:rPr lang="en-US" dirty="0"/>
              <a:t>GCRF assessment </a:t>
            </a:r>
            <a:r>
              <a:rPr lang="en-US" dirty="0" smtClean="0"/>
              <a:t>criteria</a:t>
            </a:r>
          </a:p>
          <a:p>
            <a:pPr lvl="1"/>
            <a:r>
              <a:rPr lang="en-US" dirty="0"/>
              <a:t>Research excellence</a:t>
            </a:r>
          </a:p>
          <a:p>
            <a:pPr lvl="1"/>
            <a:r>
              <a:rPr lang="en-US" dirty="0"/>
              <a:t>Problem and solution focused </a:t>
            </a:r>
          </a:p>
          <a:p>
            <a:pPr lvl="1"/>
            <a:r>
              <a:rPr lang="en-US" dirty="0"/>
              <a:t>Partnership and capacity building</a:t>
            </a:r>
          </a:p>
          <a:p>
            <a:pPr lvl="1"/>
            <a:r>
              <a:rPr lang="en-US" dirty="0"/>
              <a:t>Likelihood of impact</a:t>
            </a:r>
          </a:p>
          <a:p>
            <a:pPr marL="342900" lvl="1" indent="0">
              <a:buNone/>
            </a:pPr>
            <a:endParaRPr lang="en-US" dirty="0"/>
          </a:p>
        </p:txBody>
      </p:sp>
    </p:spTree>
    <p:extLst>
      <p:ext uri="{BB962C8B-B14F-4D97-AF65-F5344CB8AC3E}">
        <p14:creationId xmlns:p14="http://schemas.microsoft.com/office/powerpoint/2010/main" val="1609260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581" y="1076204"/>
            <a:ext cx="8612066" cy="2658514"/>
          </a:xfrm>
        </p:spPr>
        <p:txBody>
          <a:bodyPr/>
          <a:lstStyle/>
          <a:p>
            <a:r>
              <a:rPr lang="en-GB" b="0" dirty="0"/>
              <a:t>GCRF Partnership Development Fund</a:t>
            </a:r>
            <a:br>
              <a:rPr lang="en-GB" b="0" dirty="0"/>
            </a:br>
            <a:endParaRPr lang="en-GB" dirty="0"/>
          </a:p>
        </p:txBody>
      </p:sp>
      <p:sp>
        <p:nvSpPr>
          <p:cNvPr id="3" name="Subtitle 2"/>
          <p:cNvSpPr>
            <a:spLocks noGrp="1"/>
          </p:cNvSpPr>
          <p:nvPr>
            <p:ph type="subTitle" idx="1"/>
          </p:nvPr>
        </p:nvSpPr>
        <p:spPr>
          <a:xfrm>
            <a:off x="1127613" y="3164739"/>
            <a:ext cx="6858000" cy="1241822"/>
          </a:xfrm>
        </p:spPr>
        <p:txBody>
          <a:bodyPr/>
          <a:lstStyle/>
          <a:p>
            <a:r>
              <a:rPr lang="en-GB" dirty="0" smtClean="0"/>
              <a:t>(</a:t>
            </a:r>
            <a:r>
              <a:rPr lang="en-GB" dirty="0"/>
              <a:t>previously the GCRF Partnership, Workshop and Fortuity funds</a:t>
            </a:r>
            <a:r>
              <a:rPr lang="en-GB" dirty="0" smtClean="0"/>
              <a:t>)</a:t>
            </a:r>
          </a:p>
          <a:p>
            <a:endParaRPr lang="en-GB" dirty="0"/>
          </a:p>
          <a:p>
            <a:endParaRPr lang="en-GB" dirty="0" smtClean="0"/>
          </a:p>
          <a:p>
            <a:r>
              <a:rPr lang="en-GB" dirty="0">
                <a:hlinkClick r:id="rId3"/>
              </a:rPr>
              <a:t>https://research.kent.ac.uk/researchservices/gcrf-partnership-development-fund/</a:t>
            </a:r>
            <a:endParaRPr lang="en-GB" dirty="0"/>
          </a:p>
        </p:txBody>
      </p:sp>
    </p:spTree>
    <p:extLst>
      <p:ext uri="{BB962C8B-B14F-4D97-AF65-F5344CB8AC3E}">
        <p14:creationId xmlns:p14="http://schemas.microsoft.com/office/powerpoint/2010/main" val="1372326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GCRF Partnership Development Fund</a:t>
            </a:r>
            <a:endParaRPr lang="en-GB" dirty="0"/>
          </a:p>
        </p:txBody>
      </p:sp>
      <p:sp>
        <p:nvSpPr>
          <p:cNvPr id="3" name="Content Placeholder 2"/>
          <p:cNvSpPr>
            <a:spLocks noGrp="1"/>
          </p:cNvSpPr>
          <p:nvPr>
            <p:ph idx="1"/>
          </p:nvPr>
        </p:nvSpPr>
        <p:spPr>
          <a:xfrm>
            <a:off x="659606" y="1316938"/>
            <a:ext cx="8308124" cy="4676238"/>
          </a:xfrm>
        </p:spPr>
        <p:txBody>
          <a:bodyPr>
            <a:normAutofit/>
          </a:bodyPr>
          <a:lstStyle/>
          <a:p>
            <a:pPr>
              <a:lnSpc>
                <a:spcPct val="160000"/>
              </a:lnSpc>
            </a:pPr>
            <a:r>
              <a:rPr lang="en-GB" dirty="0"/>
              <a:t>Part of our overall GCRF strategy </a:t>
            </a:r>
          </a:p>
          <a:p>
            <a:pPr lvl="1">
              <a:lnSpc>
                <a:spcPct val="160000"/>
              </a:lnSpc>
            </a:pPr>
            <a:r>
              <a:rPr lang="en-GB" dirty="0" smtClean="0"/>
              <a:t>Facilitate </a:t>
            </a:r>
            <a:r>
              <a:rPr lang="en-GB" dirty="0"/>
              <a:t>partnerships with colleagues in ODA DAC list countries</a:t>
            </a:r>
          </a:p>
          <a:p>
            <a:pPr lvl="1">
              <a:lnSpc>
                <a:spcPct val="160000"/>
              </a:lnSpc>
            </a:pPr>
            <a:r>
              <a:rPr lang="en-GB" dirty="0"/>
              <a:t>P</a:t>
            </a:r>
            <a:r>
              <a:rPr lang="en-GB" dirty="0" smtClean="0"/>
              <a:t>art </a:t>
            </a:r>
            <a:r>
              <a:rPr lang="en-GB" dirty="0"/>
              <a:t>of our additional QR allocation from Research England. </a:t>
            </a:r>
          </a:p>
          <a:p>
            <a:pPr>
              <a:lnSpc>
                <a:spcPct val="160000"/>
              </a:lnSpc>
            </a:pPr>
            <a:r>
              <a:rPr lang="en-GB" dirty="0" smtClean="0"/>
              <a:t>The </a:t>
            </a:r>
            <a:r>
              <a:rPr lang="en-GB" dirty="0"/>
              <a:t>fund has a broad remit and is intended to support:</a:t>
            </a:r>
          </a:p>
          <a:p>
            <a:pPr lvl="1">
              <a:lnSpc>
                <a:spcPct val="160000"/>
              </a:lnSpc>
            </a:pPr>
            <a:r>
              <a:rPr lang="en-GB" dirty="0"/>
              <a:t>Activity following up on previous partnerships funded via GCRF QR (please note that priority will be given to these projects);</a:t>
            </a:r>
          </a:p>
          <a:p>
            <a:pPr lvl="1">
              <a:lnSpc>
                <a:spcPct val="160000"/>
              </a:lnSpc>
            </a:pPr>
            <a:r>
              <a:rPr lang="en-GB" dirty="0"/>
              <a:t>New relationships and collaborative </a:t>
            </a:r>
            <a:r>
              <a:rPr lang="en-GB" dirty="0" smtClean="0"/>
              <a:t>projects;</a:t>
            </a:r>
            <a:endParaRPr lang="en-GB" dirty="0"/>
          </a:p>
          <a:p>
            <a:pPr lvl="1">
              <a:lnSpc>
                <a:spcPct val="160000"/>
              </a:lnSpc>
            </a:pPr>
            <a:r>
              <a:rPr lang="en-GB" dirty="0" smtClean="0"/>
              <a:t>Activities </a:t>
            </a:r>
            <a:r>
              <a:rPr lang="en-GB" dirty="0"/>
              <a:t>that require a last-minute, small pot of </a:t>
            </a:r>
            <a:r>
              <a:rPr lang="en-GB" dirty="0" smtClean="0"/>
              <a:t>funding.</a:t>
            </a:r>
            <a:endParaRPr lang="en-GB" dirty="0"/>
          </a:p>
          <a:p>
            <a:pPr marL="0" indent="0">
              <a:buNone/>
            </a:pPr>
            <a:endParaRPr lang="en-US" dirty="0"/>
          </a:p>
          <a:p>
            <a:pPr marL="534987" lvl="1" indent="0">
              <a:buNone/>
            </a:pPr>
            <a:endParaRPr lang="en-GB" dirty="0"/>
          </a:p>
        </p:txBody>
      </p:sp>
    </p:spTree>
    <p:extLst>
      <p:ext uri="{BB962C8B-B14F-4D97-AF65-F5344CB8AC3E}">
        <p14:creationId xmlns:p14="http://schemas.microsoft.com/office/powerpoint/2010/main" val="2089590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GCRF Partnership Development Fund</a:t>
            </a:r>
            <a:endParaRPr lang="en-GB" dirty="0"/>
          </a:p>
        </p:txBody>
      </p:sp>
      <p:sp>
        <p:nvSpPr>
          <p:cNvPr id="3" name="Content Placeholder 2"/>
          <p:cNvSpPr>
            <a:spLocks noGrp="1"/>
          </p:cNvSpPr>
          <p:nvPr>
            <p:ph idx="1"/>
          </p:nvPr>
        </p:nvSpPr>
        <p:spPr>
          <a:xfrm>
            <a:off x="659606" y="1316938"/>
            <a:ext cx="8308124" cy="4676238"/>
          </a:xfrm>
        </p:spPr>
        <p:txBody>
          <a:bodyPr>
            <a:normAutofit/>
          </a:bodyPr>
          <a:lstStyle/>
          <a:p>
            <a:pPr>
              <a:lnSpc>
                <a:spcPct val="150000"/>
              </a:lnSpc>
            </a:pPr>
            <a:r>
              <a:rPr lang="en-GB" dirty="0" smtClean="0"/>
              <a:t>Eligibility</a:t>
            </a:r>
          </a:p>
          <a:p>
            <a:pPr lvl="1">
              <a:lnSpc>
                <a:spcPct val="150000"/>
              </a:lnSpc>
            </a:pPr>
            <a:r>
              <a:rPr lang="en-GB" dirty="0" smtClean="0"/>
              <a:t>Open </a:t>
            </a:r>
            <a:r>
              <a:rPr lang="en-GB" dirty="0"/>
              <a:t>to all academics and Early Career Researchers based at the University. </a:t>
            </a:r>
            <a:endParaRPr lang="en-GB" dirty="0" smtClean="0"/>
          </a:p>
          <a:p>
            <a:pPr lvl="1">
              <a:lnSpc>
                <a:spcPct val="150000"/>
              </a:lnSpc>
            </a:pPr>
            <a:r>
              <a:rPr lang="en-GB" dirty="0" smtClean="0"/>
              <a:t>Must be ODA Compliant</a:t>
            </a:r>
            <a:endParaRPr lang="en-US" dirty="0"/>
          </a:p>
          <a:p>
            <a:pPr>
              <a:lnSpc>
                <a:spcPct val="150000"/>
              </a:lnSpc>
            </a:pPr>
            <a:r>
              <a:rPr lang="en-GB" dirty="0"/>
              <a:t>Funding available</a:t>
            </a:r>
          </a:p>
          <a:p>
            <a:pPr lvl="1">
              <a:lnSpc>
                <a:spcPct val="150000"/>
              </a:lnSpc>
            </a:pPr>
            <a:r>
              <a:rPr lang="en-GB" dirty="0" smtClean="0"/>
              <a:t>For 2019/20: £</a:t>
            </a:r>
            <a:r>
              <a:rPr lang="en-GB" dirty="0"/>
              <a:t>120,000, and the upper limit per application is £10,000. </a:t>
            </a:r>
            <a:endParaRPr lang="en-GB" dirty="0" smtClean="0"/>
          </a:p>
          <a:p>
            <a:pPr lvl="1">
              <a:lnSpc>
                <a:spcPct val="150000"/>
              </a:lnSpc>
            </a:pPr>
            <a:r>
              <a:rPr lang="en-GB" dirty="0" smtClean="0"/>
              <a:t>Value </a:t>
            </a:r>
            <a:r>
              <a:rPr lang="en-GB" dirty="0"/>
              <a:t>for money will be an assessment criterion.</a:t>
            </a:r>
          </a:p>
          <a:p>
            <a:pPr marL="534987" lvl="1" indent="0">
              <a:buNone/>
            </a:pPr>
            <a:endParaRPr lang="en-GB" dirty="0"/>
          </a:p>
        </p:txBody>
      </p:sp>
    </p:spTree>
    <p:extLst>
      <p:ext uri="{BB962C8B-B14F-4D97-AF65-F5344CB8AC3E}">
        <p14:creationId xmlns:p14="http://schemas.microsoft.com/office/powerpoint/2010/main" val="678368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GCRF Partnership Development Fund</a:t>
            </a:r>
            <a:endParaRPr lang="en-GB" dirty="0"/>
          </a:p>
        </p:txBody>
      </p:sp>
      <p:sp>
        <p:nvSpPr>
          <p:cNvPr id="3" name="Content Placeholder 2"/>
          <p:cNvSpPr>
            <a:spLocks noGrp="1"/>
          </p:cNvSpPr>
          <p:nvPr>
            <p:ph idx="1"/>
          </p:nvPr>
        </p:nvSpPr>
        <p:spPr>
          <a:xfrm>
            <a:off x="659606" y="1316938"/>
            <a:ext cx="8308124" cy="4676238"/>
          </a:xfrm>
        </p:spPr>
        <p:txBody>
          <a:bodyPr>
            <a:normAutofit/>
          </a:bodyPr>
          <a:lstStyle/>
          <a:p>
            <a:pPr>
              <a:lnSpc>
                <a:spcPct val="150000"/>
              </a:lnSpc>
            </a:pPr>
            <a:r>
              <a:rPr lang="en-GB" dirty="0"/>
              <a:t>Key dates</a:t>
            </a:r>
          </a:p>
          <a:p>
            <a:pPr lvl="1">
              <a:lnSpc>
                <a:spcPct val="150000"/>
              </a:lnSpc>
            </a:pPr>
            <a:r>
              <a:rPr lang="en-GB" dirty="0"/>
              <a:t>Call opens: Monday, 14 October 2019</a:t>
            </a:r>
          </a:p>
          <a:p>
            <a:pPr lvl="1">
              <a:lnSpc>
                <a:spcPct val="150000"/>
              </a:lnSpc>
            </a:pPr>
            <a:r>
              <a:rPr lang="en-GB" dirty="0"/>
              <a:t>Call closes: Monday, 18 November 2019 at </a:t>
            </a:r>
            <a:r>
              <a:rPr lang="en-GB" dirty="0" smtClean="0"/>
              <a:t>5pm</a:t>
            </a:r>
            <a:endParaRPr lang="en-GB" dirty="0"/>
          </a:p>
          <a:p>
            <a:pPr lvl="1">
              <a:lnSpc>
                <a:spcPct val="150000"/>
              </a:lnSpc>
            </a:pPr>
            <a:r>
              <a:rPr lang="en-GB" dirty="0"/>
              <a:t>Outcome communicated: by Monday, 2 December </a:t>
            </a:r>
            <a:r>
              <a:rPr lang="en-GB" dirty="0" smtClean="0"/>
              <a:t>2019</a:t>
            </a:r>
          </a:p>
          <a:p>
            <a:pPr lvl="1">
              <a:lnSpc>
                <a:spcPct val="150000"/>
              </a:lnSpc>
            </a:pPr>
            <a:r>
              <a:rPr lang="en-GB" dirty="0" smtClean="0"/>
              <a:t>All expenditure must take place by 1 June 2020</a:t>
            </a:r>
          </a:p>
          <a:p>
            <a:pPr lvl="1">
              <a:lnSpc>
                <a:spcPct val="150000"/>
              </a:lnSpc>
            </a:pPr>
            <a:r>
              <a:rPr lang="en-GB" dirty="0" smtClean="0"/>
              <a:t>Report due by 1 July 2020</a:t>
            </a:r>
            <a:endParaRPr lang="en-GB" dirty="0"/>
          </a:p>
          <a:p>
            <a:r>
              <a:rPr lang="en-GB" dirty="0"/>
              <a:t>Further information</a:t>
            </a:r>
          </a:p>
          <a:p>
            <a:pPr lvl="1"/>
            <a:r>
              <a:rPr lang="en-GB" dirty="0" smtClean="0"/>
              <a:t>Please </a:t>
            </a:r>
            <a:r>
              <a:rPr lang="en-GB" dirty="0"/>
              <a:t>contact the Global Challenges Officer, Grace </a:t>
            </a:r>
            <a:r>
              <a:rPr lang="en-GB" dirty="0" err="1"/>
              <a:t>Grussenmeyer</a:t>
            </a:r>
            <a:r>
              <a:rPr lang="en-GB" dirty="0"/>
              <a:t>: </a:t>
            </a:r>
            <a:r>
              <a:rPr lang="en-GB" dirty="0">
                <a:hlinkClick r:id="rId3"/>
              </a:rPr>
              <a:t>globalchallenges@kent.ac.uk</a:t>
            </a:r>
            <a:r>
              <a:rPr lang="en-GB" dirty="0" smtClean="0"/>
              <a:t>.</a:t>
            </a:r>
          </a:p>
          <a:p>
            <a:pPr lvl="1"/>
            <a:r>
              <a:rPr lang="en-GB" dirty="0">
                <a:hlinkClick r:id="rId4"/>
              </a:rPr>
              <a:t>https://research.kent.ac.uk/researchservices/gcrf-partnership-development-fund/ </a:t>
            </a:r>
            <a:r>
              <a:rPr lang="en-GB" dirty="0"/>
              <a:t> </a:t>
            </a:r>
          </a:p>
          <a:p>
            <a:pPr marL="534987" lvl="1" indent="0">
              <a:buNone/>
            </a:pPr>
            <a:endParaRPr lang="en-GB" dirty="0"/>
          </a:p>
        </p:txBody>
      </p:sp>
    </p:spTree>
    <p:extLst>
      <p:ext uri="{BB962C8B-B14F-4D97-AF65-F5344CB8AC3E}">
        <p14:creationId xmlns:p14="http://schemas.microsoft.com/office/powerpoint/2010/main" val="1414719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598"/>
            <a:ext cx="8291513" cy="576263"/>
          </a:xfrm>
        </p:spPr>
        <p:txBody>
          <a:bodyPr/>
          <a:lstStyle/>
          <a:p>
            <a:r>
              <a:rPr lang="en-US" dirty="0"/>
              <a:t>The GCDC team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63" y="1859451"/>
            <a:ext cx="7772400" cy="2396825"/>
          </a:xfrm>
          <a:prstGeom prst="rect">
            <a:avLst/>
          </a:prstGeom>
        </p:spPr>
      </p:pic>
      <p:sp>
        <p:nvSpPr>
          <p:cNvPr id="9" name="Title 1"/>
          <p:cNvSpPr txBox="1">
            <a:spLocks/>
          </p:cNvSpPr>
          <p:nvPr/>
        </p:nvSpPr>
        <p:spPr bwMode="auto">
          <a:xfrm>
            <a:off x="513400" y="4403811"/>
            <a:ext cx="2526029" cy="934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sz="1600" kern="0" dirty="0" smtClean="0"/>
              <a:t>Dr Beth Breeze</a:t>
            </a:r>
          </a:p>
          <a:p>
            <a:r>
              <a:rPr lang="en-GB" sz="1400" kern="0" dirty="0" smtClean="0"/>
              <a:t>GCDC Director</a:t>
            </a:r>
          </a:p>
          <a:p>
            <a:r>
              <a:rPr lang="en-GB" sz="1100" b="0" kern="0" dirty="0" smtClean="0"/>
              <a:t>Centre for Philanthropy</a:t>
            </a:r>
          </a:p>
          <a:p>
            <a:r>
              <a:rPr lang="en-GB" sz="1400" b="0" kern="0" dirty="0" smtClean="0">
                <a:hlinkClick r:id="rId3"/>
              </a:rPr>
              <a:t>B.Breeze@kent.ac.uk</a:t>
            </a:r>
            <a:r>
              <a:rPr lang="en-GB" sz="1400" b="0" kern="0" dirty="0" smtClean="0"/>
              <a:t> </a:t>
            </a:r>
          </a:p>
        </p:txBody>
      </p:sp>
      <p:sp>
        <p:nvSpPr>
          <p:cNvPr id="10" name="Title 1"/>
          <p:cNvSpPr txBox="1">
            <a:spLocks/>
          </p:cNvSpPr>
          <p:nvPr/>
        </p:nvSpPr>
        <p:spPr bwMode="auto">
          <a:xfrm>
            <a:off x="3242310" y="4409892"/>
            <a:ext cx="2526029" cy="10484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sz="1600" kern="0" dirty="0" smtClean="0"/>
              <a:t>Dr Frank Grundig</a:t>
            </a:r>
          </a:p>
          <a:p>
            <a:r>
              <a:rPr lang="en-GB" sz="1400" kern="0" dirty="0"/>
              <a:t>GCDC Deputy Director</a:t>
            </a:r>
          </a:p>
          <a:p>
            <a:r>
              <a:rPr lang="en-GB" sz="1100" b="0" kern="0" dirty="0" smtClean="0"/>
              <a:t>School of Politics &amp; International Relations</a:t>
            </a:r>
          </a:p>
          <a:p>
            <a:r>
              <a:rPr lang="en-GB" sz="1400" b="0" kern="0" dirty="0" smtClean="0">
                <a:hlinkClick r:id="rId4"/>
              </a:rPr>
              <a:t>F.Grundig@kent.ac.uk</a:t>
            </a:r>
            <a:r>
              <a:rPr lang="en-GB" sz="1400" b="0" kern="0" dirty="0" smtClean="0"/>
              <a:t> </a:t>
            </a:r>
          </a:p>
        </p:txBody>
      </p:sp>
      <p:sp>
        <p:nvSpPr>
          <p:cNvPr id="11" name="Title 1"/>
          <p:cNvSpPr txBox="1">
            <a:spLocks/>
          </p:cNvSpPr>
          <p:nvPr/>
        </p:nvSpPr>
        <p:spPr bwMode="auto">
          <a:xfrm>
            <a:off x="5868351" y="4357876"/>
            <a:ext cx="2880362" cy="1181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sz="1600" kern="0" dirty="0" smtClean="0"/>
              <a:t>Grace Grussenmeyer</a:t>
            </a:r>
          </a:p>
          <a:p>
            <a:r>
              <a:rPr lang="en-GB" sz="1400" kern="0" dirty="0"/>
              <a:t>GCRF Officer</a:t>
            </a:r>
          </a:p>
          <a:p>
            <a:r>
              <a:rPr lang="en-GB" sz="1100" b="0" kern="0" dirty="0" smtClean="0"/>
              <a:t>The Graduate School &amp; Research Services</a:t>
            </a:r>
          </a:p>
          <a:p>
            <a:r>
              <a:rPr lang="en-GB" sz="1400" b="0" kern="0" dirty="0" smtClean="0">
                <a:hlinkClick r:id="rId5"/>
              </a:rPr>
              <a:t>g.grussenmeyer@kent.ac.uk</a:t>
            </a:r>
            <a:r>
              <a:rPr lang="en-GB" sz="1400" b="0" kern="0" dirty="0" smtClean="0"/>
              <a:t> </a:t>
            </a:r>
          </a:p>
          <a:p>
            <a:r>
              <a:rPr lang="en-GB" sz="1400" b="0" kern="0" dirty="0" smtClean="0">
                <a:hlinkClick r:id="rId6"/>
              </a:rPr>
              <a:t>kentgcdc@kent.ac.uk</a:t>
            </a:r>
            <a:r>
              <a:rPr lang="en-GB" sz="1400" b="0" kern="0" dirty="0" smtClean="0"/>
              <a:t> </a:t>
            </a:r>
          </a:p>
        </p:txBody>
      </p:sp>
    </p:spTree>
    <p:extLst>
      <p:ext uri="{BB962C8B-B14F-4D97-AF65-F5344CB8AC3E}">
        <p14:creationId xmlns:p14="http://schemas.microsoft.com/office/powerpoint/2010/main" val="2237793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2030 Agenda for Sustainable Development</a:t>
            </a:r>
            <a:br>
              <a:rPr lang="en-US"/>
            </a:br>
            <a:r>
              <a:rPr lang="en-US" sz="2000"/>
              <a:t>United Nations, New York 25/9/15</a:t>
            </a:r>
          </a:p>
        </p:txBody>
      </p:sp>
      <p:pic>
        <p:nvPicPr>
          <p:cNvPr id="5" name="Content Placeholder 4" descr="Screenshot 2019-10-05 12.55.41.png"/>
          <p:cNvPicPr>
            <a:picLocks noGrp="1" noChangeAspect="1"/>
          </p:cNvPicPr>
          <p:nvPr>
            <p:ph idx="1"/>
          </p:nvPr>
        </p:nvPicPr>
        <p:blipFill>
          <a:blip r:embed="rId2">
            <a:extLst>
              <a:ext uri="{28A0092B-C50C-407E-A947-70E740481C1C}">
                <a14:useLocalDpi xmlns:a14="http://schemas.microsoft.com/office/drawing/2010/main" val="0"/>
              </a:ext>
            </a:extLst>
          </a:blip>
          <a:srcRect t="-2969" b="-2969"/>
          <a:stretch>
            <a:fillRect/>
          </a:stretch>
        </p:blipFill>
        <p:spPr/>
      </p:pic>
    </p:spTree>
    <p:extLst>
      <p:ext uri="{BB962C8B-B14F-4D97-AF65-F5344CB8AC3E}">
        <p14:creationId xmlns:p14="http://schemas.microsoft.com/office/powerpoint/2010/main" val="2632988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a:solidFill>
                  <a:schemeClr val="accent6"/>
                </a:solidFill>
                <a:latin typeface="Calibri" charset="0"/>
              </a:rPr>
              <a:t>The Vision for Kent’s GCDC</a:t>
            </a:r>
          </a:p>
        </p:txBody>
      </p:sp>
      <p:sp>
        <p:nvSpPr>
          <p:cNvPr id="7" name="Content Placeholder 6"/>
          <p:cNvSpPr>
            <a:spLocks noGrp="1"/>
          </p:cNvSpPr>
          <p:nvPr>
            <p:ph idx="1"/>
          </p:nvPr>
        </p:nvSpPr>
        <p:spPr>
          <a:xfrm>
            <a:off x="609600" y="1484313"/>
            <a:ext cx="8144933" cy="4897437"/>
          </a:xfrm>
        </p:spPr>
        <p:txBody>
          <a:bodyPr/>
          <a:lstStyle/>
          <a:p>
            <a:pPr>
              <a:spcAft>
                <a:spcPts val="1200"/>
              </a:spcAft>
              <a:defRPr/>
            </a:pPr>
            <a:r>
              <a:rPr lang="en-GB" sz="2000"/>
              <a:t>To provide scholarships for doctoral research that helps achieve the UN Sustainable Development Goals by tackling economic and social problems faced by developing countries on the OECD’s Development Assistance Committee (DAC) list. </a:t>
            </a:r>
          </a:p>
          <a:p>
            <a:pPr>
              <a:spcAft>
                <a:spcPts val="1200"/>
              </a:spcAft>
              <a:defRPr/>
            </a:pPr>
            <a:r>
              <a:rPr lang="en-GB" sz="2000"/>
              <a:t>To provide the best possible academic and pastoral support for our doctoral researchers</a:t>
            </a:r>
          </a:p>
          <a:p>
            <a:pPr>
              <a:spcAft>
                <a:spcPts val="1200"/>
              </a:spcAft>
              <a:defRPr/>
            </a:pPr>
            <a:r>
              <a:rPr lang="en-GB" sz="2000"/>
              <a:t>To create a welcoming home for all those on our campuses who are aligned with the goals of the GCRF</a:t>
            </a:r>
          </a:p>
          <a:p>
            <a:pPr marL="0" indent="0">
              <a:buFont typeface="Arial" charset="0"/>
              <a:buNone/>
              <a:defRPr/>
            </a:pPr>
            <a:endParaRPr lang="en-US"/>
          </a:p>
        </p:txBody>
      </p:sp>
      <p:pic>
        <p:nvPicPr>
          <p:cNvPr id="21507" name="Picture 7" descr="Screenshot 2019-06-28 11.51.1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97425"/>
            <a:ext cx="9144000" cy="1684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956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1" y="907509"/>
            <a:ext cx="8297332" cy="576263"/>
          </a:xfrm>
        </p:spPr>
        <p:txBody>
          <a:bodyPr/>
          <a:lstStyle/>
          <a:p>
            <a:r>
              <a:rPr lang="en-GB" sz="3600" dirty="0">
                <a:solidFill>
                  <a:srgbClr val="892034"/>
                </a:solidFill>
              </a:rPr>
              <a:t>Ten</a:t>
            </a:r>
            <a:r>
              <a:rPr lang="en-GB" sz="3600" dirty="0" smtClean="0">
                <a:solidFill>
                  <a:srgbClr val="892034"/>
                </a:solidFill>
              </a:rPr>
              <a:t> GCDC PhD scholarships</a:t>
            </a:r>
            <a:endParaRPr lang="en-GB" dirty="0">
              <a:solidFill>
                <a:srgbClr val="892034"/>
              </a:solidFill>
            </a:endParaRPr>
          </a:p>
        </p:txBody>
      </p:sp>
      <p:sp>
        <p:nvSpPr>
          <p:cNvPr id="10" name="Content Placeholder 2"/>
          <p:cNvSpPr>
            <a:spLocks noGrp="1"/>
          </p:cNvSpPr>
          <p:nvPr>
            <p:ph idx="1"/>
          </p:nvPr>
        </p:nvSpPr>
        <p:spPr>
          <a:xfrm>
            <a:off x="491067" y="1629509"/>
            <a:ext cx="8314266" cy="4200840"/>
          </a:xfrm>
        </p:spPr>
        <p:txBody>
          <a:bodyPr/>
          <a:lstStyle/>
          <a:p>
            <a:pPr>
              <a:lnSpc>
                <a:spcPct val="150000"/>
              </a:lnSpc>
            </a:pPr>
            <a:endParaRPr lang="en-GB" sz="1500" dirty="0" smtClean="0"/>
          </a:p>
          <a:p>
            <a:pPr>
              <a:spcBef>
                <a:spcPts val="0"/>
              </a:spcBef>
              <a:spcAft>
                <a:spcPts val="600"/>
              </a:spcAft>
            </a:pPr>
            <a:r>
              <a:rPr lang="en-GB" sz="2000" dirty="0" smtClean="0"/>
              <a:t>Staff-led and Student-led competition</a:t>
            </a:r>
          </a:p>
          <a:p>
            <a:pPr>
              <a:spcBef>
                <a:spcPts val="0"/>
              </a:spcBef>
              <a:spcAft>
                <a:spcPts val="600"/>
              </a:spcAft>
            </a:pPr>
            <a:r>
              <a:rPr lang="en-GB" sz="2000" dirty="0"/>
              <a:t>F</a:t>
            </a:r>
            <a:r>
              <a:rPr lang="en-GB" sz="2000" dirty="0" smtClean="0"/>
              <a:t>ees and </a:t>
            </a:r>
            <a:r>
              <a:rPr lang="en-GB" sz="2000" dirty="0"/>
              <a:t>annual stipend for 3.5 years at the UKRI rate (TBC </a:t>
            </a:r>
            <a:r>
              <a:rPr lang="en-GB" sz="2000" dirty="0" smtClean="0"/>
              <a:t>but stipend was £15,009 </a:t>
            </a:r>
            <a:r>
              <a:rPr lang="en-GB" sz="2000" dirty="0"/>
              <a:t>for 2019/20)</a:t>
            </a:r>
          </a:p>
          <a:p>
            <a:pPr>
              <a:spcBef>
                <a:spcPts val="0"/>
              </a:spcBef>
              <a:spcAft>
                <a:spcPts val="600"/>
              </a:spcAft>
            </a:pPr>
            <a:r>
              <a:rPr lang="en-GB" sz="2000" dirty="0" smtClean="0"/>
              <a:t>Research Training Supprot Grant </a:t>
            </a:r>
            <a:r>
              <a:rPr lang="en-GB" sz="2000" dirty="0"/>
              <a:t>£1,500 per year for first three years of study, plus access to ‘top up’ fund.</a:t>
            </a:r>
            <a:endParaRPr lang="en-US" sz="2000" dirty="0"/>
          </a:p>
          <a:p>
            <a:pPr>
              <a:spcBef>
                <a:spcPts val="0"/>
              </a:spcBef>
              <a:spcAft>
                <a:spcPts val="600"/>
              </a:spcAft>
            </a:pPr>
            <a:r>
              <a:rPr lang="en-US" sz="2000" dirty="0" err="1"/>
              <a:t>Specialised</a:t>
            </a:r>
            <a:r>
              <a:rPr lang="en-US" sz="2000" dirty="0"/>
              <a:t> interdisciplinary GCDC cohort training activities. </a:t>
            </a:r>
          </a:p>
          <a:p>
            <a:pPr>
              <a:spcBef>
                <a:spcPts val="0"/>
              </a:spcBef>
              <a:spcAft>
                <a:spcPts val="600"/>
              </a:spcAft>
            </a:pPr>
            <a:r>
              <a:rPr lang="en-GB" sz="2000" dirty="0"/>
              <a:t>Support from GCDC </a:t>
            </a:r>
            <a:r>
              <a:rPr lang="mr-IN" sz="2000" dirty="0"/>
              <a:t>–</a:t>
            </a:r>
            <a:r>
              <a:rPr lang="en-GB" sz="2000" dirty="0"/>
              <a:t> events, research methods, social &amp; networking, a doctoral community on campus.</a:t>
            </a:r>
          </a:p>
          <a:p>
            <a:pPr marL="0" indent="0">
              <a:spcAft>
                <a:spcPts val="1200"/>
              </a:spcAft>
              <a:buNone/>
            </a:pPr>
            <a:endParaRPr lang="en-US" sz="1000" b="1" dirty="0"/>
          </a:p>
          <a:p>
            <a:pPr marL="0" indent="0">
              <a:spcAft>
                <a:spcPts val="1200"/>
              </a:spcAft>
              <a:buNone/>
            </a:pPr>
            <a:r>
              <a:rPr lang="en-US" sz="2000" b="1" dirty="0"/>
              <a:t>Deadline for GCDC scholarship applications </a:t>
            </a:r>
            <a:r>
              <a:rPr lang="mr-IN" sz="2000" b="1" dirty="0"/>
              <a:t>–</a:t>
            </a:r>
            <a:r>
              <a:rPr lang="en-US" sz="2000" b="1" dirty="0"/>
              <a:t> Sunday 19 Jan 2020</a:t>
            </a:r>
            <a:endParaRPr lang="en-GB" sz="1500" b="1" dirty="0" smtClean="0"/>
          </a:p>
        </p:txBody>
      </p:sp>
    </p:spTree>
    <p:extLst>
      <p:ext uri="{BB962C8B-B14F-4D97-AF65-F5344CB8AC3E}">
        <p14:creationId xmlns:p14="http://schemas.microsoft.com/office/powerpoint/2010/main" val="4024039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Staff-led GCDC PostDoc awards</a:t>
            </a:r>
          </a:p>
        </p:txBody>
      </p:sp>
      <p:sp>
        <p:nvSpPr>
          <p:cNvPr id="3" name="Content Placeholder 2"/>
          <p:cNvSpPr>
            <a:spLocks noGrp="1"/>
          </p:cNvSpPr>
          <p:nvPr>
            <p:ph idx="1"/>
          </p:nvPr>
        </p:nvSpPr>
        <p:spPr>
          <a:xfrm>
            <a:off x="592666" y="1484313"/>
            <a:ext cx="8246533" cy="4897437"/>
          </a:xfrm>
        </p:spPr>
        <p:txBody>
          <a:bodyPr/>
          <a:lstStyle/>
          <a:p>
            <a:pPr marL="0" indent="0">
              <a:buNone/>
            </a:pPr>
            <a:r>
              <a:rPr lang="en-US" sz="2000" b="1" dirty="0"/>
              <a:t>Academic staff members are invited to suggest six-month projects suitable for a postdoctoral researcher to conduct. </a:t>
            </a:r>
          </a:p>
          <a:p>
            <a:pPr marL="0" indent="0">
              <a:buNone/>
            </a:pPr>
            <a:r>
              <a:rPr lang="en-US" sz="2000" dirty="0"/>
              <a:t>Projects must adhere to Global Challenges Research Fund (GCRF) stipulations and are intended to enhance the capacity of our academics and their partners to deliver world-class ODA compliant research and impact </a:t>
            </a:r>
          </a:p>
          <a:p>
            <a:pPr marL="0" indent="0">
              <a:buNone/>
            </a:pPr>
            <a:r>
              <a:rPr lang="en-US" sz="2000" b="1" dirty="0"/>
              <a:t>Key points:</a:t>
            </a:r>
          </a:p>
          <a:p>
            <a:pPr>
              <a:spcBef>
                <a:spcPts val="0"/>
              </a:spcBef>
            </a:pPr>
            <a:r>
              <a:rPr lang="en-US" sz="2000" dirty="0"/>
              <a:t>6 month appointments </a:t>
            </a:r>
            <a:r>
              <a:rPr lang="mr-IN" sz="2000" dirty="0"/>
              <a:t>–</a:t>
            </a:r>
            <a:r>
              <a:rPr lang="en-US" sz="2000" dirty="0"/>
              <a:t> must begin by 1 Feb </a:t>
            </a:r>
            <a:r>
              <a:rPr lang="en-GB" sz="2000" dirty="0"/>
              <a:t>2020.</a:t>
            </a:r>
            <a:endParaRPr lang="en-US" sz="2000" dirty="0"/>
          </a:p>
          <a:p>
            <a:pPr>
              <a:spcBef>
                <a:spcPts val="0"/>
              </a:spcBef>
            </a:pPr>
            <a:r>
              <a:rPr lang="en-US" sz="2000" dirty="0"/>
              <a:t>Projects must be feasible within the given timeframe and demonstrate strong projected impact and outputs.</a:t>
            </a:r>
          </a:p>
          <a:p>
            <a:pPr>
              <a:spcBef>
                <a:spcPts val="0"/>
              </a:spcBef>
            </a:pPr>
            <a:r>
              <a:rPr lang="en-US" sz="2000" dirty="0"/>
              <a:t>The postdoctoral researcher will be expected to participate in and contribute to the development of GCDC activities. </a:t>
            </a:r>
            <a:endParaRPr lang="en-GB" sz="2000" dirty="0"/>
          </a:p>
          <a:p>
            <a:pPr>
              <a:spcBef>
                <a:spcPts val="0"/>
              </a:spcBef>
            </a:pPr>
            <a:r>
              <a:rPr lang="en-US" sz="2000" dirty="0"/>
              <a:t>Deadline: Monday 18 November 2019.</a:t>
            </a:r>
          </a:p>
          <a:p>
            <a:pPr>
              <a:spcBef>
                <a:spcPts val="0"/>
              </a:spcBef>
            </a:pPr>
            <a:r>
              <a:rPr lang="en-US" sz="2000" dirty="0"/>
              <a:t>Decisions by end of November.</a:t>
            </a:r>
          </a:p>
          <a:p>
            <a:pPr>
              <a:spcBef>
                <a:spcPts val="0"/>
              </a:spcBef>
            </a:pPr>
            <a:r>
              <a:rPr lang="en-US" sz="2000" dirty="0"/>
              <a:t>Schools will liaise with HR to advertise and fill the posts.</a:t>
            </a:r>
          </a:p>
          <a:p>
            <a:pPr marL="0" indent="0">
              <a:spcBef>
                <a:spcPts val="0"/>
              </a:spcBef>
              <a:buNone/>
            </a:pPr>
            <a:endParaRPr lang="en-US" sz="2000" dirty="0"/>
          </a:p>
          <a:p>
            <a:pPr marL="0" indent="0">
              <a:spcBef>
                <a:spcPts val="0"/>
              </a:spcBef>
              <a:buNone/>
            </a:pPr>
            <a:endParaRPr lang="en-US" sz="2000" dirty="0"/>
          </a:p>
        </p:txBody>
      </p:sp>
    </p:spTree>
    <p:extLst>
      <p:ext uri="{BB962C8B-B14F-4D97-AF65-F5344CB8AC3E}">
        <p14:creationId xmlns:p14="http://schemas.microsoft.com/office/powerpoint/2010/main" val="2393960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connect with the GCDC</a:t>
            </a:r>
            <a:endParaRPr lang="en-US" dirty="0"/>
          </a:p>
        </p:txBody>
      </p:sp>
      <p:sp>
        <p:nvSpPr>
          <p:cNvPr id="3" name="Content Placeholder 2"/>
          <p:cNvSpPr>
            <a:spLocks noGrp="1"/>
          </p:cNvSpPr>
          <p:nvPr>
            <p:ph idx="1"/>
          </p:nvPr>
        </p:nvSpPr>
        <p:spPr>
          <a:xfrm>
            <a:off x="567368" y="2225406"/>
            <a:ext cx="6601348" cy="3564178"/>
          </a:xfrm>
        </p:spPr>
        <p:txBody>
          <a:bodyPr/>
          <a:lstStyle/>
          <a:p>
            <a:pPr>
              <a:spcBef>
                <a:spcPts val="0"/>
              </a:spcBef>
            </a:pPr>
            <a:r>
              <a:rPr lang="en-GB" sz="2000" dirty="0" smtClean="0"/>
              <a:t>A m</a:t>
            </a:r>
            <a:r>
              <a:rPr lang="en-GB" sz="2000" dirty="0" smtClean="0"/>
              <a:t>onthly, interdisciplinary event that includes </a:t>
            </a:r>
            <a:r>
              <a:rPr lang="en-GB" sz="2000" b="1" dirty="0" smtClean="0"/>
              <a:t>lunch</a:t>
            </a:r>
            <a:r>
              <a:rPr lang="en-GB" sz="2000" dirty="0" smtClean="0"/>
              <a:t> and a broad discussion on a </a:t>
            </a:r>
            <a:r>
              <a:rPr lang="en-GB" sz="2000" b="1" dirty="0" smtClean="0"/>
              <a:t>global challenge</a:t>
            </a:r>
          </a:p>
          <a:p>
            <a:pPr>
              <a:spcBef>
                <a:spcPts val="0"/>
              </a:spcBef>
            </a:pPr>
            <a:r>
              <a:rPr lang="en-GB" sz="2000" dirty="0" smtClean="0"/>
              <a:t>An opportunity to </a:t>
            </a:r>
            <a:r>
              <a:rPr lang="en-GB" sz="2000" b="1" dirty="0" smtClean="0"/>
              <a:t>connect</a:t>
            </a:r>
            <a:r>
              <a:rPr lang="en-GB" sz="2000" dirty="0" smtClean="0"/>
              <a:t> with the GCDC cohort, their supervisors and the larger network of Kent academics working to address global challenges through research</a:t>
            </a:r>
          </a:p>
          <a:p>
            <a:pPr>
              <a:spcBef>
                <a:spcPts val="0"/>
              </a:spcBef>
            </a:pPr>
            <a:r>
              <a:rPr lang="en-GB" sz="2000" b="1" dirty="0" smtClean="0"/>
              <a:t>Inaugural GCDC Hangout:</a:t>
            </a:r>
            <a:r>
              <a:rPr lang="en-GB" sz="2000" dirty="0" smtClean="0"/>
              <a:t> Wednesday, 13 November, from 1-2pm in CE329 (third floor of Cornwallis East) led by GCDC director, Dr Beth Breeze. RSVP to Grace Grussenmeyer: </a:t>
            </a:r>
            <a:r>
              <a:rPr lang="en-GB" sz="2000" dirty="0" smtClean="0">
                <a:hlinkClick r:id="rId3"/>
              </a:rPr>
              <a:t>kentgcdc@kent.ac.uk</a:t>
            </a:r>
            <a:r>
              <a:rPr lang="en-GB" sz="2000" dirty="0" smtClean="0"/>
              <a:t>.</a:t>
            </a:r>
            <a:endParaRPr lang="en-US" sz="2000" dirty="0"/>
          </a:p>
          <a:p>
            <a:pPr marL="0" indent="0">
              <a:spcBef>
                <a:spcPts val="0"/>
              </a:spcBef>
              <a:buNone/>
            </a:pPr>
            <a:endParaRPr lang="en-US" sz="2000" dirty="0"/>
          </a:p>
          <a:p>
            <a:pPr marL="0" indent="0">
              <a:spcBef>
                <a:spcPts val="0"/>
              </a:spcBef>
              <a:buNone/>
            </a:pPr>
            <a:endParaRPr lang="en-US" sz="20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6881" t="14531" r="29015"/>
          <a:stretch/>
        </p:blipFill>
        <p:spPr>
          <a:xfrm>
            <a:off x="7039777" y="3914652"/>
            <a:ext cx="1905918" cy="2462269"/>
          </a:xfrm>
          <a:prstGeom prst="rect">
            <a:avLst/>
          </a:prstGeom>
        </p:spPr>
      </p:pic>
      <p:sp>
        <p:nvSpPr>
          <p:cNvPr id="5" name="Rectangle 4"/>
          <p:cNvSpPr/>
          <p:nvPr/>
        </p:nvSpPr>
        <p:spPr>
          <a:xfrm>
            <a:off x="567368" y="1544313"/>
            <a:ext cx="4258020" cy="584775"/>
          </a:xfrm>
          <a:prstGeom prst="rect">
            <a:avLst/>
          </a:prstGeom>
          <a:effectLst>
            <a:outerShdw blurRad="152400" dist="317500" dir="5400000" sx="90000" sy="-19000" rotWithShape="0">
              <a:prstClr val="black">
                <a:alpha val="15000"/>
              </a:prstClr>
            </a:outerShdw>
          </a:effectLst>
        </p:spPr>
        <p:txBody>
          <a:bodyPr wrap="square">
            <a:spAutoFit/>
          </a:bodyPr>
          <a:lstStyle/>
          <a:p>
            <a:pPr marL="0" indent="0">
              <a:buNone/>
            </a:pPr>
            <a:r>
              <a:rPr lang="en-US" sz="3200" b="1" dirty="0"/>
              <a:t>GCDC Hangouts</a:t>
            </a:r>
          </a:p>
        </p:txBody>
      </p:sp>
    </p:spTree>
    <p:extLst>
      <p:ext uri="{BB962C8B-B14F-4D97-AF65-F5344CB8AC3E}">
        <p14:creationId xmlns:p14="http://schemas.microsoft.com/office/powerpoint/2010/main" val="2712702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Any questions?</a:t>
            </a:r>
          </a:p>
        </p:txBody>
      </p:sp>
      <p:pic>
        <p:nvPicPr>
          <p:cNvPr id="5" name="Content Placeholder 4" descr="Screenshot 2018-09-12 17.13.57.png"/>
          <p:cNvPicPr>
            <a:picLocks noGrp="1" noChangeAspect="1"/>
          </p:cNvPicPr>
          <p:nvPr>
            <p:ph idx="1"/>
          </p:nvPr>
        </p:nvPicPr>
        <p:blipFill>
          <a:blip r:embed="rId2">
            <a:extLst>
              <a:ext uri="{28A0092B-C50C-407E-A947-70E740481C1C}">
                <a14:useLocalDpi xmlns:a14="http://schemas.microsoft.com/office/drawing/2010/main" val="0"/>
              </a:ext>
            </a:extLst>
          </a:blip>
          <a:srcRect t="-12284" b="-12284"/>
          <a:stretch>
            <a:fillRect/>
          </a:stretch>
        </p:blipFill>
        <p:spPr>
          <a:xfrm>
            <a:off x="1110456" y="1219908"/>
            <a:ext cx="6985000" cy="4897437"/>
          </a:xfrm>
        </p:spPr>
      </p:pic>
    </p:spTree>
    <p:extLst>
      <p:ext uri="{BB962C8B-B14F-4D97-AF65-F5344CB8AC3E}">
        <p14:creationId xmlns:p14="http://schemas.microsoft.com/office/powerpoint/2010/main" val="249941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386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10-05 13.04.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1" y="822527"/>
            <a:ext cx="8928100" cy="5194300"/>
          </a:xfrm>
          <a:prstGeom prst="rect">
            <a:avLst/>
          </a:prstGeom>
        </p:spPr>
      </p:pic>
    </p:spTree>
    <p:extLst>
      <p:ext uri="{BB962C8B-B14F-4D97-AF65-F5344CB8AC3E}">
        <p14:creationId xmlns:p14="http://schemas.microsoft.com/office/powerpoint/2010/main" val="410181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Global Challenges Research Fund</a:t>
            </a:r>
          </a:p>
        </p:txBody>
      </p:sp>
      <p:sp>
        <p:nvSpPr>
          <p:cNvPr id="3" name="Content Placeholder 2"/>
          <p:cNvSpPr>
            <a:spLocks noGrp="1"/>
          </p:cNvSpPr>
          <p:nvPr>
            <p:ph idx="1"/>
          </p:nvPr>
        </p:nvSpPr>
        <p:spPr>
          <a:xfrm>
            <a:off x="660400" y="1484313"/>
            <a:ext cx="7656513" cy="5373687"/>
          </a:xfrm>
        </p:spPr>
        <p:txBody>
          <a:bodyPr/>
          <a:lstStyle/>
          <a:p>
            <a:pPr marL="0" indent="0">
              <a:buNone/>
            </a:pPr>
            <a:r>
              <a:rPr lang="en-US" sz="2000"/>
              <a:t>A £1.5 billion fund announced by the UK Government in late 2015 to support cutting-edge research that addresses the economic and social challenges faced by developing countries. </a:t>
            </a:r>
          </a:p>
          <a:p>
            <a:pPr marL="0" indent="0">
              <a:buNone/>
            </a:pPr>
            <a:endParaRPr lang="en-US" sz="2000"/>
          </a:p>
          <a:p>
            <a:pPr marL="0" indent="0">
              <a:buNone/>
            </a:pPr>
            <a:r>
              <a:rPr lang="en-US" sz="2000"/>
              <a:t>Challenge-led disciplinary and interdisciplinary research, and strengthening of the capacity for research, innovation and knowledge exchange in the UK and developing countries. </a:t>
            </a:r>
          </a:p>
          <a:p>
            <a:pPr marL="0" indent="0">
              <a:buNone/>
            </a:pPr>
            <a:endParaRPr lang="en-US" sz="2000"/>
          </a:p>
          <a:p>
            <a:pPr marL="0" indent="0">
              <a:buNone/>
            </a:pPr>
            <a:r>
              <a:rPr lang="en-US" sz="2000"/>
              <a:t>Three principal challenges that research projects should address: </a:t>
            </a:r>
          </a:p>
          <a:p>
            <a:pPr marL="0" indent="0">
              <a:buNone/>
            </a:pPr>
            <a:r>
              <a:rPr lang="en-US" sz="2000"/>
              <a:t>1) Equitable access to sustainable development; </a:t>
            </a:r>
          </a:p>
          <a:p>
            <a:pPr marL="0" indent="0">
              <a:buNone/>
            </a:pPr>
            <a:r>
              <a:rPr lang="en-US" sz="2000"/>
              <a:t>2) Sustainable economies and societies; and </a:t>
            </a:r>
          </a:p>
          <a:p>
            <a:pPr marL="0" indent="0">
              <a:buNone/>
            </a:pPr>
            <a:r>
              <a:rPr lang="en-US" sz="2000"/>
              <a:t>3) Human rights, good governance and social justice. </a:t>
            </a:r>
          </a:p>
          <a:p>
            <a:pPr marL="0" indent="0">
              <a:buNone/>
            </a:pPr>
            <a:endParaRPr lang="en-US" sz="2000"/>
          </a:p>
          <a:p>
            <a:pPr marL="0" indent="0">
              <a:buNone/>
            </a:pPr>
            <a:r>
              <a:rPr lang="en-US" sz="2000">
                <a:hlinkClick r:id="rId2"/>
              </a:rPr>
              <a:t>https://www.ukri.org/research/global-challenges-research-fund/</a:t>
            </a:r>
            <a:r>
              <a:rPr lang="en-US" sz="2000"/>
              <a:t> </a:t>
            </a:r>
          </a:p>
          <a:p>
            <a:pPr marL="0" indent="0">
              <a:buNone/>
            </a:pPr>
            <a:endParaRPr lang="en-US" sz="2000"/>
          </a:p>
        </p:txBody>
      </p:sp>
    </p:spTree>
    <p:extLst>
      <p:ext uri="{BB962C8B-B14F-4D97-AF65-F5344CB8AC3E}">
        <p14:creationId xmlns:p14="http://schemas.microsoft.com/office/powerpoint/2010/main" val="267491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581" y="1076204"/>
            <a:ext cx="8612066" cy="1790700"/>
          </a:xfrm>
        </p:spPr>
        <p:txBody>
          <a:bodyPr/>
          <a:lstStyle/>
          <a:p>
            <a:r>
              <a:rPr lang="en-US" dirty="0">
                <a:solidFill>
                  <a:schemeClr val="accent5">
                    <a:lumMod val="50000"/>
                  </a:schemeClr>
                </a:solidFill>
              </a:rPr>
              <a:t>Specific requirements and preparation of GCRF bids</a:t>
            </a:r>
            <a:endParaRPr lang="en-GB" dirty="0">
              <a:solidFill>
                <a:schemeClr val="accent5">
                  <a:lumMod val="50000"/>
                </a:schemeClr>
              </a:solidFill>
            </a:endParaRPr>
          </a:p>
        </p:txBody>
      </p:sp>
      <p:sp>
        <p:nvSpPr>
          <p:cNvPr id="3" name="Subtitle 2"/>
          <p:cNvSpPr>
            <a:spLocks noGrp="1"/>
          </p:cNvSpPr>
          <p:nvPr>
            <p:ph type="subTitle" idx="1"/>
          </p:nvPr>
        </p:nvSpPr>
        <p:spPr>
          <a:xfrm>
            <a:off x="1127613" y="3164739"/>
            <a:ext cx="6858000" cy="1241822"/>
          </a:xfrm>
        </p:spPr>
        <p:txBody>
          <a:bodyPr/>
          <a:lstStyle/>
          <a:p>
            <a:r>
              <a:rPr lang="en-US" dirty="0">
                <a:solidFill>
                  <a:srgbClr val="002060"/>
                </a:solidFill>
              </a:rPr>
              <a:t>An overview of what to watch out for in preparing a GCRF </a:t>
            </a:r>
            <a:r>
              <a:rPr lang="en-US" dirty="0" smtClean="0">
                <a:solidFill>
                  <a:srgbClr val="002060"/>
                </a:solidFill>
              </a:rPr>
              <a:t>bid</a:t>
            </a:r>
            <a:endParaRPr lang="en-GB" dirty="0">
              <a:solidFill>
                <a:srgbClr val="002060"/>
              </a:solidFill>
            </a:endParaRPr>
          </a:p>
        </p:txBody>
      </p:sp>
    </p:spTree>
    <p:extLst>
      <p:ext uri="{BB962C8B-B14F-4D97-AF65-F5344CB8AC3E}">
        <p14:creationId xmlns:p14="http://schemas.microsoft.com/office/powerpoint/2010/main" val="149860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Specific requirements and preparation of GCRF bids</a:t>
            </a:r>
            <a:endParaRPr lang="en-GB" sz="2700" dirty="0"/>
          </a:p>
        </p:txBody>
      </p:sp>
      <p:sp>
        <p:nvSpPr>
          <p:cNvPr id="3" name="Content Placeholder 2"/>
          <p:cNvSpPr>
            <a:spLocks noGrp="1"/>
          </p:cNvSpPr>
          <p:nvPr>
            <p:ph idx="1"/>
          </p:nvPr>
        </p:nvSpPr>
        <p:spPr/>
        <p:txBody>
          <a:bodyPr>
            <a:normAutofit/>
          </a:bodyPr>
          <a:lstStyle/>
          <a:p>
            <a:r>
              <a:rPr lang="en-US" dirty="0" smtClean="0"/>
              <a:t>ODA Compliance</a:t>
            </a:r>
          </a:p>
          <a:p>
            <a:r>
              <a:rPr lang="en-US" dirty="0" smtClean="0"/>
              <a:t>GCRF assessment criteria</a:t>
            </a:r>
          </a:p>
        </p:txBody>
      </p:sp>
    </p:spTree>
    <p:extLst>
      <p:ext uri="{BB962C8B-B14F-4D97-AF65-F5344CB8AC3E}">
        <p14:creationId xmlns:p14="http://schemas.microsoft.com/office/powerpoint/2010/main" val="213380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Official Development Assistance (ODA)</a:t>
            </a:r>
            <a:endParaRPr lang="en-GB" dirty="0"/>
          </a:p>
        </p:txBody>
      </p:sp>
      <p:sp>
        <p:nvSpPr>
          <p:cNvPr id="3" name="Content Placeholder 2"/>
          <p:cNvSpPr>
            <a:spLocks noGrp="1"/>
          </p:cNvSpPr>
          <p:nvPr>
            <p:ph idx="1"/>
          </p:nvPr>
        </p:nvSpPr>
        <p:spPr/>
        <p:txBody>
          <a:bodyPr>
            <a:normAutofit lnSpcReduction="10000"/>
          </a:bodyPr>
          <a:lstStyle/>
          <a:p>
            <a:r>
              <a:rPr lang="en-US" dirty="0" smtClean="0"/>
              <a:t>The GCRF forms </a:t>
            </a:r>
            <a:r>
              <a:rPr lang="en-US" dirty="0"/>
              <a:t>part of the UK's </a:t>
            </a:r>
            <a:r>
              <a:rPr lang="en-US" dirty="0" smtClean="0"/>
              <a:t>ODA commitment </a:t>
            </a:r>
            <a:r>
              <a:rPr lang="en-US" dirty="0"/>
              <a:t>which is monitored by the </a:t>
            </a:r>
            <a:r>
              <a:rPr lang="en-US" dirty="0" err="1"/>
              <a:t>Organisation</a:t>
            </a:r>
            <a:r>
              <a:rPr lang="en-US" dirty="0"/>
              <a:t> for Economic Cooperation </a:t>
            </a:r>
            <a:r>
              <a:rPr lang="en-US" dirty="0" smtClean="0"/>
              <a:t>and Development </a:t>
            </a:r>
            <a:r>
              <a:rPr lang="en-US" dirty="0"/>
              <a:t>(OECD). </a:t>
            </a:r>
            <a:endParaRPr lang="en-US" dirty="0" smtClean="0"/>
          </a:p>
          <a:p>
            <a:pPr marL="0" indent="0">
              <a:buNone/>
            </a:pPr>
            <a:endParaRPr lang="en-US" dirty="0" smtClean="0"/>
          </a:p>
          <a:p>
            <a:r>
              <a:rPr lang="en-US" dirty="0" smtClean="0"/>
              <a:t>ODA </a:t>
            </a:r>
            <a:r>
              <a:rPr lang="en-US" dirty="0"/>
              <a:t>funded activity focuses on outcomes that promote the </a:t>
            </a:r>
            <a:r>
              <a:rPr lang="en-US" dirty="0" smtClean="0"/>
              <a:t>long-term sustainable </a:t>
            </a:r>
            <a:r>
              <a:rPr lang="en-US" dirty="0"/>
              <a:t>growth of countries on the OECD Development Assistance Committee (DAC) </a:t>
            </a:r>
            <a:r>
              <a:rPr lang="en-US" dirty="0" smtClean="0"/>
              <a:t>list.</a:t>
            </a:r>
          </a:p>
          <a:p>
            <a:pPr marL="0" indent="0">
              <a:buNone/>
            </a:pPr>
            <a:endParaRPr lang="en-US" dirty="0"/>
          </a:p>
          <a:p>
            <a:r>
              <a:rPr lang="en-US" dirty="0" smtClean="0"/>
              <a:t>Administered </a:t>
            </a:r>
            <a:r>
              <a:rPr lang="en-US" dirty="0"/>
              <a:t>with the promotion of the economic development and welfare </a:t>
            </a:r>
            <a:r>
              <a:rPr lang="en-US" dirty="0" smtClean="0"/>
              <a:t>of developing </a:t>
            </a:r>
            <a:r>
              <a:rPr lang="en-US" dirty="0"/>
              <a:t>countries as its main </a:t>
            </a:r>
            <a:r>
              <a:rPr lang="en-US" dirty="0" smtClean="0"/>
              <a:t>objective.</a:t>
            </a:r>
          </a:p>
        </p:txBody>
      </p:sp>
    </p:spTree>
    <p:extLst>
      <p:ext uri="{BB962C8B-B14F-4D97-AF65-F5344CB8AC3E}">
        <p14:creationId xmlns:p14="http://schemas.microsoft.com/office/powerpoint/2010/main" val="99737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Official Development Assistance (ODA)</a:t>
            </a:r>
            <a:endParaRPr lang="en-GB" dirty="0"/>
          </a:p>
        </p:txBody>
      </p:sp>
      <p:sp>
        <p:nvSpPr>
          <p:cNvPr id="3" name="Content Placeholder 2"/>
          <p:cNvSpPr>
            <a:spLocks noGrp="1"/>
          </p:cNvSpPr>
          <p:nvPr>
            <p:ph idx="1"/>
          </p:nvPr>
        </p:nvSpPr>
        <p:spPr/>
        <p:txBody>
          <a:bodyPr>
            <a:normAutofit/>
          </a:bodyPr>
          <a:lstStyle/>
          <a:p>
            <a:r>
              <a:rPr lang="en-US" dirty="0" smtClean="0"/>
              <a:t>ODA DAC list </a:t>
            </a:r>
          </a:p>
        </p:txBody>
      </p:sp>
      <p:pic>
        <p:nvPicPr>
          <p:cNvPr id="2050" name="Picture 2" descr="ODA recipient 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585" y="2620737"/>
            <a:ext cx="6472418" cy="323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67887"/>
      </p:ext>
    </p:extLst>
  </p:cSld>
  <p:clrMapOvr>
    <a:masterClrMapping/>
  </p:clrMapOvr>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4020</TotalTime>
  <Words>2712</Words>
  <Application>Microsoft Office PowerPoint</Application>
  <PresentationFormat>On-screen Show (4:3)</PresentationFormat>
  <Paragraphs>320</Paragraphs>
  <Slides>35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Century Schoolbook</vt:lpstr>
      <vt:lpstr>kent2013</vt:lpstr>
      <vt:lpstr>PowerPoint Presentation</vt:lpstr>
      <vt:lpstr>Goals for this briefing</vt:lpstr>
      <vt:lpstr>2030 Agenda for Sustainable Development United Nations, New York 25/9/15</vt:lpstr>
      <vt:lpstr>PowerPoint Presentation</vt:lpstr>
      <vt:lpstr>Global Challenges Research Fund</vt:lpstr>
      <vt:lpstr>Specific requirements and preparation of GCRF bids</vt:lpstr>
      <vt:lpstr>Specific requirements and preparation of GCRF bids</vt:lpstr>
      <vt:lpstr>Official Development Assistance (ODA)</vt:lpstr>
      <vt:lpstr>Official Development Assistance (ODA)</vt:lpstr>
      <vt:lpstr>Official Development Assistance (ODA)</vt:lpstr>
      <vt:lpstr>ODA Compliance</vt:lpstr>
      <vt:lpstr>ODA Compliance</vt:lpstr>
      <vt:lpstr>ODA Compliance Statement</vt:lpstr>
      <vt:lpstr>GCRF assessment criteria</vt:lpstr>
      <vt:lpstr>GCRF assessment criteria</vt:lpstr>
      <vt:lpstr>GCRF assessment criteria</vt:lpstr>
      <vt:lpstr>GCRF assessment criteria</vt:lpstr>
      <vt:lpstr>GCRF assessment criteria</vt:lpstr>
      <vt:lpstr>GCRF assessment criteria</vt:lpstr>
      <vt:lpstr>GCRF assessment criteria</vt:lpstr>
      <vt:lpstr>GCRF assessment criteria</vt:lpstr>
      <vt:lpstr>GCRF assessment criteria</vt:lpstr>
      <vt:lpstr>GCRF assessment criteria</vt:lpstr>
      <vt:lpstr>Summary</vt:lpstr>
      <vt:lpstr>GCRF Partnership Development Fund </vt:lpstr>
      <vt:lpstr>GCRF Partnership Development Fund</vt:lpstr>
      <vt:lpstr>GCRF Partnership Development Fund</vt:lpstr>
      <vt:lpstr>GCRF Partnership Development Fund</vt:lpstr>
      <vt:lpstr>The GCDC team</vt:lpstr>
      <vt:lpstr>The Vision for Kent’s GCDC</vt:lpstr>
      <vt:lpstr>Ten GCDC PhD scholarships</vt:lpstr>
      <vt:lpstr>Staff-led GCDC PostDoc awards</vt:lpstr>
      <vt:lpstr>Other ways to connect with the GCDC</vt:lpstr>
      <vt:lpstr>Any questions?</vt:lpstr>
      <vt:lpstr>PowerPoint Presentation</vt:lpstr>
    </vt:vector>
  </TitlesOfParts>
  <Company>University of Kent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PG Powerpoint template</dc:title>
  <dc:creator>Miles Banbery</dc:creator>
  <cp:lastModifiedBy>Grace Grussenmeyer</cp:lastModifiedBy>
  <cp:revision>198</cp:revision>
  <cp:lastPrinted>2019-10-28T23:47:04Z</cp:lastPrinted>
  <dcterms:created xsi:type="dcterms:W3CDTF">2013-06-07T14:52:08Z</dcterms:created>
  <dcterms:modified xsi:type="dcterms:W3CDTF">2019-11-05T11:07:19Z</dcterms:modified>
</cp:coreProperties>
</file>