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76" r:id="rId2"/>
    <p:sldId id="385" r:id="rId3"/>
    <p:sldId id="372" r:id="rId4"/>
    <p:sldId id="373" r:id="rId5"/>
    <p:sldId id="369" r:id="rId6"/>
    <p:sldId id="386" r:id="rId7"/>
    <p:sldId id="387" r:id="rId8"/>
    <p:sldId id="382" r:id="rId9"/>
    <p:sldId id="384" r:id="rId10"/>
    <p:sldId id="380" r:id="rId11"/>
    <p:sldId id="383" r:id="rId12"/>
    <p:sldId id="341" r:id="rId13"/>
    <p:sldId id="259" r:id="rId14"/>
  </p:sldIdLst>
  <p:sldSz cx="9144000" cy="6858000" type="screen4x3"/>
  <p:notesSz cx="6797675" cy="9926638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6C0421"/>
    <a:srgbClr val="8C2633"/>
    <a:srgbClr val="7F5E23"/>
    <a:srgbClr val="520912"/>
    <a:srgbClr val="FF85C8"/>
    <a:srgbClr val="FCD852"/>
    <a:srgbClr val="FABE00"/>
    <a:srgbClr val="D6A300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84" autoAdjust="0"/>
    <p:restoredTop sz="75719" autoAdjust="0"/>
  </p:normalViewPr>
  <p:slideViewPr>
    <p:cSldViewPr snapToGrid="0">
      <p:cViewPr varScale="1">
        <p:scale>
          <a:sx n="75" d="100"/>
          <a:sy n="75" d="100"/>
        </p:scale>
        <p:origin x="-11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080" y="-10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12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8AB631-5925-A34A-857D-1FBE63617AC0}" type="slidenum">
              <a:rPr lang="en-US" sz="1200">
                <a:cs typeface="Arial" charset="0"/>
              </a:rPr>
              <a:pPr eaLnBrk="1" hangingPunct="1"/>
              <a:t>2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jpeg"/><Relationship Id="rId6" Type="http://schemas.openxmlformats.org/officeDocument/2006/relationships/image" Target="../media/image7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 smtClean="0">
                <a:solidFill>
                  <a:srgbClr val="002060"/>
                </a:solidFill>
              </a:rPr>
              <a:t>The UK’s European university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rgbClr val="6C0421"/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rgbClr val="6C0421"/>
          </a:solidFill>
        </p:spPr>
        <p:txBody>
          <a:bodyPr lIns="252000" tIns="0" rIns="252000" bIns="154800" anchor="ctr" anchorCtr="0"/>
          <a:lstStyle>
            <a:lvl1pPr marL="0" indent="0" algn="l">
              <a:lnSpc>
                <a:spcPts val="1380"/>
              </a:lnSpc>
              <a:spcBef>
                <a:spcPts val="0"/>
              </a:spcBef>
              <a:buNone/>
              <a:defRPr sz="1400" i="1" spc="-50" baseline="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SO840: The Fundamentals of Philanthropy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SO840: The Fundamentals of Philanthropy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SO840: The Fundamentals of Philanthropy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rgbClr val="6C042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 smtClean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 smtClean="0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SO840: The Fundamentals of Philanthropy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SO840: The Fundamentals of Philanthropy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rgbClr val="6C0421"/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6C0421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SO840: The Fundamentals of Philanthropy</a:t>
            </a:r>
            <a:endParaRPr lang="en-GB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4844" y="764704"/>
            <a:ext cx="4176464" cy="1584176"/>
          </a:xfrm>
          <a:solidFill>
            <a:srgbClr val="6C0421"/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4845" y="2348880"/>
            <a:ext cx="4176464" cy="720080"/>
          </a:xfrm>
          <a:solidFill>
            <a:srgbClr val="6C0421"/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SO840: The Fundamentals of Philanthropy</a:t>
            </a:r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Caption</a:t>
            </a:r>
            <a:endParaRPr lang="en-GB" sz="160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SO840: The Fundamentals of Philanthropy</a:t>
            </a:r>
            <a:endParaRPr lang="en-GB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SO840: The Fundamentals of Philanthropy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SO840: The Fundamentals of Philanthropy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4014" y="6524625"/>
            <a:ext cx="6491186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000"/>
            </a:lvl1pPr>
          </a:lstStyle>
          <a:p>
            <a:r>
              <a:rPr lang="en-US" smtClean="0"/>
              <a:t>SO840: The Fundamentals of Philanthropy</a:t>
            </a:r>
            <a:endParaRPr lang="en-GB" dirty="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rgbClr val="6C0421"/>
          </a:solidFill>
          <a:ln>
            <a:noFill/>
          </a:ln>
          <a:effectLst/>
        </p:spPr>
        <p:txBody>
          <a:bodyPr wrap="none" anchor="ctr"/>
          <a:lstStyle/>
          <a:p>
            <a:endParaRPr lang="en-GB">
              <a:solidFill>
                <a:srgbClr val="D6A300"/>
              </a:solidFill>
            </a:endParaRPr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rgbClr val="6C0421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rgbClr val="6C042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Clr>
          <a:srgbClr val="6C0421"/>
        </a:buClr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Clr>
          <a:srgbClr val="6C042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creenshot 2019-06-28 11.51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422016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30636" y="1086061"/>
            <a:ext cx="6491717" cy="2948057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GB" sz="3600"/>
          </a:p>
          <a:p>
            <a:pPr>
              <a:lnSpc>
                <a:spcPct val="100000"/>
              </a:lnSpc>
            </a:pPr>
            <a:r>
              <a:rPr lang="en-GB" sz="3600"/>
              <a:t>Philanthropy &amp; the SDGs: what role for private donors?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532" y="5647764"/>
            <a:ext cx="78665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Dr Beth Breeze</a:t>
            </a:r>
          </a:p>
          <a:p>
            <a:r>
              <a:rPr lang="en-US" sz="2000" b="1"/>
              <a:t>Director, Global Challenges Doctoral Centre, University of Kent</a:t>
            </a:r>
          </a:p>
        </p:txBody>
      </p:sp>
    </p:spTree>
    <p:extLst>
      <p:ext uri="{BB962C8B-B14F-4D97-AF65-F5344CB8AC3E}">
        <p14:creationId xmlns:p14="http://schemas.microsoft.com/office/powerpoint/2010/main" val="235627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2" y="549275"/>
            <a:ext cx="8479772" cy="576263"/>
          </a:xfrm>
        </p:spPr>
        <p:txBody>
          <a:bodyPr/>
          <a:lstStyle/>
          <a:p>
            <a:r>
              <a:rPr lang="en-US"/>
              <a:t>Why do private donors get involved with SDGs?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78" y="1573960"/>
            <a:ext cx="8132946" cy="4897437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/>
              <a:t>To help achieve their philanthropic goals.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/>
              <a:t>To find new allies across sectors, issues and borders.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/>
              <a:t>To prompt deep thinking and action on systems change.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/>
              <a:t>To motivate staff, board members, volunteers and partners.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/>
              <a:t>Because innovation / “Big Bets” is their USP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Screenshot 2019-10-05 15.4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2" y="5468844"/>
            <a:ext cx="3866835" cy="1075392"/>
          </a:xfrm>
          <a:prstGeom prst="rect">
            <a:avLst/>
          </a:prstGeom>
        </p:spPr>
      </p:pic>
      <p:pic>
        <p:nvPicPr>
          <p:cNvPr id="6" name="Picture 5" descr="Screenshot 2019-10-05 15.48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88" y="4272828"/>
            <a:ext cx="3705412" cy="25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71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might we be wary of private donors?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88" y="1484314"/>
            <a:ext cx="7874000" cy="2564746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/>
              <a:t>Philanthropy gives more power and influence to people who already have plenty of both.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/>
              <a:t>Unelected wealthy individuals should not decide what does and doesn’t get funded.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/>
              <a:t>Wealthy donors are responsilbe for the very problems they are now pretending to fix.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000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Screenshot 2019-10-05 17.26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59" y="4031293"/>
            <a:ext cx="1803400" cy="2694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6941" y="4857229"/>
            <a:ext cx="50650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/>
              <a:t>“I sit on a man’s back choking him and making him carry me, and yet assure myself and others that I am sorry for him and wish to lighten his load by all means possible</a:t>
            </a:r>
            <a:r>
              <a:rPr lang="mr-IN" sz="2000" i="1"/>
              <a:t>…</a:t>
            </a:r>
            <a:r>
              <a:rPr lang="en-GB" sz="2000" i="1"/>
              <a:t> except by getting off his back.”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7131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YOU think?</a:t>
            </a:r>
          </a:p>
        </p:txBody>
      </p:sp>
      <p:pic>
        <p:nvPicPr>
          <p:cNvPr id="5" name="Content Placeholder 4" descr="Screenshot 2018-09-12 17.14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276" b="-45276"/>
          <a:stretch>
            <a:fillRect/>
          </a:stretch>
        </p:blipFill>
        <p:spPr>
          <a:xfrm>
            <a:off x="1835806" y="3944470"/>
            <a:ext cx="5031811" cy="3527985"/>
          </a:xfrm>
        </p:spPr>
      </p:pic>
      <p:sp>
        <p:nvSpPr>
          <p:cNvPr id="3" name="TextBox 2"/>
          <p:cNvSpPr txBox="1"/>
          <p:nvPr/>
        </p:nvSpPr>
        <p:spPr>
          <a:xfrm>
            <a:off x="373529" y="1434353"/>
            <a:ext cx="8337177" cy="392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GB" sz="2000"/>
              <a:t>Should the resources of private donors be welcomed alongside public funding?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GB" sz="2000"/>
              <a:t>Should we beware encouraging unelected wealthy elites to extend their power and influence on the global stage? 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GB" sz="2000"/>
              <a:t>Are some SDGs more or less suitable for private support? 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GB" sz="2000"/>
              <a:t>How would you feel about receiving philanthropic support for your research/organisations?</a:t>
            </a:r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72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38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90"/>
                </a:solidFill>
                <a:latin typeface="Calibri" charset="0"/>
              </a:rPr>
              <a:t>A Bit About Me</a:t>
            </a:r>
            <a:endParaRPr lang="en-US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17410" name="Content Placeholder 3" descr="Screenshot 2017-09-05 13.43.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197" r="-83197"/>
          <a:stretch>
            <a:fillRect/>
          </a:stretch>
        </p:blipFill>
        <p:spPr>
          <a:xfrm>
            <a:off x="4211638" y="4076700"/>
            <a:ext cx="4176712" cy="2297113"/>
          </a:xfrm>
          <a:noFill/>
        </p:spPr>
      </p:pic>
      <p:pic>
        <p:nvPicPr>
          <p:cNvPr id="17411" name="Picture 1" descr="Screenshot 2018-11-08 02.04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17859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Screenshot 2018-11-08 02.07.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84313"/>
            <a:ext cx="24907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Screenshot 2018-11-08 02.14.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11255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Screenshot 2019-05-23 20.51.1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144621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" descr="Screenshot 2019-06-28 15.26.4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116681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" descr="Screenshot 2019-06-28 15.27.5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148748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4" descr="Screenshot 2019-06-28 15.27.3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05038"/>
            <a:ext cx="10541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5" descr="Screenshot 2019-06-28 15.27.2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16113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6" descr="Screenshot 2019-06-28 15.30.29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149725"/>
            <a:ext cx="15128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7" descr="Screenshot 2019-06-28 15.30.17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9725"/>
            <a:ext cx="12477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Content Placeholder 3" descr="Screenshot 2018-11-08 02.06.3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778" r="-72778"/>
          <a:stretch>
            <a:fillRect/>
          </a:stretch>
        </p:blipFill>
        <p:spPr bwMode="auto">
          <a:xfrm>
            <a:off x="6156325" y="4149725"/>
            <a:ext cx="39274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7422" name="Picture 10" descr="Screenshot 2019-06-28 15.40.57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254635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14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Bit About You</a:t>
            </a:r>
          </a:p>
        </p:txBody>
      </p:sp>
      <p:pic>
        <p:nvPicPr>
          <p:cNvPr id="5" name="Content Placeholder 4" descr="Screenshot 2019-10-05 12.29.0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0" r="-10280"/>
          <a:stretch>
            <a:fillRect/>
          </a:stretch>
        </p:blipFill>
        <p:spPr>
          <a:xfrm>
            <a:off x="2407914" y="1426593"/>
            <a:ext cx="4043686" cy="2835175"/>
          </a:xfrm>
        </p:spPr>
      </p:pic>
      <p:sp>
        <p:nvSpPr>
          <p:cNvPr id="6" name="TextBox 5"/>
          <p:cNvSpPr txBox="1"/>
          <p:nvPr/>
        </p:nvSpPr>
        <p:spPr>
          <a:xfrm>
            <a:off x="616050" y="4648880"/>
            <a:ext cx="82258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/>
              <a:t>Your name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Your School/discipline/research topic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On balance, do you feel positively or negatively about private philanthropy in general &amp;/or as funders of global challenges?</a:t>
            </a:r>
          </a:p>
        </p:txBody>
      </p:sp>
    </p:spTree>
    <p:extLst>
      <p:ext uri="{BB962C8B-B14F-4D97-AF65-F5344CB8AC3E}">
        <p14:creationId xmlns:p14="http://schemas.microsoft.com/office/powerpoint/2010/main" val="350032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2030 Agenda for Sustainable Development</a:t>
            </a:r>
            <a:br>
              <a:rPr lang="en-US"/>
            </a:br>
            <a:r>
              <a:rPr lang="en-US" sz="2000"/>
              <a:t>United Nations, New York 25/9/15</a:t>
            </a:r>
          </a:p>
        </p:txBody>
      </p:sp>
      <p:pic>
        <p:nvPicPr>
          <p:cNvPr id="5" name="Content Placeholder 4" descr="Screenshot 2019-10-05 12.55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9" b="-29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816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9-10-05 13.04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" y="822527"/>
            <a:ext cx="89281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5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price of success: funding the SDGs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313"/>
            <a:ext cx="7707313" cy="4897437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Total funding gap = $2.5 trillion</a:t>
            </a:r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r>
              <a:rPr lang="en-US"/>
              <a:t>2018 OECD DAC countries spent $150 billion</a:t>
            </a:r>
          </a:p>
          <a:p>
            <a:pPr marL="0" indent="0">
              <a:buNone/>
            </a:pPr>
            <a:r>
              <a:rPr lang="en-US"/>
              <a:t>Philanthropic donors spent $24 billion (in 2014)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Screenshot 2019-10-13 07.0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2" y="3691487"/>
            <a:ext cx="2032000" cy="622300"/>
          </a:xfrm>
          <a:prstGeom prst="rect">
            <a:avLst/>
          </a:prstGeom>
        </p:spPr>
      </p:pic>
      <p:pic>
        <p:nvPicPr>
          <p:cNvPr id="6" name="Picture 5" descr="Screenshot 2019-10-13 07.00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18" y="3625871"/>
            <a:ext cx="1066800" cy="1092200"/>
          </a:xfrm>
          <a:prstGeom prst="rect">
            <a:avLst/>
          </a:prstGeom>
        </p:spPr>
      </p:pic>
      <p:pic>
        <p:nvPicPr>
          <p:cNvPr id="7" name="Picture 6" descr="Screenshot 2019-10-13 07.01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9" y="4936257"/>
            <a:ext cx="2346790" cy="1200150"/>
          </a:xfrm>
          <a:prstGeom prst="rect">
            <a:avLst/>
          </a:prstGeom>
        </p:spPr>
      </p:pic>
      <p:pic>
        <p:nvPicPr>
          <p:cNvPr id="9" name="Picture 8" descr="Screenshot 2019-10-13 07.05.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78" y="3828543"/>
            <a:ext cx="4592947" cy="22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6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about ‘ordinary’ donors?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733" y="1484313"/>
            <a:ext cx="5201180" cy="4897437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UK Giving </a:t>
            </a:r>
            <a:r>
              <a:rPr lang="mr-IN"/>
              <a:t>–</a:t>
            </a:r>
            <a:r>
              <a:rPr lang="en-US"/>
              <a:t> 11% (£1.1 billion) to International Aid &amp; Disaster Relief</a:t>
            </a:r>
          </a:p>
          <a:p>
            <a:pPr marL="0" indent="0">
              <a:buNone/>
            </a:pPr>
            <a:r>
              <a:rPr lang="en-US"/>
              <a:t>(£m donors 11%-16%, £1.6 billion from 2007-16)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£14.6 billion in 2018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$23 billion </a:t>
            </a:r>
            <a:r>
              <a:rPr lang="mr-IN"/>
              <a:t>–</a:t>
            </a:r>
            <a:r>
              <a:rPr lang="en-US"/>
              <a:t> 6%, only cause area that decreased in 2018 report.</a:t>
            </a:r>
            <a:endParaRPr lang="en-US"/>
          </a:p>
        </p:txBody>
      </p:sp>
      <p:pic>
        <p:nvPicPr>
          <p:cNvPr id="4" name="Picture 3" descr="Screenshot 2019-10-13 08.05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8" y="4030133"/>
            <a:ext cx="2698577" cy="1136650"/>
          </a:xfrm>
          <a:prstGeom prst="rect">
            <a:avLst/>
          </a:prstGeom>
        </p:spPr>
      </p:pic>
      <p:pic>
        <p:nvPicPr>
          <p:cNvPr id="5" name="Picture 4" descr="Screenshot 2019-10-13 08.06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6" y="1371600"/>
            <a:ext cx="2043007" cy="2413000"/>
          </a:xfrm>
          <a:prstGeom prst="rect">
            <a:avLst/>
          </a:prstGeom>
        </p:spPr>
      </p:pic>
      <p:pic>
        <p:nvPicPr>
          <p:cNvPr id="6" name="Picture 5" descr="Screenshot 2019-10-13 08.07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5393266"/>
            <a:ext cx="2264833" cy="12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9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Philanthropy?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88" y="1484313"/>
            <a:ext cx="7704325" cy="489743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/>
              <a:t>Definition: “Voluntary action for the public good” (Payton, 1988)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/>
              <a:t>Philanthropy exists because </a:t>
            </a:r>
            <a:r>
              <a:rPr lang="en-US" sz="2000" i="1"/>
              <a:t>“things often go wrong and things could always be better” </a:t>
            </a:r>
            <a:r>
              <a:rPr lang="en-US" sz="2000"/>
              <a:t>(Payton &amp; Moody, 2008)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/>
              <a:t>Philanthropy is old as humankind: </a:t>
            </a:r>
            <a:r>
              <a:rPr lang="en-US" sz="2000" i="1"/>
              <a:t>“An ancient tradition and a hot trend.. [it] has been practised in some form in every human civilization we know of” </a:t>
            </a:r>
            <a:r>
              <a:rPr lang="en-US" sz="2000"/>
              <a:t>(Moody &amp; Breeze, 2016)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/>
              <a:t>Philanthropy is a </a:t>
            </a:r>
            <a:r>
              <a:rPr lang="en-US" sz="2000" i="1"/>
              <a:t>“contested concept” </a:t>
            </a:r>
            <a:r>
              <a:rPr lang="en-US" sz="2000"/>
              <a:t>(Daly, 2012)</a:t>
            </a:r>
          </a:p>
        </p:txBody>
      </p:sp>
      <p:pic>
        <p:nvPicPr>
          <p:cNvPr id="5" name="Picture 4" descr="Screenshot 2019-10-05 14.3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5" y="4547362"/>
            <a:ext cx="2631306" cy="1620263"/>
          </a:xfrm>
          <a:prstGeom prst="rect">
            <a:avLst/>
          </a:prstGeom>
        </p:spPr>
      </p:pic>
      <p:pic>
        <p:nvPicPr>
          <p:cNvPr id="7" name="Picture 6" descr="Screenshot 2019-10-05 15.26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29" y="4677564"/>
            <a:ext cx="2294964" cy="168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4471" y="5169647"/>
            <a:ext cx="90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Versus</a:t>
            </a:r>
          </a:p>
        </p:txBody>
      </p:sp>
    </p:spTree>
    <p:extLst>
      <p:ext uri="{BB962C8B-B14F-4D97-AF65-F5344CB8AC3E}">
        <p14:creationId xmlns:p14="http://schemas.microsoft.com/office/powerpoint/2010/main" val="410194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Philanthropy under Scrutiny</a:t>
            </a:r>
          </a:p>
        </p:txBody>
      </p:sp>
      <p:grpSp>
        <p:nvGrpSpPr>
          <p:cNvPr id="48130" name="Group 3"/>
          <p:cNvGrpSpPr>
            <a:grpSpLocks/>
          </p:cNvGrpSpPr>
          <p:nvPr/>
        </p:nvGrpSpPr>
        <p:grpSpPr bwMode="auto">
          <a:xfrm>
            <a:off x="1908175" y="1700213"/>
            <a:ext cx="4981575" cy="4687887"/>
            <a:chOff x="1965325" y="142875"/>
            <a:chExt cx="5200389" cy="4891599"/>
          </a:xfrm>
        </p:grpSpPr>
        <p:pic>
          <p:nvPicPr>
            <p:cNvPr id="48131" name="Picture 4" descr="Screenshot 2019-07-15 13.44.49.p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255" y="142875"/>
              <a:ext cx="1620000" cy="23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2" name="Picture 5" descr="Screenshot 2019-07-15 13.49.05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500" y="2657253"/>
              <a:ext cx="1620000" cy="237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3" name="Picture 6" descr="Screenshot 2019-07-15 13.51.23.pn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184" y="2657254"/>
              <a:ext cx="1620000" cy="23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4" name="Picture 7" descr="Screenshot 2019-07-17 14.01.06.png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714" y="142875"/>
              <a:ext cx="1620000" cy="23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8" descr="Screenshot 2019-07-17 14.01.36.png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325" y="142875"/>
              <a:ext cx="1620000" cy="23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0922317"/>
      </p:ext>
    </p:extLst>
  </p:cSld>
  <p:clrMapOvr>
    <a:masterClrMapping/>
  </p:clrMapOvr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3535</TotalTime>
  <Words>479</Words>
  <Application>Microsoft Macintosh PowerPoint</Application>
  <PresentationFormat>On-screen Show (4:3)</PresentationFormat>
  <Paragraphs>49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kent2013</vt:lpstr>
      <vt:lpstr>PowerPoint Presentation</vt:lpstr>
      <vt:lpstr>A Bit About Me</vt:lpstr>
      <vt:lpstr>A Bit About You</vt:lpstr>
      <vt:lpstr>2030 Agenda for Sustainable Development United Nations, New York 25/9/15</vt:lpstr>
      <vt:lpstr>PowerPoint Presentation</vt:lpstr>
      <vt:lpstr>The price of success: funding the SDGs</vt:lpstr>
      <vt:lpstr>How about ‘ordinary’ donors?</vt:lpstr>
      <vt:lpstr>What is Philanthropy?</vt:lpstr>
      <vt:lpstr>Philanthropy under Scrutiny</vt:lpstr>
      <vt:lpstr>Why do private donors get involved with SDGs?</vt:lpstr>
      <vt:lpstr>Why might we be wary of private donors?</vt:lpstr>
      <vt:lpstr>What do YOU think?</vt:lpstr>
      <vt:lpstr>PowerPoint Presentation</vt:lpstr>
    </vt:vector>
  </TitlesOfParts>
  <Manager/>
  <Company>University of Kent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Kent - PG Powerpoint template</dc:title>
  <dc:subject/>
  <dc:creator>Miles Banbery</dc:creator>
  <cp:keywords/>
  <dc:description/>
  <cp:lastModifiedBy>Beth Breeze</cp:lastModifiedBy>
  <cp:revision>189</cp:revision>
  <dcterms:created xsi:type="dcterms:W3CDTF">2013-06-07T14:52:08Z</dcterms:created>
  <dcterms:modified xsi:type="dcterms:W3CDTF">2019-10-13T07:10:29Z</dcterms:modified>
  <cp:category/>
</cp:coreProperties>
</file>