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374" r:id="rId2"/>
    <p:sldId id="364" r:id="rId3"/>
    <p:sldId id="274" r:id="rId4"/>
    <p:sldId id="375" r:id="rId5"/>
    <p:sldId id="376" r:id="rId6"/>
    <p:sldId id="377" r:id="rId7"/>
    <p:sldId id="373" r:id="rId8"/>
    <p:sldId id="366" r:id="rId9"/>
    <p:sldId id="378" r:id="rId10"/>
    <p:sldId id="372" r:id="rId11"/>
    <p:sldId id="340" r:id="rId12"/>
    <p:sldId id="259" r:id="rId13"/>
  </p:sldIdLst>
  <p:sldSz cx="9144000" cy="6858000" type="screen4x3"/>
  <p:notesSz cx="6797675" cy="9926638"/>
  <p:defaultTextStyle>
    <a:defPPr>
      <a:defRPr lang="en-GB"/>
    </a:defPPr>
    <a:lvl1pPr algn="l" rtl="0" fontAlgn="b">
      <a:spcBef>
        <a:spcPct val="30000"/>
      </a:spcBef>
      <a:spcAft>
        <a:spcPct val="0"/>
      </a:spcAft>
      <a:defRPr sz="2400" kern="1200">
        <a:solidFill>
          <a:schemeClr val="tx1"/>
        </a:solidFill>
        <a:latin typeface="Arial" charset="0"/>
        <a:ea typeface="+mn-ea"/>
        <a:cs typeface="Arial" charset="0"/>
      </a:defRPr>
    </a:lvl1pPr>
    <a:lvl2pPr marL="457200" algn="l" rtl="0" fontAlgn="b">
      <a:spcBef>
        <a:spcPct val="30000"/>
      </a:spcBef>
      <a:spcAft>
        <a:spcPct val="0"/>
      </a:spcAft>
      <a:defRPr sz="2400" kern="1200">
        <a:solidFill>
          <a:schemeClr val="tx1"/>
        </a:solidFill>
        <a:latin typeface="Arial" charset="0"/>
        <a:ea typeface="+mn-ea"/>
        <a:cs typeface="Arial" charset="0"/>
      </a:defRPr>
    </a:lvl2pPr>
    <a:lvl3pPr marL="914400" algn="l" rtl="0" fontAlgn="b">
      <a:spcBef>
        <a:spcPct val="30000"/>
      </a:spcBef>
      <a:spcAft>
        <a:spcPct val="0"/>
      </a:spcAft>
      <a:defRPr sz="2400" kern="1200">
        <a:solidFill>
          <a:schemeClr val="tx1"/>
        </a:solidFill>
        <a:latin typeface="Arial" charset="0"/>
        <a:ea typeface="+mn-ea"/>
        <a:cs typeface="Arial" charset="0"/>
      </a:defRPr>
    </a:lvl3pPr>
    <a:lvl4pPr marL="1371600" algn="l" rtl="0" fontAlgn="b">
      <a:spcBef>
        <a:spcPct val="30000"/>
      </a:spcBef>
      <a:spcAft>
        <a:spcPct val="0"/>
      </a:spcAft>
      <a:defRPr sz="2400" kern="1200">
        <a:solidFill>
          <a:schemeClr val="tx1"/>
        </a:solidFill>
        <a:latin typeface="Arial" charset="0"/>
        <a:ea typeface="+mn-ea"/>
        <a:cs typeface="Arial" charset="0"/>
      </a:defRPr>
    </a:lvl4pPr>
    <a:lvl5pPr marL="1828800" algn="l" rtl="0" fontAlgn="b">
      <a:spcBef>
        <a:spcPct val="3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892034"/>
    <a:srgbClr val="6C0421"/>
    <a:srgbClr val="8C2633"/>
    <a:srgbClr val="7F5E23"/>
    <a:srgbClr val="520912"/>
    <a:srgbClr val="FF85C8"/>
    <a:srgbClr val="FCD852"/>
    <a:srgbClr val="FABE00"/>
    <a:srgbClr val="D6A300"/>
    <a:srgbClr val="A4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84" autoAdjust="0"/>
    <p:restoredTop sz="75719" autoAdjust="0"/>
  </p:normalViewPr>
  <p:slideViewPr>
    <p:cSldViewPr snapToGrid="0">
      <p:cViewPr varScale="1">
        <p:scale>
          <a:sx n="75" d="100"/>
          <a:sy n="75" d="100"/>
        </p:scale>
        <p:origin x="-1192"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3080" y="-10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368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368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368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a:p>
        </p:txBody>
      </p:sp>
    </p:spTree>
    <p:extLst>
      <p:ext uri="{BB962C8B-B14F-4D97-AF65-F5344CB8AC3E}">
        <p14:creationId xmlns:p14="http://schemas.microsoft.com/office/powerpoint/2010/main" val="130538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163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3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163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a:p>
        </p:txBody>
      </p:sp>
    </p:spTree>
    <p:extLst>
      <p:ext uri="{BB962C8B-B14F-4D97-AF65-F5344CB8AC3E}">
        <p14:creationId xmlns:p14="http://schemas.microsoft.com/office/powerpoint/2010/main" val="12310637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a:t>
            </a:fld>
            <a:endParaRPr lang="en-GB"/>
          </a:p>
        </p:txBody>
      </p:sp>
    </p:spTree>
    <p:extLst>
      <p:ext uri="{BB962C8B-B14F-4D97-AF65-F5344CB8AC3E}">
        <p14:creationId xmlns:p14="http://schemas.microsoft.com/office/powerpoint/2010/main" val="342312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jpeg"/><Relationship Id="rId6" Type="http://schemas.openxmlformats.org/officeDocument/2006/relationships/image" Target="../media/image7.tiff"/><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algn="l"/>
            <a:r>
              <a:rPr lang="en-GB" sz="1200" dirty="0" smtClean="0">
                <a:solidFill>
                  <a:srgbClr val="002060"/>
                </a:solidFill>
              </a:rPr>
              <a:t>The UK’s European university</a:t>
            </a:r>
            <a:endParaRPr lang="en-GB" sz="1200" dirty="0">
              <a:solidFill>
                <a:srgbClr val="002060"/>
              </a:solidFill>
            </a:endParaRPr>
          </a:p>
        </p:txBody>
      </p:sp>
      <p:sp>
        <p:nvSpPr>
          <p:cNvPr id="10" name="Text Placeholder 7"/>
          <p:cNvSpPr>
            <a:spLocks noGrp="1"/>
          </p:cNvSpPr>
          <p:nvPr>
            <p:ph type="body" sz="quarter" idx="12" hasCustomPrompt="1"/>
          </p:nvPr>
        </p:nvSpPr>
        <p:spPr>
          <a:xfrm>
            <a:off x="467544" y="989117"/>
            <a:ext cx="4176464" cy="1512168"/>
          </a:xfrm>
          <a:solidFill>
            <a:srgbClr val="6C0421"/>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hasCustomPrompt="1"/>
          </p:nvPr>
        </p:nvSpPr>
        <p:spPr>
          <a:xfrm>
            <a:off x="467545" y="2488937"/>
            <a:ext cx="4176464" cy="664498"/>
          </a:xfrm>
          <a:solidFill>
            <a:srgbClr val="6C0421"/>
          </a:solidFill>
        </p:spPr>
        <p:txBody>
          <a:bodyPr lIns="252000" tIns="0" rIns="252000" bIns="154800" anchor="ctr" anchorCtr="0"/>
          <a:lstStyle>
            <a:lvl1pPr marL="0" indent="0" algn="l">
              <a:lnSpc>
                <a:spcPts val="1380"/>
              </a:lnSpc>
              <a:spcBef>
                <a:spcPts val="0"/>
              </a:spcBef>
              <a:buNone/>
              <a:defRPr sz="1400" i="1" spc="-50" baseline="0">
                <a:solidFill>
                  <a:srgbClr val="D6A300"/>
                </a:solidFill>
                <a:latin typeface="Century Schoolbook"/>
                <a:cs typeface="Century Schoolbook"/>
              </a:defRPr>
            </a:lvl1pPr>
          </a:lstStyle>
          <a:p>
            <a:pPr lvl="0"/>
            <a:r>
              <a:rPr lang="en-US" dirty="0" smtClean="0"/>
              <a:t>Sub heading</a:t>
            </a: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a:p>
        </p:txBody>
      </p:sp>
    </p:spTree>
    <p:extLst>
      <p:ext uri="{BB962C8B-B14F-4D97-AF65-F5344CB8AC3E}">
        <p14:creationId xmlns:p14="http://schemas.microsoft.com/office/powerpoint/2010/main" val="319569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SO840: The Fundamentals of Philanthropy</a:t>
            </a:r>
            <a:endParaRPr lang="en-GB"/>
          </a:p>
        </p:txBody>
      </p:sp>
      <p:sp>
        <p:nvSpPr>
          <p:cNvPr id="3"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4280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SO840: The Fundamentals of Philanthropy</a:t>
            </a:r>
            <a:endParaRPr lang="en-GB"/>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49521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SO840: The Fundamentals of Philanthropy</a:t>
            </a:r>
            <a:endParaRPr lang="en-GB"/>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76195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TextBox 4"/>
          <p:cNvSpPr txBox="1"/>
          <p:nvPr userDrawn="1"/>
        </p:nvSpPr>
        <p:spPr>
          <a:xfrm>
            <a:off x="-1860" y="0"/>
            <a:ext cx="9143999" cy="6858000"/>
          </a:xfrm>
          <a:prstGeom prst="rect">
            <a:avLst/>
          </a:prstGeom>
          <a:solidFill>
            <a:srgbClr val="6C0421"/>
          </a:solidFill>
        </p:spPr>
        <p:txBody>
          <a:bodyPr wrap="square" rtlCol="0">
            <a:spAutoFit/>
          </a:bodyPr>
          <a:lstStyle/>
          <a:p>
            <a:endParaRPr lang="en-US" dirty="0"/>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marL="0" marR="0" lvl="0" indent="0" algn="l" defTabSz="914400" rtl="0" eaLnBrk="1" fontAlgn="b" latinLnBrk="0" hangingPunct="1">
              <a:lnSpc>
                <a:spcPts val="5000"/>
              </a:lnSpc>
              <a:spcBef>
                <a:spcPts val="0"/>
              </a:spcBef>
              <a:spcAft>
                <a:spcPct val="0"/>
              </a:spcAft>
              <a:buClrTx/>
              <a:buSzTx/>
              <a:buFontTx/>
              <a:buNone/>
              <a:tabLst/>
              <a:defRPr/>
            </a:pPr>
            <a:r>
              <a:rPr lang="en-US" sz="4800" spc="-100" dirty="0" smtClean="0">
                <a:solidFill>
                  <a:srgbClr val="A47D00"/>
                </a:solidFill>
                <a:latin typeface="Century Schoolbook"/>
                <a:cs typeface="Century Schoolbook"/>
              </a:rPr>
              <a:t>THE UK’S EUROPEAN UNIVERSITY</a:t>
            </a:r>
          </a:p>
          <a:p>
            <a:endParaRPr lang="en-US" dirty="0"/>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r>
              <a:rPr lang="en-US" sz="2000" kern="1400" spc="-100" dirty="0" err="1" smtClean="0">
                <a:solidFill>
                  <a:schemeClr val="bg1"/>
                </a:solidFill>
                <a:latin typeface="Century Schoolbook"/>
                <a:cs typeface="Century Schoolbook"/>
              </a:rPr>
              <a:t>www.kent.ac.uk</a:t>
            </a:r>
            <a:endParaRPr lang="en-US" sz="2000" kern="1400" spc="-100" dirty="0">
              <a:solidFill>
                <a:schemeClr val="bg1"/>
              </a:solidFill>
              <a:latin typeface="Century Schoolbook"/>
              <a:cs typeface="Century Schoolbook"/>
            </a:endParaRP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73697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r>
              <a:rPr lang="en-US" smtClean="0"/>
              <a:t>SO840: The Fundamentals of Philanthropy</a:t>
            </a:r>
            <a:endParaRPr lang="en-GB" dirty="0"/>
          </a:p>
        </p:txBody>
      </p:sp>
      <p:sp>
        <p:nvSpPr>
          <p:cNvPr id="5"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98663874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smtClean="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r>
              <a:rPr lang="en-US" smtClean="0"/>
              <a:t>SO840: The Fundamentals of Philanthropy</a:t>
            </a:r>
            <a:endParaRPr lang="en-GB" dirty="0"/>
          </a:p>
        </p:txBody>
      </p:sp>
      <p:sp>
        <p:nvSpPr>
          <p:cNvPr id="8" name="Text Placeholder 7"/>
          <p:cNvSpPr>
            <a:spLocks noGrp="1"/>
          </p:cNvSpPr>
          <p:nvPr>
            <p:ph type="body" sz="quarter" idx="12" hasCustomPrompt="1"/>
          </p:nvPr>
        </p:nvSpPr>
        <p:spPr>
          <a:xfrm>
            <a:off x="4499992" y="764704"/>
            <a:ext cx="4176464" cy="1584176"/>
          </a:xfrm>
          <a:solidFill>
            <a:srgbClr val="6C0421"/>
          </a:solidFill>
        </p:spPr>
        <p:txBody>
          <a:bodyPr lIns="720000" tIns="273600" rIns="360000"/>
          <a:lstStyle>
            <a:lvl1pPr marL="0" indent="0">
              <a:lnSpc>
                <a:spcPts val="2600"/>
              </a:lnSpc>
              <a:buNone/>
              <a:defRPr sz="2400" spc="-100">
                <a:solidFill>
                  <a:schemeClr val="bg1"/>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499993" y="2276872"/>
            <a:ext cx="4176464" cy="935658"/>
          </a:xfrm>
          <a:solidFill>
            <a:srgbClr val="6C0421"/>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smtClean="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8208573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smtClean="0"/>
              <a:t>Click icon to add picture</a:t>
            </a:r>
            <a:endParaRPr lang="en-GB"/>
          </a:p>
        </p:txBody>
      </p:sp>
      <p:sp>
        <p:nvSpPr>
          <p:cNvPr id="4" name="Footer Placeholder 3"/>
          <p:cNvSpPr>
            <a:spLocks noGrp="1"/>
          </p:cNvSpPr>
          <p:nvPr>
            <p:ph type="ftr" sz="quarter" idx="10"/>
          </p:nvPr>
        </p:nvSpPr>
        <p:spPr/>
        <p:txBody>
          <a:bodyPr/>
          <a:lstStyle>
            <a:lvl1pPr>
              <a:defRPr/>
            </a:lvl1pPr>
          </a:lstStyle>
          <a:p>
            <a:r>
              <a:rPr lang="en-US" smtClean="0"/>
              <a:t>SO840: The Fundamentals of Philanthropy</a:t>
            </a:r>
            <a:endParaRPr lang="en-GB" dirty="0" smtClean="0"/>
          </a:p>
        </p:txBody>
      </p:sp>
      <p:sp>
        <p:nvSpPr>
          <p:cNvPr id="8" name="Text Placeholder 7"/>
          <p:cNvSpPr>
            <a:spLocks noGrp="1"/>
          </p:cNvSpPr>
          <p:nvPr>
            <p:ph type="body" sz="quarter" idx="12" hasCustomPrompt="1"/>
          </p:nvPr>
        </p:nvSpPr>
        <p:spPr>
          <a:xfrm>
            <a:off x="454844" y="764704"/>
            <a:ext cx="4176464" cy="1584176"/>
          </a:xfrm>
          <a:solidFill>
            <a:srgbClr val="6C0421"/>
          </a:solidFill>
        </p:spPr>
        <p:txBody>
          <a:bodyPr lIns="720000" tIns="273600" rIns="360000"/>
          <a:lstStyle>
            <a:lvl1pPr marL="0" indent="0">
              <a:lnSpc>
                <a:spcPts val="2600"/>
              </a:lnSpc>
              <a:buNone/>
              <a:defRPr sz="2400" spc="-100">
                <a:solidFill>
                  <a:srgbClr val="FFFFFF"/>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54845" y="2348880"/>
            <a:ext cx="4176464" cy="720080"/>
          </a:xfrm>
          <a:solidFill>
            <a:srgbClr val="6C0421"/>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smtClean="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88503742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US" smtClean="0"/>
              <a:t>SO840: The Fundamentals of Philanthropy</a:t>
            </a:r>
            <a:endParaRPr lang="en-GB"/>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smtClean="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smtClean="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smtClean="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smtClean="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smtClean="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r>
              <a:rPr lang="en-GB" sz="1600" dirty="0" smtClean="0"/>
              <a:t>Caption</a:t>
            </a:r>
            <a:endParaRPr lang="en-GB" sz="1600" dirty="0"/>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smtClean="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smtClean="0"/>
              <a:t>Click to edit Master text styles</a:t>
            </a:r>
          </a:p>
        </p:txBody>
      </p:sp>
      <p:sp>
        <p:nvSpPr>
          <p:cNvPr id="12"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236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US" smtClean="0"/>
              <a:t>SO840: The Fundamentals of Philanthropy</a:t>
            </a:r>
            <a:endParaRPr lang="en-GB" dirty="0"/>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8724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US" smtClean="0"/>
              <a:t>SO840: The Fundamentals of Philanthropy</a:t>
            </a:r>
            <a:endParaRPr lang="en-GB"/>
          </a:p>
        </p:txBody>
      </p:sp>
      <p:sp>
        <p:nvSpPr>
          <p:cNvPr id="8" name="Slide Number Placeholder 1"/>
          <p:cNvSpPr>
            <a:spLocks noGrp="1"/>
          </p:cNvSpPr>
          <p:nvPr>
            <p:ph type="sldNum" sz="quarter" idx="11"/>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9153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US" smtClean="0"/>
              <a:t>SO840: The Fundamentals of Philanthropy</a:t>
            </a:r>
            <a:endParaRPr lang="en-GB"/>
          </a:p>
        </p:txBody>
      </p:sp>
      <p:sp>
        <p:nvSpPr>
          <p:cNvPr id="4"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0421063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4100" name="Rectangle 4"/>
          <p:cNvSpPr>
            <a:spLocks noGrp="1" noChangeArrowheads="1"/>
          </p:cNvSpPr>
          <p:nvPr>
            <p:ph type="ftr" sz="quarter" idx="3"/>
          </p:nvPr>
        </p:nvSpPr>
        <p:spPr bwMode="auto">
          <a:xfrm>
            <a:off x="824014" y="6524625"/>
            <a:ext cx="6491186"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000"/>
            </a:lvl1pPr>
          </a:lstStyle>
          <a:p>
            <a:r>
              <a:rPr lang="en-US" smtClean="0"/>
              <a:t>SO840: The Fundamentals of Philanthropy</a:t>
            </a:r>
            <a:endParaRPr lang="en-GB" dirty="0" smtClean="0"/>
          </a:p>
        </p:txBody>
      </p:sp>
      <p:sp>
        <p:nvSpPr>
          <p:cNvPr id="4102" name="Rectangle 6"/>
          <p:cNvSpPr>
            <a:spLocks noChangeArrowheads="1"/>
          </p:cNvSpPr>
          <p:nvPr/>
        </p:nvSpPr>
        <p:spPr bwMode="auto">
          <a:xfrm>
            <a:off x="0" y="-1588"/>
            <a:ext cx="9144000" cy="287338"/>
          </a:xfrm>
          <a:prstGeom prst="rect">
            <a:avLst/>
          </a:prstGeom>
          <a:solidFill>
            <a:srgbClr val="6C0421"/>
          </a:solidFill>
          <a:ln>
            <a:noFill/>
          </a:ln>
          <a:effectLst/>
        </p:spPr>
        <p:txBody>
          <a:bodyPr wrap="none" anchor="ctr"/>
          <a:lstStyle/>
          <a:p>
            <a:endParaRPr lang="en-GB">
              <a:solidFill>
                <a:srgbClr val="D6A300"/>
              </a:solidFill>
            </a:endParaRPr>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60" r:id="rId4"/>
    <p:sldLayoutId id="2147483661" r:id="rId5"/>
    <p:sldLayoutId id="2147483659" r:id="rId6"/>
    <p:sldLayoutId id="2147483653" r:id="rId7"/>
    <p:sldLayoutId id="2147483654" r:id="rId8"/>
    <p:sldLayoutId id="2147483655" r:id="rId9"/>
    <p:sldLayoutId id="2147483656" r:id="rId10"/>
    <p:sldLayoutId id="2147483662" r:id="rId11"/>
    <p:sldLayoutId id="2147483657" r:id="rId12"/>
    <p:sldLayoutId id="2147483658" r:id="rId13"/>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sz="2800" b="1">
          <a:solidFill>
            <a:srgbClr val="800000"/>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rgbClr val="6C0421"/>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rgbClr val="6C042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Clr>
          <a:srgbClr val="6C0421"/>
        </a:buClr>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Clr>
          <a:srgbClr val="6C0421"/>
        </a:buClr>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B.Breeze@kent.ac.uk" TargetMode="External"/><Relationship Id="rId4" Type="http://schemas.openxmlformats.org/officeDocument/2006/relationships/hyperlink" Target="mailto:F.Grundig@kent.ac.uk" TargetMode="External"/><Relationship Id="rId5" Type="http://schemas.openxmlformats.org/officeDocument/2006/relationships/hyperlink" Target="mailto:g.Grussenmeyer@kent.ac.uk" TargetMode="External"/><Relationship Id="rId6" Type="http://schemas.openxmlformats.org/officeDocument/2006/relationships/hyperlink" Target="mailto:kentgcdc@kent.ac.uk" TargetMode="External"/><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ukri.org/research/global-challenges-research-fun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Screenshot 2019-06-28 11.51.1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422016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2"/>
          </p:nvPr>
        </p:nvSpPr>
        <p:spPr>
          <a:xfrm>
            <a:off x="530636" y="1086061"/>
            <a:ext cx="6491717" cy="2948057"/>
          </a:xfrm>
        </p:spPr>
        <p:txBody>
          <a:bodyPr/>
          <a:lstStyle/>
          <a:p>
            <a:pPr>
              <a:lnSpc>
                <a:spcPct val="100000"/>
              </a:lnSpc>
            </a:pPr>
            <a:endParaRPr lang="en-GB" sz="3600"/>
          </a:p>
          <a:p>
            <a:r>
              <a:rPr lang="en-US" sz="3600" dirty="0"/>
              <a:t>Global Challenges </a:t>
            </a:r>
          </a:p>
          <a:p>
            <a:r>
              <a:rPr lang="en-US" sz="3600" dirty="0"/>
              <a:t>Doctoral Centre (GCDC)</a:t>
            </a:r>
            <a:endParaRPr lang="en-US" sz="3600" dirty="0">
              <a:solidFill>
                <a:srgbClr val="D6A300"/>
              </a:solidFill>
            </a:endParaRPr>
          </a:p>
          <a:p>
            <a:r>
              <a:rPr lang="en-US" sz="3600" dirty="0">
                <a:solidFill>
                  <a:srgbClr val="D6A300"/>
                </a:solidFill>
              </a:rPr>
              <a:t>Humanities Briefing</a:t>
            </a:r>
          </a:p>
          <a:p>
            <a:r>
              <a:rPr lang="en-US" sz="3600" dirty="0">
                <a:solidFill>
                  <a:srgbClr val="D6A300"/>
                </a:solidFill>
              </a:rPr>
              <a:t>29 October 2019</a:t>
            </a:r>
            <a:endParaRPr lang="en-US" sz="3600" dirty="0">
              <a:solidFill>
                <a:srgbClr val="D6A300"/>
              </a:solidFill>
            </a:endParaRPr>
          </a:p>
        </p:txBody>
      </p:sp>
      <p:sp>
        <p:nvSpPr>
          <p:cNvPr id="3" name="TextBox 2"/>
          <p:cNvSpPr txBox="1"/>
          <p:nvPr/>
        </p:nvSpPr>
        <p:spPr>
          <a:xfrm>
            <a:off x="278172" y="4659859"/>
            <a:ext cx="7866556" cy="1942070"/>
          </a:xfrm>
          <a:prstGeom prst="rect">
            <a:avLst/>
          </a:prstGeom>
          <a:noFill/>
        </p:spPr>
        <p:txBody>
          <a:bodyPr wrap="none" rtlCol="0">
            <a:spAutoFit/>
          </a:bodyPr>
          <a:lstStyle/>
          <a:p>
            <a:r>
              <a:rPr lang="en-US" b="1"/>
              <a:t>Dr Beth Breeze</a:t>
            </a:r>
          </a:p>
          <a:p>
            <a:r>
              <a:rPr lang="en-US" sz="2000" b="1"/>
              <a:t>Director, Global Challenges Doctoral Centre, University of Kent</a:t>
            </a:r>
          </a:p>
          <a:p>
            <a:endParaRPr lang="en-US" sz="1000" b="1"/>
          </a:p>
          <a:p>
            <a:r>
              <a:rPr lang="en-US" b="1"/>
              <a:t>Professor Gordana Fontana-Giusti</a:t>
            </a:r>
          </a:p>
          <a:p>
            <a:r>
              <a:rPr lang="en-US" sz="2000" b="1"/>
              <a:t>Associate Dean for Graduate Studies, Faculty of Humanities</a:t>
            </a:r>
          </a:p>
        </p:txBody>
      </p:sp>
    </p:spTree>
    <p:extLst>
      <p:ext uri="{BB962C8B-B14F-4D97-AF65-F5344CB8AC3E}">
        <p14:creationId xmlns:p14="http://schemas.microsoft.com/office/powerpoint/2010/main" val="37720953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Insights into the application process</a:t>
            </a:r>
            <a:endParaRPr lang="en-US"/>
          </a:p>
        </p:txBody>
      </p:sp>
      <p:sp>
        <p:nvSpPr>
          <p:cNvPr id="3" name="Content Placeholder 2"/>
          <p:cNvSpPr>
            <a:spLocks noGrp="1"/>
          </p:cNvSpPr>
          <p:nvPr>
            <p:ph idx="1"/>
          </p:nvPr>
        </p:nvSpPr>
        <p:spPr>
          <a:xfrm>
            <a:off x="3369733" y="1738313"/>
            <a:ext cx="4947180" cy="4897437"/>
          </a:xfrm>
        </p:spPr>
        <p:txBody>
          <a:bodyPr/>
          <a:lstStyle/>
          <a:p>
            <a:pPr marL="0" indent="0">
              <a:buNone/>
            </a:pPr>
            <a:r>
              <a:rPr lang="en-US"/>
              <a:t>Professor Gordana Fontana-Giusti</a:t>
            </a:r>
          </a:p>
          <a:p>
            <a:r>
              <a:rPr lang="en-US"/>
              <a:t>Associate Dean </a:t>
            </a:r>
            <a:r>
              <a:rPr lang="mr-IN"/>
              <a:t>–</a:t>
            </a:r>
            <a:r>
              <a:rPr lang="en-US"/>
              <a:t> Graduate Studies</a:t>
            </a:r>
          </a:p>
          <a:p>
            <a:r>
              <a:rPr lang="en-US"/>
              <a:t>Member of the review panel for GCDC applicatins</a:t>
            </a:r>
          </a:p>
        </p:txBody>
      </p:sp>
      <p:pic>
        <p:nvPicPr>
          <p:cNvPr id="5" name="Picture 4" descr="Screenshot 2019-10-28 22.37.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67934"/>
            <a:ext cx="2667000" cy="2692400"/>
          </a:xfrm>
          <a:prstGeom prst="rect">
            <a:avLst/>
          </a:prstGeom>
        </p:spPr>
      </p:pic>
    </p:spTree>
    <p:extLst>
      <p:ext uri="{BB962C8B-B14F-4D97-AF65-F5344CB8AC3E}">
        <p14:creationId xmlns:p14="http://schemas.microsoft.com/office/powerpoint/2010/main" val="2428407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Any questions?</a:t>
            </a:r>
          </a:p>
        </p:txBody>
      </p:sp>
      <p:pic>
        <p:nvPicPr>
          <p:cNvPr id="5" name="Content Placeholder 4" descr="Screenshot 2018-09-12 17.13.57.png"/>
          <p:cNvPicPr>
            <a:picLocks noGrp="1" noChangeAspect="1"/>
          </p:cNvPicPr>
          <p:nvPr>
            <p:ph idx="1"/>
          </p:nvPr>
        </p:nvPicPr>
        <p:blipFill>
          <a:blip r:embed="rId2">
            <a:extLst>
              <a:ext uri="{28A0092B-C50C-407E-A947-70E740481C1C}">
                <a14:useLocalDpi xmlns:a14="http://schemas.microsoft.com/office/drawing/2010/main" val="0"/>
              </a:ext>
            </a:extLst>
          </a:blip>
          <a:srcRect t="-12284" b="-12284"/>
          <a:stretch>
            <a:fillRect/>
          </a:stretch>
        </p:blipFill>
        <p:spPr>
          <a:xfrm>
            <a:off x="1110456" y="1219908"/>
            <a:ext cx="6985000" cy="4897437"/>
          </a:xfrm>
        </p:spPr>
      </p:pic>
    </p:spTree>
    <p:extLst>
      <p:ext uri="{BB962C8B-B14F-4D97-AF65-F5344CB8AC3E}">
        <p14:creationId xmlns:p14="http://schemas.microsoft.com/office/powerpoint/2010/main" val="24994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3862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598"/>
            <a:ext cx="8291513" cy="576263"/>
          </a:xfrm>
        </p:spPr>
        <p:txBody>
          <a:bodyPr/>
          <a:lstStyle/>
          <a:p>
            <a:r>
              <a:rPr lang="en-US" dirty="0"/>
              <a:t>The GCDC team</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63" y="1859451"/>
            <a:ext cx="7772400" cy="2396825"/>
          </a:xfrm>
          <a:prstGeom prst="rect">
            <a:avLst/>
          </a:prstGeom>
        </p:spPr>
      </p:pic>
      <p:sp>
        <p:nvSpPr>
          <p:cNvPr id="9" name="Title 1"/>
          <p:cNvSpPr txBox="1">
            <a:spLocks/>
          </p:cNvSpPr>
          <p:nvPr/>
        </p:nvSpPr>
        <p:spPr bwMode="auto">
          <a:xfrm>
            <a:off x="513400" y="4403811"/>
            <a:ext cx="2526029" cy="93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sz="1600" kern="0" dirty="0" smtClean="0"/>
              <a:t>Dr Beth Breeze</a:t>
            </a:r>
          </a:p>
          <a:p>
            <a:r>
              <a:rPr lang="en-GB" sz="1400" kern="0" dirty="0" smtClean="0"/>
              <a:t>GCDC Director</a:t>
            </a:r>
          </a:p>
          <a:p>
            <a:r>
              <a:rPr lang="en-GB" sz="1100" b="0" kern="0" dirty="0" smtClean="0"/>
              <a:t>Centre for Philanthropy</a:t>
            </a:r>
          </a:p>
          <a:p>
            <a:r>
              <a:rPr lang="en-GB" sz="1400" b="0" kern="0" dirty="0" smtClean="0">
                <a:hlinkClick r:id="rId3"/>
              </a:rPr>
              <a:t>B.Breeze@kent.ac.uk</a:t>
            </a:r>
            <a:r>
              <a:rPr lang="en-GB" sz="1400" b="0" kern="0" dirty="0" smtClean="0"/>
              <a:t> </a:t>
            </a:r>
          </a:p>
        </p:txBody>
      </p:sp>
      <p:sp>
        <p:nvSpPr>
          <p:cNvPr id="10" name="Title 1"/>
          <p:cNvSpPr txBox="1">
            <a:spLocks/>
          </p:cNvSpPr>
          <p:nvPr/>
        </p:nvSpPr>
        <p:spPr bwMode="auto">
          <a:xfrm>
            <a:off x="3242310" y="4409892"/>
            <a:ext cx="2526029" cy="104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sz="1600" kern="0" dirty="0" smtClean="0"/>
              <a:t>Dr Frank Grundig</a:t>
            </a:r>
          </a:p>
          <a:p>
            <a:r>
              <a:rPr lang="en-GB" sz="1400" kern="0" dirty="0"/>
              <a:t>GCDC Deputy Director</a:t>
            </a:r>
          </a:p>
          <a:p>
            <a:r>
              <a:rPr lang="en-GB" sz="1100" b="0" kern="0" dirty="0" smtClean="0"/>
              <a:t>School of Politics &amp; International Relations</a:t>
            </a:r>
          </a:p>
          <a:p>
            <a:r>
              <a:rPr lang="en-GB" sz="1400" b="0" kern="0" dirty="0" smtClean="0">
                <a:hlinkClick r:id="rId4"/>
              </a:rPr>
              <a:t>F.Grundig@kent.ac.uk</a:t>
            </a:r>
            <a:r>
              <a:rPr lang="en-GB" sz="1400" b="0" kern="0" dirty="0" smtClean="0"/>
              <a:t> </a:t>
            </a:r>
          </a:p>
        </p:txBody>
      </p:sp>
      <p:sp>
        <p:nvSpPr>
          <p:cNvPr id="11" name="Title 1"/>
          <p:cNvSpPr txBox="1">
            <a:spLocks/>
          </p:cNvSpPr>
          <p:nvPr/>
        </p:nvSpPr>
        <p:spPr bwMode="auto">
          <a:xfrm>
            <a:off x="5868351" y="4357876"/>
            <a:ext cx="2880362" cy="1181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sz="1600" kern="0" dirty="0" smtClean="0"/>
              <a:t>Grace Grussenmeyer</a:t>
            </a:r>
          </a:p>
          <a:p>
            <a:r>
              <a:rPr lang="en-GB" sz="1400" kern="0" dirty="0"/>
              <a:t>GCRF Officer</a:t>
            </a:r>
          </a:p>
          <a:p>
            <a:r>
              <a:rPr lang="en-GB" sz="1100" b="0" kern="0" dirty="0" smtClean="0"/>
              <a:t>The Graduate School &amp; Research Services</a:t>
            </a:r>
          </a:p>
          <a:p>
            <a:r>
              <a:rPr lang="en-GB" sz="1400" b="0" kern="0" dirty="0" smtClean="0">
                <a:hlinkClick r:id="rId5"/>
              </a:rPr>
              <a:t>g.grussenmeyer@kent.ac.uk</a:t>
            </a:r>
            <a:r>
              <a:rPr lang="en-GB" sz="1400" b="0" kern="0" dirty="0" smtClean="0"/>
              <a:t> </a:t>
            </a:r>
          </a:p>
          <a:p>
            <a:r>
              <a:rPr lang="en-GB" sz="1400" b="0" kern="0" dirty="0" smtClean="0">
                <a:hlinkClick r:id="rId6"/>
              </a:rPr>
              <a:t>kentgcdc@kent.ac.uk</a:t>
            </a:r>
            <a:r>
              <a:rPr lang="en-GB" sz="1400" b="0" kern="0" dirty="0" smtClean="0"/>
              <a:t> </a:t>
            </a:r>
          </a:p>
        </p:txBody>
      </p:sp>
    </p:spTree>
    <p:extLst>
      <p:ext uri="{BB962C8B-B14F-4D97-AF65-F5344CB8AC3E}">
        <p14:creationId xmlns:p14="http://schemas.microsoft.com/office/powerpoint/2010/main" val="22377934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46" y="540578"/>
            <a:ext cx="8291513" cy="576263"/>
          </a:xfrm>
        </p:spPr>
        <p:txBody>
          <a:bodyPr/>
          <a:lstStyle/>
          <a:p>
            <a:pPr algn="ctr"/>
            <a:r>
              <a:rPr lang="en-GB" dirty="0" smtClean="0"/>
              <a:t>Goals for this briefing</a:t>
            </a:r>
            <a:endParaRPr lang="en-GB" dirty="0"/>
          </a:p>
        </p:txBody>
      </p:sp>
      <p:pic>
        <p:nvPicPr>
          <p:cNvPr id="4" name="Picture 2" descr="Screenshot 2017-09-20 20.00.4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6933" y="4761254"/>
            <a:ext cx="4317938" cy="16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51467" y="1621408"/>
            <a:ext cx="7162800" cy="3761029"/>
          </a:xfrm>
          <a:prstGeom prst="rect">
            <a:avLst/>
          </a:prstGeom>
          <a:noFill/>
        </p:spPr>
        <p:txBody>
          <a:bodyPr wrap="square" rtlCol="0">
            <a:spAutoFit/>
          </a:bodyPr>
          <a:lstStyle/>
          <a:p>
            <a:pPr marL="457200" indent="-457200">
              <a:buFont typeface="+mj-lt"/>
              <a:buAutoNum type="arabicPeriod"/>
            </a:pPr>
            <a:r>
              <a:rPr lang="en-US" sz="2000" dirty="0"/>
              <a:t>Introducing the GCDC</a:t>
            </a:r>
          </a:p>
          <a:p>
            <a:pPr marL="457200" indent="-457200">
              <a:buFont typeface="+mj-lt"/>
              <a:buAutoNum type="arabicPeriod"/>
            </a:pPr>
            <a:r>
              <a:rPr lang="en-US" sz="2000" dirty="0"/>
              <a:t>What opportunities exist for Humanities colleagues?</a:t>
            </a:r>
          </a:p>
          <a:p>
            <a:pPr marL="914400" lvl="1" indent="-457200">
              <a:buFont typeface="Arial"/>
              <a:buChar char="•"/>
            </a:pPr>
            <a:r>
              <a:rPr lang="en-US" sz="2000" dirty="0"/>
              <a:t>Staff-led PhD projects</a:t>
            </a:r>
            <a:endParaRPr lang="en-US" sz="2000" dirty="0"/>
          </a:p>
          <a:p>
            <a:pPr marL="914400" lvl="1" indent="-457200">
              <a:buFont typeface="Arial"/>
              <a:buChar char="•"/>
            </a:pPr>
            <a:r>
              <a:rPr lang="en-US" sz="2000" dirty="0" smtClean="0"/>
              <a:t>Supervision of Student-led PhD projects</a:t>
            </a:r>
          </a:p>
          <a:p>
            <a:pPr marL="914400" lvl="1" indent="-457200">
              <a:buFont typeface="Arial"/>
              <a:buChar char="•"/>
            </a:pPr>
            <a:r>
              <a:rPr lang="en-US" sz="2000" dirty="0"/>
              <a:t>PostDoc awards</a:t>
            </a:r>
          </a:p>
          <a:p>
            <a:pPr marL="457200" indent="-457200">
              <a:buFont typeface="+mj-lt"/>
              <a:buAutoNum type="arabicPeriod"/>
            </a:pPr>
            <a:r>
              <a:rPr lang="en-US" sz="2000" dirty="0"/>
              <a:t>The application process </a:t>
            </a:r>
          </a:p>
          <a:p>
            <a:pPr marL="457200" indent="-457200">
              <a:buFont typeface="+mj-lt"/>
              <a:buAutoNum type="arabicPeriod"/>
            </a:pPr>
            <a:r>
              <a:rPr lang="en-US" sz="2000" dirty="0"/>
              <a:t>Any questions?</a:t>
            </a:r>
            <a:endParaRPr lang="en-US" sz="2000" dirty="0"/>
          </a:p>
          <a:p>
            <a:endParaRPr lang="en-US" dirty="0"/>
          </a:p>
          <a:p>
            <a:endParaRPr lang="en-US" dirty="0"/>
          </a:p>
        </p:txBody>
      </p:sp>
    </p:spTree>
    <p:extLst>
      <p:ext uri="{BB962C8B-B14F-4D97-AF65-F5344CB8AC3E}">
        <p14:creationId xmlns:p14="http://schemas.microsoft.com/office/powerpoint/2010/main" val="26115708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2030 Agenda for Sustainable Development</a:t>
            </a:r>
            <a:br>
              <a:rPr lang="en-US"/>
            </a:br>
            <a:r>
              <a:rPr lang="en-US" sz="2000"/>
              <a:t>United Nations, New York 25/9/15</a:t>
            </a:r>
          </a:p>
        </p:txBody>
      </p:sp>
      <p:pic>
        <p:nvPicPr>
          <p:cNvPr id="5" name="Content Placeholder 4" descr="Screenshot 2019-10-05 12.55.41.png"/>
          <p:cNvPicPr>
            <a:picLocks noGrp="1" noChangeAspect="1"/>
          </p:cNvPicPr>
          <p:nvPr>
            <p:ph idx="1"/>
          </p:nvPr>
        </p:nvPicPr>
        <p:blipFill>
          <a:blip r:embed="rId2">
            <a:extLst>
              <a:ext uri="{28A0092B-C50C-407E-A947-70E740481C1C}">
                <a14:useLocalDpi xmlns:a14="http://schemas.microsoft.com/office/drawing/2010/main" val="0"/>
              </a:ext>
            </a:extLst>
          </a:blip>
          <a:srcRect t="-2969" b="-2969"/>
          <a:stretch>
            <a:fillRect/>
          </a:stretch>
        </p:blipFill>
        <p:spPr/>
      </p:pic>
    </p:spTree>
    <p:extLst>
      <p:ext uri="{BB962C8B-B14F-4D97-AF65-F5344CB8AC3E}">
        <p14:creationId xmlns:p14="http://schemas.microsoft.com/office/powerpoint/2010/main" val="2632988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9-10-05 13.04.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81" y="822527"/>
            <a:ext cx="8928100" cy="5194300"/>
          </a:xfrm>
          <a:prstGeom prst="rect">
            <a:avLst/>
          </a:prstGeom>
        </p:spPr>
      </p:pic>
    </p:spTree>
    <p:extLst>
      <p:ext uri="{BB962C8B-B14F-4D97-AF65-F5344CB8AC3E}">
        <p14:creationId xmlns:p14="http://schemas.microsoft.com/office/powerpoint/2010/main" val="410181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Global Challenges Research Fund</a:t>
            </a:r>
          </a:p>
        </p:txBody>
      </p:sp>
      <p:sp>
        <p:nvSpPr>
          <p:cNvPr id="3" name="Content Placeholder 2"/>
          <p:cNvSpPr>
            <a:spLocks noGrp="1"/>
          </p:cNvSpPr>
          <p:nvPr>
            <p:ph idx="1"/>
          </p:nvPr>
        </p:nvSpPr>
        <p:spPr>
          <a:xfrm>
            <a:off x="660400" y="1484313"/>
            <a:ext cx="7656513" cy="5373687"/>
          </a:xfrm>
        </p:spPr>
        <p:txBody>
          <a:bodyPr/>
          <a:lstStyle/>
          <a:p>
            <a:pPr marL="0" indent="0">
              <a:buNone/>
            </a:pPr>
            <a:r>
              <a:rPr lang="en-US" sz="2000"/>
              <a:t>A £1.5 billion fund announced by the UK Government in late 2015 to support cutting-edge research that addresses the economic and social challenges faced by developing countries. </a:t>
            </a:r>
          </a:p>
          <a:p>
            <a:pPr marL="0" indent="0">
              <a:buNone/>
            </a:pPr>
            <a:endParaRPr lang="en-US" sz="2000"/>
          </a:p>
          <a:p>
            <a:pPr marL="0" indent="0">
              <a:buNone/>
            </a:pPr>
            <a:r>
              <a:rPr lang="en-US" sz="2000"/>
              <a:t>Challenge-led disciplinary and interdisciplinary research, and strengthening of the capacity for research, innovation and knowledge exchange in the UK and developing countries. </a:t>
            </a:r>
          </a:p>
          <a:p>
            <a:pPr marL="0" indent="0">
              <a:buNone/>
            </a:pPr>
            <a:endParaRPr lang="en-US" sz="2000"/>
          </a:p>
          <a:p>
            <a:pPr marL="0" indent="0">
              <a:buNone/>
            </a:pPr>
            <a:r>
              <a:rPr lang="en-US" sz="2000"/>
              <a:t>Three principal challenges that research projects should address: </a:t>
            </a:r>
          </a:p>
          <a:p>
            <a:pPr marL="0" indent="0">
              <a:buNone/>
            </a:pPr>
            <a:r>
              <a:rPr lang="en-US" sz="2000"/>
              <a:t>1) Equitable access to sustainable development; </a:t>
            </a:r>
          </a:p>
          <a:p>
            <a:pPr marL="0" indent="0">
              <a:buNone/>
            </a:pPr>
            <a:r>
              <a:rPr lang="en-US" sz="2000"/>
              <a:t>2) Sustainable economies and societies; and </a:t>
            </a:r>
          </a:p>
          <a:p>
            <a:pPr marL="0" indent="0">
              <a:buNone/>
            </a:pPr>
            <a:r>
              <a:rPr lang="en-US" sz="2000"/>
              <a:t>3) Human rights, good governance and social justice. </a:t>
            </a:r>
          </a:p>
          <a:p>
            <a:pPr marL="0" indent="0">
              <a:buNone/>
            </a:pPr>
            <a:endParaRPr lang="en-US" sz="2000"/>
          </a:p>
          <a:p>
            <a:pPr marL="0" indent="0">
              <a:buNone/>
            </a:pPr>
            <a:r>
              <a:rPr lang="en-US" sz="2000">
                <a:hlinkClick r:id="rId2"/>
              </a:rPr>
              <a:t>https://www.ukri.org/research/global-challenges-research-fund/</a:t>
            </a:r>
            <a:r>
              <a:rPr lang="en-US" sz="2000"/>
              <a:t> </a:t>
            </a:r>
          </a:p>
          <a:p>
            <a:pPr marL="0" indent="0">
              <a:buNone/>
            </a:pPr>
            <a:endParaRPr lang="en-US" sz="2000"/>
          </a:p>
        </p:txBody>
      </p:sp>
    </p:spTree>
    <p:extLst>
      <p:ext uri="{BB962C8B-B14F-4D97-AF65-F5344CB8AC3E}">
        <p14:creationId xmlns:p14="http://schemas.microsoft.com/office/powerpoint/2010/main" val="2674919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b="1">
                <a:solidFill>
                  <a:schemeClr val="accent6"/>
                </a:solidFill>
                <a:latin typeface="Calibri" charset="0"/>
              </a:rPr>
              <a:t>The Vision for Kent’s GCDC</a:t>
            </a:r>
          </a:p>
        </p:txBody>
      </p:sp>
      <p:sp>
        <p:nvSpPr>
          <p:cNvPr id="7" name="Content Placeholder 6"/>
          <p:cNvSpPr>
            <a:spLocks noGrp="1"/>
          </p:cNvSpPr>
          <p:nvPr>
            <p:ph idx="1"/>
          </p:nvPr>
        </p:nvSpPr>
        <p:spPr>
          <a:xfrm>
            <a:off x="609600" y="1484313"/>
            <a:ext cx="8144933" cy="4897437"/>
          </a:xfrm>
        </p:spPr>
        <p:txBody>
          <a:bodyPr/>
          <a:lstStyle/>
          <a:p>
            <a:pPr>
              <a:spcAft>
                <a:spcPts val="1200"/>
              </a:spcAft>
              <a:defRPr/>
            </a:pPr>
            <a:r>
              <a:rPr lang="en-GB" sz="2000"/>
              <a:t>To provide scholarships for doctoral research that helps achieve the UN Sustainable Development Goals by tackling economic and social problems faced by developing countries on the OECD’s Development Assistance Committee (DAC) list. </a:t>
            </a:r>
          </a:p>
          <a:p>
            <a:pPr>
              <a:spcAft>
                <a:spcPts val="1200"/>
              </a:spcAft>
              <a:defRPr/>
            </a:pPr>
            <a:r>
              <a:rPr lang="en-GB" sz="2000"/>
              <a:t>To provide the best possible academic and pastoral support for our doctoral researchers</a:t>
            </a:r>
          </a:p>
          <a:p>
            <a:pPr>
              <a:spcAft>
                <a:spcPts val="1200"/>
              </a:spcAft>
              <a:defRPr/>
            </a:pPr>
            <a:r>
              <a:rPr lang="en-GB" sz="2000"/>
              <a:t>To create a welcoming home for all those on our campuses who are aligned with the goals of the GCRF</a:t>
            </a:r>
          </a:p>
          <a:p>
            <a:pPr marL="0" indent="0">
              <a:buFont typeface="Arial" charset="0"/>
              <a:buNone/>
              <a:defRPr/>
            </a:pPr>
            <a:endParaRPr lang="en-US"/>
          </a:p>
        </p:txBody>
      </p:sp>
      <p:pic>
        <p:nvPicPr>
          <p:cNvPr id="21507" name="Picture 7" descr="Screenshot 2019-06-28 11.51.1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97425"/>
            <a:ext cx="91440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95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1" y="907509"/>
            <a:ext cx="8297332" cy="576263"/>
          </a:xfrm>
        </p:spPr>
        <p:txBody>
          <a:bodyPr/>
          <a:lstStyle/>
          <a:p>
            <a:r>
              <a:rPr lang="en-GB" sz="3600" dirty="0">
                <a:solidFill>
                  <a:srgbClr val="892034"/>
                </a:solidFill>
              </a:rPr>
              <a:t>Ten</a:t>
            </a:r>
            <a:r>
              <a:rPr lang="en-GB" sz="3600" dirty="0" smtClean="0">
                <a:solidFill>
                  <a:srgbClr val="892034"/>
                </a:solidFill>
              </a:rPr>
              <a:t> GCDC PhD scholarships</a:t>
            </a:r>
            <a:endParaRPr lang="en-GB" dirty="0">
              <a:solidFill>
                <a:srgbClr val="892034"/>
              </a:solidFill>
            </a:endParaRPr>
          </a:p>
        </p:txBody>
      </p:sp>
      <p:sp>
        <p:nvSpPr>
          <p:cNvPr id="10" name="Content Placeholder 2"/>
          <p:cNvSpPr>
            <a:spLocks noGrp="1"/>
          </p:cNvSpPr>
          <p:nvPr>
            <p:ph idx="1"/>
          </p:nvPr>
        </p:nvSpPr>
        <p:spPr>
          <a:xfrm>
            <a:off x="491067" y="1629509"/>
            <a:ext cx="8314266" cy="4200840"/>
          </a:xfrm>
        </p:spPr>
        <p:txBody>
          <a:bodyPr/>
          <a:lstStyle/>
          <a:p>
            <a:pPr>
              <a:lnSpc>
                <a:spcPct val="150000"/>
              </a:lnSpc>
            </a:pPr>
            <a:endParaRPr lang="en-GB" sz="1500" dirty="0" smtClean="0"/>
          </a:p>
          <a:p>
            <a:pPr>
              <a:spcBef>
                <a:spcPts val="0"/>
              </a:spcBef>
              <a:spcAft>
                <a:spcPts val="600"/>
              </a:spcAft>
            </a:pPr>
            <a:r>
              <a:rPr lang="en-GB" sz="2000" dirty="0" smtClean="0"/>
              <a:t>Staff-led and Student-led competition</a:t>
            </a:r>
          </a:p>
          <a:p>
            <a:pPr>
              <a:spcBef>
                <a:spcPts val="0"/>
              </a:spcBef>
              <a:spcAft>
                <a:spcPts val="600"/>
              </a:spcAft>
            </a:pPr>
            <a:r>
              <a:rPr lang="en-GB" sz="2000" dirty="0" smtClean="0"/>
              <a:t>Fees for</a:t>
            </a:r>
            <a:r>
              <a:rPr lang="en-GB" sz="2000" b="1" dirty="0"/>
              <a:t> </a:t>
            </a:r>
            <a:r>
              <a:rPr lang="en-GB" sz="2000" dirty="0" smtClean="0"/>
              <a:t>3.5 years</a:t>
            </a:r>
          </a:p>
          <a:p>
            <a:pPr>
              <a:spcBef>
                <a:spcPts val="0"/>
              </a:spcBef>
              <a:spcAft>
                <a:spcPts val="600"/>
              </a:spcAft>
            </a:pPr>
            <a:r>
              <a:rPr lang="en-GB" sz="2000" dirty="0" smtClean="0"/>
              <a:t>Stipend: £15,009 per year</a:t>
            </a:r>
          </a:p>
          <a:p>
            <a:pPr>
              <a:spcBef>
                <a:spcPts val="0"/>
              </a:spcBef>
              <a:spcAft>
                <a:spcPts val="600"/>
              </a:spcAft>
            </a:pPr>
            <a:r>
              <a:rPr lang="en-GB" sz="2000" dirty="0" smtClean="0"/>
              <a:t>Research Training Supprot Grant </a:t>
            </a:r>
            <a:r>
              <a:rPr lang="en-GB" sz="2000" dirty="0"/>
              <a:t>£1,500 per year for first three </a:t>
            </a:r>
            <a:r>
              <a:rPr lang="en-GB" sz="2000" dirty="0"/>
              <a:t>years of study, plus access to ‘top up’ fund.</a:t>
            </a:r>
            <a:endParaRPr lang="en-US" sz="2000"/>
          </a:p>
          <a:p>
            <a:pPr>
              <a:spcBef>
                <a:spcPts val="0"/>
              </a:spcBef>
              <a:spcAft>
                <a:spcPts val="600"/>
              </a:spcAft>
            </a:pPr>
            <a:r>
              <a:rPr lang="en-US" sz="2000"/>
              <a:t>Specialised interdisciplinary GCDC cohort training activities. </a:t>
            </a:r>
          </a:p>
          <a:p>
            <a:pPr>
              <a:spcBef>
                <a:spcPts val="0"/>
              </a:spcBef>
              <a:spcAft>
                <a:spcPts val="600"/>
              </a:spcAft>
            </a:pPr>
            <a:r>
              <a:rPr lang="en-GB" sz="2000" dirty="0"/>
              <a:t>Support from GCDC </a:t>
            </a:r>
            <a:r>
              <a:rPr lang="mr-IN" sz="2000" dirty="0"/>
              <a:t>–</a:t>
            </a:r>
            <a:r>
              <a:rPr lang="en-GB" sz="2000" dirty="0"/>
              <a:t> events, research methods, social &amp; networking, a doctoral community on campus.</a:t>
            </a:r>
          </a:p>
          <a:p>
            <a:pPr marL="0" indent="0">
              <a:spcAft>
                <a:spcPts val="1200"/>
              </a:spcAft>
              <a:buNone/>
            </a:pPr>
            <a:endParaRPr lang="en-US" sz="1000" b="1"/>
          </a:p>
          <a:p>
            <a:pPr marL="0" indent="0">
              <a:spcAft>
                <a:spcPts val="1200"/>
              </a:spcAft>
              <a:buNone/>
            </a:pPr>
            <a:r>
              <a:rPr lang="en-US" sz="2000" b="1"/>
              <a:t>Deadline for GCDC scholarship applications </a:t>
            </a:r>
            <a:r>
              <a:rPr lang="mr-IN" sz="2000" b="1"/>
              <a:t>–</a:t>
            </a:r>
            <a:r>
              <a:rPr lang="en-US" sz="2000" b="1"/>
              <a:t> Sunday 19 Jan 2020</a:t>
            </a:r>
            <a:endParaRPr lang="en-GB" sz="1500" b="1" dirty="0" smtClean="0"/>
          </a:p>
        </p:txBody>
      </p:sp>
    </p:spTree>
    <p:extLst>
      <p:ext uri="{BB962C8B-B14F-4D97-AF65-F5344CB8AC3E}">
        <p14:creationId xmlns:p14="http://schemas.microsoft.com/office/powerpoint/2010/main" val="402403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Staff-led GCDC PostDoc awards</a:t>
            </a:r>
          </a:p>
        </p:txBody>
      </p:sp>
      <p:sp>
        <p:nvSpPr>
          <p:cNvPr id="3" name="Content Placeholder 2"/>
          <p:cNvSpPr>
            <a:spLocks noGrp="1"/>
          </p:cNvSpPr>
          <p:nvPr>
            <p:ph idx="1"/>
          </p:nvPr>
        </p:nvSpPr>
        <p:spPr>
          <a:xfrm>
            <a:off x="592666" y="1484313"/>
            <a:ext cx="8246533" cy="4897437"/>
          </a:xfrm>
        </p:spPr>
        <p:txBody>
          <a:bodyPr/>
          <a:lstStyle/>
          <a:p>
            <a:pPr marL="0" indent="0">
              <a:buNone/>
            </a:pPr>
            <a:r>
              <a:rPr lang="en-US" sz="2000"/>
              <a:t>A</a:t>
            </a:r>
            <a:r>
              <a:rPr lang="en-US" sz="2000" b="1"/>
              <a:t>cademic staff members are invited to suggest six-month projects suitable for a postdoctoral researcher to conduct. </a:t>
            </a:r>
          </a:p>
          <a:p>
            <a:pPr marL="0" indent="0">
              <a:buNone/>
            </a:pPr>
            <a:r>
              <a:rPr lang="en-US" sz="2000"/>
              <a:t>Projects must adhere to Global Challenges Research Fund (GCRF) stipulations and are intended to enhance the capacity of our academics and their partners to deliver world-class ODA compliant research and impact </a:t>
            </a:r>
          </a:p>
          <a:p>
            <a:pPr marL="0" indent="0">
              <a:buNone/>
            </a:pPr>
            <a:r>
              <a:rPr lang="en-US" sz="2000" b="1"/>
              <a:t>Key points:</a:t>
            </a:r>
          </a:p>
          <a:p>
            <a:pPr>
              <a:spcBef>
                <a:spcPts val="0"/>
              </a:spcBef>
            </a:pPr>
            <a:r>
              <a:rPr lang="en-US" sz="2000"/>
              <a:t>6 month appointments </a:t>
            </a:r>
            <a:r>
              <a:rPr lang="mr-IN" sz="2000"/>
              <a:t>–</a:t>
            </a:r>
            <a:r>
              <a:rPr lang="en-US" sz="2000"/>
              <a:t> must begin by 1 Feb </a:t>
            </a:r>
            <a:r>
              <a:rPr lang="en-GB" sz="2000"/>
              <a:t>2020.</a:t>
            </a:r>
            <a:endParaRPr lang="en-US" sz="2000"/>
          </a:p>
          <a:p>
            <a:pPr>
              <a:spcBef>
                <a:spcPts val="0"/>
              </a:spcBef>
            </a:pPr>
            <a:r>
              <a:rPr lang="en-US" sz="2000"/>
              <a:t>Projects must be feasible within the given timeframe and demonstrate strong projected impact and outputs.</a:t>
            </a:r>
          </a:p>
          <a:p>
            <a:pPr>
              <a:spcBef>
                <a:spcPts val="0"/>
              </a:spcBef>
            </a:pPr>
            <a:r>
              <a:rPr lang="en-US" sz="2000"/>
              <a:t>The postdoctoral researcher will be expected to participate in and contribute to the development of GCDC activities. </a:t>
            </a:r>
            <a:endParaRPr lang="en-GB" sz="2000"/>
          </a:p>
          <a:p>
            <a:pPr>
              <a:spcBef>
                <a:spcPts val="0"/>
              </a:spcBef>
            </a:pPr>
            <a:r>
              <a:rPr lang="en-US" sz="2000"/>
              <a:t>Deadline: Monday 18 November 2019.</a:t>
            </a:r>
          </a:p>
          <a:p>
            <a:pPr>
              <a:spcBef>
                <a:spcPts val="0"/>
              </a:spcBef>
            </a:pPr>
            <a:r>
              <a:rPr lang="en-US" sz="2000"/>
              <a:t>Decisions by end of November.</a:t>
            </a:r>
          </a:p>
          <a:p>
            <a:pPr>
              <a:spcBef>
                <a:spcPts val="0"/>
              </a:spcBef>
            </a:pPr>
            <a:r>
              <a:rPr lang="en-US" sz="2000"/>
              <a:t>Schools will liaise with HR to advertise and fill the posts.</a:t>
            </a:r>
          </a:p>
          <a:p>
            <a:pPr marL="0" indent="0">
              <a:spcBef>
                <a:spcPts val="0"/>
              </a:spcBef>
              <a:buNone/>
            </a:pPr>
            <a:endParaRPr lang="en-US" sz="2000"/>
          </a:p>
          <a:p>
            <a:pPr marL="0" indent="0">
              <a:spcBef>
                <a:spcPts val="0"/>
              </a:spcBef>
              <a:buNone/>
            </a:pPr>
            <a:endParaRPr lang="en-US" sz="2000"/>
          </a:p>
        </p:txBody>
      </p:sp>
    </p:spTree>
    <p:extLst>
      <p:ext uri="{BB962C8B-B14F-4D97-AF65-F5344CB8AC3E}">
        <p14:creationId xmlns:p14="http://schemas.microsoft.com/office/powerpoint/2010/main" val="2393960187"/>
      </p:ext>
    </p:extLst>
  </p:cSld>
  <p:clrMapOvr>
    <a:masterClrMapping/>
  </p:clrMapOvr>
</p:sld>
</file>

<file path=ppt/theme/theme1.xml><?xml version="1.0" encoding="utf-8"?>
<a:theme xmlns:a="http://schemas.openxmlformats.org/drawingml/2006/main" name="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3963</TotalTime>
  <Words>552</Words>
  <Application>Microsoft Macintosh PowerPoint</Application>
  <PresentationFormat>On-screen Show (4:3)</PresentationFormat>
  <Paragraphs>74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kent2013</vt:lpstr>
      <vt:lpstr>PowerPoint Presentation</vt:lpstr>
      <vt:lpstr>The GCDC team</vt:lpstr>
      <vt:lpstr>Goals for this briefing</vt:lpstr>
      <vt:lpstr>2030 Agenda for Sustainable Development United Nations, New York 25/9/15</vt:lpstr>
      <vt:lpstr>PowerPoint Presentation</vt:lpstr>
      <vt:lpstr>Global Challenges Research Fund</vt:lpstr>
      <vt:lpstr>The Vision for Kent’s GCDC</vt:lpstr>
      <vt:lpstr>Ten GCDC PhD scholarships</vt:lpstr>
      <vt:lpstr>Staff-led GCDC PostDoc awards</vt:lpstr>
      <vt:lpstr>Insights into the application process</vt:lpstr>
      <vt:lpstr>Any questions?</vt:lpstr>
      <vt:lpstr>PowerPoint Presentation</vt:lpstr>
    </vt:vector>
  </TitlesOfParts>
  <Company>University of Kent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Kent - PG Powerpoint template</dc:title>
  <dc:creator>Miles Banbery</dc:creator>
  <cp:lastModifiedBy>Beth Breeze</cp:lastModifiedBy>
  <cp:revision>188</cp:revision>
  <cp:lastPrinted>2019-10-28T23:47:04Z</cp:lastPrinted>
  <dcterms:created xsi:type="dcterms:W3CDTF">2013-06-07T14:52:08Z</dcterms:created>
  <dcterms:modified xsi:type="dcterms:W3CDTF">2019-10-28T23:47:08Z</dcterms:modified>
</cp:coreProperties>
</file>