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09" r:id="rId4"/>
    <p:sldId id="329" r:id="rId5"/>
    <p:sldId id="327" r:id="rId6"/>
    <p:sldId id="331" r:id="rId7"/>
    <p:sldId id="328" r:id="rId8"/>
    <p:sldId id="259" r:id="rId9"/>
    <p:sldId id="310" r:id="rId10"/>
    <p:sldId id="311" r:id="rId11"/>
    <p:sldId id="330" r:id="rId12"/>
    <p:sldId id="260" r:id="rId13"/>
    <p:sldId id="312" r:id="rId14"/>
    <p:sldId id="313" r:id="rId15"/>
    <p:sldId id="314" r:id="rId16"/>
    <p:sldId id="315" r:id="rId17"/>
    <p:sldId id="316" r:id="rId18"/>
    <p:sldId id="317" r:id="rId19"/>
    <p:sldId id="318" r:id="rId20"/>
    <p:sldId id="319" r:id="rId21"/>
    <p:sldId id="263"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320" r:id="rId35"/>
    <p:sldId id="278" r:id="rId36"/>
    <p:sldId id="290" r:id="rId37"/>
    <p:sldId id="291" r:id="rId38"/>
    <p:sldId id="293" r:id="rId39"/>
    <p:sldId id="292" r:id="rId40"/>
    <p:sldId id="295" r:id="rId41"/>
    <p:sldId id="294" r:id="rId42"/>
    <p:sldId id="296" r:id="rId43"/>
    <p:sldId id="297" r:id="rId44"/>
    <p:sldId id="298" r:id="rId45"/>
    <p:sldId id="299" r:id="rId46"/>
    <p:sldId id="333" r:id="rId47"/>
    <p:sldId id="321" r:id="rId48"/>
    <p:sldId id="300" r:id="rId49"/>
    <p:sldId id="301" r:id="rId50"/>
    <p:sldId id="302" r:id="rId51"/>
    <p:sldId id="303" r:id="rId52"/>
    <p:sldId id="334" r:id="rId53"/>
    <p:sldId id="335" r:id="rId54"/>
    <p:sldId id="304" r:id="rId55"/>
    <p:sldId id="305" r:id="rId56"/>
    <p:sldId id="306" r:id="rId57"/>
    <p:sldId id="322" r:id="rId58"/>
    <p:sldId id="323" r:id="rId59"/>
    <p:sldId id="324" r:id="rId60"/>
    <p:sldId id="325" r:id="rId61"/>
    <p:sldId id="326" r:id="rId62"/>
    <p:sldId id="332" r:id="rId63"/>
    <p:sldId id="307" r:id="rId6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09"/>
    <p:restoredTop sz="94662"/>
  </p:normalViewPr>
  <p:slideViewPr>
    <p:cSldViewPr snapToGrid="0" snapToObjects="1">
      <p:cViewPr varScale="1">
        <p:scale>
          <a:sx n="101" d="100"/>
          <a:sy n="101" d="100"/>
        </p:scale>
        <p:origin x="200"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07A9D-14A0-B546-9816-534A7BAC803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a:extLst>
              <a:ext uri="{FF2B5EF4-FFF2-40B4-BE49-F238E27FC236}">
                <a16:creationId xmlns:a16="http://schemas.microsoft.com/office/drawing/2014/main" id="{9744AF0F-3B04-AE4A-8206-12EC458184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a:extLst>
              <a:ext uri="{FF2B5EF4-FFF2-40B4-BE49-F238E27FC236}">
                <a16:creationId xmlns:a16="http://schemas.microsoft.com/office/drawing/2014/main" id="{A21AE00E-5D15-E043-8A25-2EAF2BEF671A}"/>
              </a:ext>
            </a:extLst>
          </p:cNvPr>
          <p:cNvSpPr>
            <a:spLocks noGrp="1"/>
          </p:cNvSpPr>
          <p:nvPr>
            <p:ph type="dt" sz="half" idx="10"/>
          </p:nvPr>
        </p:nvSpPr>
        <p:spPr/>
        <p:txBody>
          <a:bodyPr/>
          <a:lstStyle/>
          <a:p>
            <a:fld id="{985416CD-669E-644D-B049-5A6B76D19AC9}" type="datetimeFigureOut">
              <a:rPr lang="de-DE" smtClean="0"/>
              <a:t>28.01.21</a:t>
            </a:fld>
            <a:endParaRPr lang="de-DE"/>
          </a:p>
        </p:txBody>
      </p:sp>
      <p:sp>
        <p:nvSpPr>
          <p:cNvPr id="5" name="Espace réservé du pied de page 4">
            <a:extLst>
              <a:ext uri="{FF2B5EF4-FFF2-40B4-BE49-F238E27FC236}">
                <a16:creationId xmlns:a16="http://schemas.microsoft.com/office/drawing/2014/main" id="{9A9C9BF0-ECE2-A642-9CC7-385343A663A0}"/>
              </a:ext>
            </a:extLst>
          </p:cNvPr>
          <p:cNvSpPr>
            <a:spLocks noGrp="1"/>
          </p:cNvSpPr>
          <p:nvPr>
            <p:ph type="ftr" sz="quarter" idx="11"/>
          </p:nvPr>
        </p:nvSpPr>
        <p:spPr/>
        <p:txBody>
          <a:bodyPr/>
          <a:lstStyle/>
          <a:p>
            <a:endParaRPr lang="de-DE"/>
          </a:p>
        </p:txBody>
      </p:sp>
      <p:sp>
        <p:nvSpPr>
          <p:cNvPr id="6" name="Espace réservé du numéro de diapositive 5">
            <a:extLst>
              <a:ext uri="{FF2B5EF4-FFF2-40B4-BE49-F238E27FC236}">
                <a16:creationId xmlns:a16="http://schemas.microsoft.com/office/drawing/2014/main" id="{4F1D4CFA-7133-6246-8E6E-430EC1AFEFF7}"/>
              </a:ext>
            </a:extLst>
          </p:cNvPr>
          <p:cNvSpPr>
            <a:spLocks noGrp="1"/>
          </p:cNvSpPr>
          <p:nvPr>
            <p:ph type="sldNum" sz="quarter" idx="12"/>
          </p:nvPr>
        </p:nvSpPr>
        <p:spPr/>
        <p:txBody>
          <a:bodyPr/>
          <a:lstStyle/>
          <a:p>
            <a:fld id="{579D14AD-17E2-8842-97FD-C78280FE026A}" type="slidenum">
              <a:rPr lang="de-DE" smtClean="0"/>
              <a:t>‹N°›</a:t>
            </a:fld>
            <a:endParaRPr lang="de-DE"/>
          </a:p>
        </p:txBody>
      </p:sp>
    </p:spTree>
    <p:extLst>
      <p:ext uri="{BB962C8B-B14F-4D97-AF65-F5344CB8AC3E}">
        <p14:creationId xmlns:p14="http://schemas.microsoft.com/office/powerpoint/2010/main" val="1060244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0CFC47-2754-C74D-ADF6-3D2194637195}"/>
              </a:ext>
            </a:extLst>
          </p:cNvPr>
          <p:cNvSpPr>
            <a:spLocks noGrp="1"/>
          </p:cNvSpPr>
          <p:nvPr>
            <p:ph type="title"/>
          </p:nvPr>
        </p:nvSpPr>
        <p:spPr/>
        <p:txBody>
          <a:bodyPr/>
          <a:lstStyle/>
          <a:p>
            <a:r>
              <a:rPr lang="fr-FR"/>
              <a:t>Modifiez le style du titre</a:t>
            </a:r>
            <a:endParaRPr lang="de-DE"/>
          </a:p>
        </p:txBody>
      </p:sp>
      <p:sp>
        <p:nvSpPr>
          <p:cNvPr id="3" name="Espace réservé du texte vertical 2">
            <a:extLst>
              <a:ext uri="{FF2B5EF4-FFF2-40B4-BE49-F238E27FC236}">
                <a16:creationId xmlns:a16="http://schemas.microsoft.com/office/drawing/2014/main" id="{FAB5553E-68E0-9145-8D69-CAB1C286B86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a:extLst>
              <a:ext uri="{FF2B5EF4-FFF2-40B4-BE49-F238E27FC236}">
                <a16:creationId xmlns:a16="http://schemas.microsoft.com/office/drawing/2014/main" id="{1B92C1DF-AF81-E144-AB10-98C1BD673065}"/>
              </a:ext>
            </a:extLst>
          </p:cNvPr>
          <p:cNvSpPr>
            <a:spLocks noGrp="1"/>
          </p:cNvSpPr>
          <p:nvPr>
            <p:ph type="dt" sz="half" idx="10"/>
          </p:nvPr>
        </p:nvSpPr>
        <p:spPr/>
        <p:txBody>
          <a:bodyPr/>
          <a:lstStyle/>
          <a:p>
            <a:fld id="{985416CD-669E-644D-B049-5A6B76D19AC9}" type="datetimeFigureOut">
              <a:rPr lang="de-DE" smtClean="0"/>
              <a:t>28.01.21</a:t>
            </a:fld>
            <a:endParaRPr lang="de-DE"/>
          </a:p>
        </p:txBody>
      </p:sp>
      <p:sp>
        <p:nvSpPr>
          <p:cNvPr id="5" name="Espace réservé du pied de page 4">
            <a:extLst>
              <a:ext uri="{FF2B5EF4-FFF2-40B4-BE49-F238E27FC236}">
                <a16:creationId xmlns:a16="http://schemas.microsoft.com/office/drawing/2014/main" id="{44D9D293-D682-F34D-9BBC-703CB276B365}"/>
              </a:ext>
            </a:extLst>
          </p:cNvPr>
          <p:cNvSpPr>
            <a:spLocks noGrp="1"/>
          </p:cNvSpPr>
          <p:nvPr>
            <p:ph type="ftr" sz="quarter" idx="11"/>
          </p:nvPr>
        </p:nvSpPr>
        <p:spPr/>
        <p:txBody>
          <a:bodyPr/>
          <a:lstStyle/>
          <a:p>
            <a:endParaRPr lang="de-DE"/>
          </a:p>
        </p:txBody>
      </p:sp>
      <p:sp>
        <p:nvSpPr>
          <p:cNvPr id="6" name="Espace réservé du numéro de diapositive 5">
            <a:extLst>
              <a:ext uri="{FF2B5EF4-FFF2-40B4-BE49-F238E27FC236}">
                <a16:creationId xmlns:a16="http://schemas.microsoft.com/office/drawing/2014/main" id="{CE47CB7B-66F2-9F46-8CD5-D680A542ED71}"/>
              </a:ext>
            </a:extLst>
          </p:cNvPr>
          <p:cNvSpPr>
            <a:spLocks noGrp="1"/>
          </p:cNvSpPr>
          <p:nvPr>
            <p:ph type="sldNum" sz="quarter" idx="12"/>
          </p:nvPr>
        </p:nvSpPr>
        <p:spPr/>
        <p:txBody>
          <a:bodyPr/>
          <a:lstStyle/>
          <a:p>
            <a:fld id="{579D14AD-17E2-8842-97FD-C78280FE026A}" type="slidenum">
              <a:rPr lang="de-DE" smtClean="0"/>
              <a:t>‹N°›</a:t>
            </a:fld>
            <a:endParaRPr lang="de-DE"/>
          </a:p>
        </p:txBody>
      </p:sp>
    </p:spTree>
    <p:extLst>
      <p:ext uri="{BB962C8B-B14F-4D97-AF65-F5344CB8AC3E}">
        <p14:creationId xmlns:p14="http://schemas.microsoft.com/office/powerpoint/2010/main" val="3786044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C7CB6E3-7512-3849-8BC3-0AFAE0A72973}"/>
              </a:ext>
            </a:extLst>
          </p:cNvPr>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a:extLst>
              <a:ext uri="{FF2B5EF4-FFF2-40B4-BE49-F238E27FC236}">
                <a16:creationId xmlns:a16="http://schemas.microsoft.com/office/drawing/2014/main" id="{C915A1AE-B48B-7F4D-B467-846047791D2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a:extLst>
              <a:ext uri="{FF2B5EF4-FFF2-40B4-BE49-F238E27FC236}">
                <a16:creationId xmlns:a16="http://schemas.microsoft.com/office/drawing/2014/main" id="{BE12485E-F963-9A4F-9045-D5B6021006B9}"/>
              </a:ext>
            </a:extLst>
          </p:cNvPr>
          <p:cNvSpPr>
            <a:spLocks noGrp="1"/>
          </p:cNvSpPr>
          <p:nvPr>
            <p:ph type="dt" sz="half" idx="10"/>
          </p:nvPr>
        </p:nvSpPr>
        <p:spPr/>
        <p:txBody>
          <a:bodyPr/>
          <a:lstStyle/>
          <a:p>
            <a:fld id="{985416CD-669E-644D-B049-5A6B76D19AC9}" type="datetimeFigureOut">
              <a:rPr lang="de-DE" smtClean="0"/>
              <a:t>28.01.21</a:t>
            </a:fld>
            <a:endParaRPr lang="de-DE"/>
          </a:p>
        </p:txBody>
      </p:sp>
      <p:sp>
        <p:nvSpPr>
          <p:cNvPr id="5" name="Espace réservé du pied de page 4">
            <a:extLst>
              <a:ext uri="{FF2B5EF4-FFF2-40B4-BE49-F238E27FC236}">
                <a16:creationId xmlns:a16="http://schemas.microsoft.com/office/drawing/2014/main" id="{D4783C73-EFC0-AC4C-AF10-CBC69FB0A3D1}"/>
              </a:ext>
            </a:extLst>
          </p:cNvPr>
          <p:cNvSpPr>
            <a:spLocks noGrp="1"/>
          </p:cNvSpPr>
          <p:nvPr>
            <p:ph type="ftr" sz="quarter" idx="11"/>
          </p:nvPr>
        </p:nvSpPr>
        <p:spPr/>
        <p:txBody>
          <a:bodyPr/>
          <a:lstStyle/>
          <a:p>
            <a:endParaRPr lang="de-DE"/>
          </a:p>
        </p:txBody>
      </p:sp>
      <p:sp>
        <p:nvSpPr>
          <p:cNvPr id="6" name="Espace réservé du numéro de diapositive 5">
            <a:extLst>
              <a:ext uri="{FF2B5EF4-FFF2-40B4-BE49-F238E27FC236}">
                <a16:creationId xmlns:a16="http://schemas.microsoft.com/office/drawing/2014/main" id="{6C849709-4EB2-5B49-9AAD-A0E3AACBA989}"/>
              </a:ext>
            </a:extLst>
          </p:cNvPr>
          <p:cNvSpPr>
            <a:spLocks noGrp="1"/>
          </p:cNvSpPr>
          <p:nvPr>
            <p:ph type="sldNum" sz="quarter" idx="12"/>
          </p:nvPr>
        </p:nvSpPr>
        <p:spPr/>
        <p:txBody>
          <a:bodyPr/>
          <a:lstStyle/>
          <a:p>
            <a:fld id="{579D14AD-17E2-8842-97FD-C78280FE026A}" type="slidenum">
              <a:rPr lang="de-DE" smtClean="0"/>
              <a:t>‹N°›</a:t>
            </a:fld>
            <a:endParaRPr lang="de-DE"/>
          </a:p>
        </p:txBody>
      </p:sp>
    </p:spTree>
    <p:extLst>
      <p:ext uri="{BB962C8B-B14F-4D97-AF65-F5344CB8AC3E}">
        <p14:creationId xmlns:p14="http://schemas.microsoft.com/office/powerpoint/2010/main" val="181076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9A425-97D1-B34A-B46D-F909A797247C}"/>
              </a:ext>
            </a:extLst>
          </p:cNvPr>
          <p:cNvSpPr>
            <a:spLocks noGrp="1"/>
          </p:cNvSpPr>
          <p:nvPr>
            <p:ph type="title"/>
          </p:nvPr>
        </p:nvSpPr>
        <p:spPr/>
        <p:txBody>
          <a:bodyPr/>
          <a:lstStyle/>
          <a:p>
            <a:r>
              <a:rPr lang="fr-FR"/>
              <a:t>Modifiez le style du titre</a:t>
            </a:r>
            <a:endParaRPr lang="de-DE"/>
          </a:p>
        </p:txBody>
      </p:sp>
      <p:sp>
        <p:nvSpPr>
          <p:cNvPr id="3" name="Espace réservé du contenu 2">
            <a:extLst>
              <a:ext uri="{FF2B5EF4-FFF2-40B4-BE49-F238E27FC236}">
                <a16:creationId xmlns:a16="http://schemas.microsoft.com/office/drawing/2014/main" id="{9A4A4485-BC7B-554D-984B-9AA09E2F2E0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a:extLst>
              <a:ext uri="{FF2B5EF4-FFF2-40B4-BE49-F238E27FC236}">
                <a16:creationId xmlns:a16="http://schemas.microsoft.com/office/drawing/2014/main" id="{B500D200-1362-C342-8773-6D524915B7BB}"/>
              </a:ext>
            </a:extLst>
          </p:cNvPr>
          <p:cNvSpPr>
            <a:spLocks noGrp="1"/>
          </p:cNvSpPr>
          <p:nvPr>
            <p:ph type="dt" sz="half" idx="10"/>
          </p:nvPr>
        </p:nvSpPr>
        <p:spPr/>
        <p:txBody>
          <a:bodyPr/>
          <a:lstStyle/>
          <a:p>
            <a:fld id="{985416CD-669E-644D-B049-5A6B76D19AC9}" type="datetimeFigureOut">
              <a:rPr lang="de-DE" smtClean="0"/>
              <a:t>28.01.21</a:t>
            </a:fld>
            <a:endParaRPr lang="de-DE"/>
          </a:p>
        </p:txBody>
      </p:sp>
      <p:sp>
        <p:nvSpPr>
          <p:cNvPr id="5" name="Espace réservé du pied de page 4">
            <a:extLst>
              <a:ext uri="{FF2B5EF4-FFF2-40B4-BE49-F238E27FC236}">
                <a16:creationId xmlns:a16="http://schemas.microsoft.com/office/drawing/2014/main" id="{FD3F964B-C934-374F-BCAB-CB6595D5B183}"/>
              </a:ext>
            </a:extLst>
          </p:cNvPr>
          <p:cNvSpPr>
            <a:spLocks noGrp="1"/>
          </p:cNvSpPr>
          <p:nvPr>
            <p:ph type="ftr" sz="quarter" idx="11"/>
          </p:nvPr>
        </p:nvSpPr>
        <p:spPr/>
        <p:txBody>
          <a:bodyPr/>
          <a:lstStyle/>
          <a:p>
            <a:endParaRPr lang="de-DE"/>
          </a:p>
        </p:txBody>
      </p:sp>
      <p:sp>
        <p:nvSpPr>
          <p:cNvPr id="6" name="Espace réservé du numéro de diapositive 5">
            <a:extLst>
              <a:ext uri="{FF2B5EF4-FFF2-40B4-BE49-F238E27FC236}">
                <a16:creationId xmlns:a16="http://schemas.microsoft.com/office/drawing/2014/main" id="{5890DC85-FD65-7E4D-816F-72040BF6F9DF}"/>
              </a:ext>
            </a:extLst>
          </p:cNvPr>
          <p:cNvSpPr>
            <a:spLocks noGrp="1"/>
          </p:cNvSpPr>
          <p:nvPr>
            <p:ph type="sldNum" sz="quarter" idx="12"/>
          </p:nvPr>
        </p:nvSpPr>
        <p:spPr/>
        <p:txBody>
          <a:bodyPr/>
          <a:lstStyle/>
          <a:p>
            <a:fld id="{579D14AD-17E2-8842-97FD-C78280FE026A}" type="slidenum">
              <a:rPr lang="de-DE" smtClean="0"/>
              <a:t>‹N°›</a:t>
            </a:fld>
            <a:endParaRPr lang="de-DE"/>
          </a:p>
        </p:txBody>
      </p:sp>
    </p:spTree>
    <p:extLst>
      <p:ext uri="{BB962C8B-B14F-4D97-AF65-F5344CB8AC3E}">
        <p14:creationId xmlns:p14="http://schemas.microsoft.com/office/powerpoint/2010/main" val="369610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1CEC53-7B84-7341-934F-4FC01C08BA0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a:extLst>
              <a:ext uri="{FF2B5EF4-FFF2-40B4-BE49-F238E27FC236}">
                <a16:creationId xmlns:a16="http://schemas.microsoft.com/office/drawing/2014/main" id="{3A584F9A-61BD-5144-93EC-CBD1BA8C9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268AB9E-D23B-134F-92ED-4E54297413D2}"/>
              </a:ext>
            </a:extLst>
          </p:cNvPr>
          <p:cNvSpPr>
            <a:spLocks noGrp="1"/>
          </p:cNvSpPr>
          <p:nvPr>
            <p:ph type="dt" sz="half" idx="10"/>
          </p:nvPr>
        </p:nvSpPr>
        <p:spPr/>
        <p:txBody>
          <a:bodyPr/>
          <a:lstStyle/>
          <a:p>
            <a:fld id="{985416CD-669E-644D-B049-5A6B76D19AC9}" type="datetimeFigureOut">
              <a:rPr lang="de-DE" smtClean="0"/>
              <a:t>28.01.21</a:t>
            </a:fld>
            <a:endParaRPr lang="de-DE"/>
          </a:p>
        </p:txBody>
      </p:sp>
      <p:sp>
        <p:nvSpPr>
          <p:cNvPr id="5" name="Espace réservé du pied de page 4">
            <a:extLst>
              <a:ext uri="{FF2B5EF4-FFF2-40B4-BE49-F238E27FC236}">
                <a16:creationId xmlns:a16="http://schemas.microsoft.com/office/drawing/2014/main" id="{6C761F9E-FC95-A446-B905-83A3C6CBFA7A}"/>
              </a:ext>
            </a:extLst>
          </p:cNvPr>
          <p:cNvSpPr>
            <a:spLocks noGrp="1"/>
          </p:cNvSpPr>
          <p:nvPr>
            <p:ph type="ftr" sz="quarter" idx="11"/>
          </p:nvPr>
        </p:nvSpPr>
        <p:spPr/>
        <p:txBody>
          <a:bodyPr/>
          <a:lstStyle/>
          <a:p>
            <a:endParaRPr lang="de-DE"/>
          </a:p>
        </p:txBody>
      </p:sp>
      <p:sp>
        <p:nvSpPr>
          <p:cNvPr id="6" name="Espace réservé du numéro de diapositive 5">
            <a:extLst>
              <a:ext uri="{FF2B5EF4-FFF2-40B4-BE49-F238E27FC236}">
                <a16:creationId xmlns:a16="http://schemas.microsoft.com/office/drawing/2014/main" id="{CF5C807D-BD81-E745-ACD1-C548F35D6A7A}"/>
              </a:ext>
            </a:extLst>
          </p:cNvPr>
          <p:cNvSpPr>
            <a:spLocks noGrp="1"/>
          </p:cNvSpPr>
          <p:nvPr>
            <p:ph type="sldNum" sz="quarter" idx="12"/>
          </p:nvPr>
        </p:nvSpPr>
        <p:spPr/>
        <p:txBody>
          <a:bodyPr/>
          <a:lstStyle/>
          <a:p>
            <a:fld id="{579D14AD-17E2-8842-97FD-C78280FE026A}" type="slidenum">
              <a:rPr lang="de-DE" smtClean="0"/>
              <a:t>‹N°›</a:t>
            </a:fld>
            <a:endParaRPr lang="de-DE"/>
          </a:p>
        </p:txBody>
      </p:sp>
    </p:spTree>
    <p:extLst>
      <p:ext uri="{BB962C8B-B14F-4D97-AF65-F5344CB8AC3E}">
        <p14:creationId xmlns:p14="http://schemas.microsoft.com/office/powerpoint/2010/main" val="208509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CD5B4-3933-E043-B5D1-84993B125E15}"/>
              </a:ext>
            </a:extLst>
          </p:cNvPr>
          <p:cNvSpPr>
            <a:spLocks noGrp="1"/>
          </p:cNvSpPr>
          <p:nvPr>
            <p:ph type="title"/>
          </p:nvPr>
        </p:nvSpPr>
        <p:spPr/>
        <p:txBody>
          <a:bodyPr/>
          <a:lstStyle/>
          <a:p>
            <a:r>
              <a:rPr lang="fr-FR"/>
              <a:t>Modifiez le style du titre</a:t>
            </a:r>
            <a:endParaRPr lang="de-DE"/>
          </a:p>
        </p:txBody>
      </p:sp>
      <p:sp>
        <p:nvSpPr>
          <p:cNvPr id="3" name="Espace réservé du contenu 2">
            <a:extLst>
              <a:ext uri="{FF2B5EF4-FFF2-40B4-BE49-F238E27FC236}">
                <a16:creationId xmlns:a16="http://schemas.microsoft.com/office/drawing/2014/main" id="{F288ABE3-C868-F249-9D04-ABBF81A25F1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a:extLst>
              <a:ext uri="{FF2B5EF4-FFF2-40B4-BE49-F238E27FC236}">
                <a16:creationId xmlns:a16="http://schemas.microsoft.com/office/drawing/2014/main" id="{BA3481F3-4355-CA43-9891-D3DE6DBC4D0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a:extLst>
              <a:ext uri="{FF2B5EF4-FFF2-40B4-BE49-F238E27FC236}">
                <a16:creationId xmlns:a16="http://schemas.microsoft.com/office/drawing/2014/main" id="{E9B7B36A-0169-0F4D-A7D9-3A1CC5689FB7}"/>
              </a:ext>
            </a:extLst>
          </p:cNvPr>
          <p:cNvSpPr>
            <a:spLocks noGrp="1"/>
          </p:cNvSpPr>
          <p:nvPr>
            <p:ph type="dt" sz="half" idx="10"/>
          </p:nvPr>
        </p:nvSpPr>
        <p:spPr/>
        <p:txBody>
          <a:bodyPr/>
          <a:lstStyle/>
          <a:p>
            <a:fld id="{985416CD-669E-644D-B049-5A6B76D19AC9}" type="datetimeFigureOut">
              <a:rPr lang="de-DE" smtClean="0"/>
              <a:t>28.01.21</a:t>
            </a:fld>
            <a:endParaRPr lang="de-DE"/>
          </a:p>
        </p:txBody>
      </p:sp>
      <p:sp>
        <p:nvSpPr>
          <p:cNvPr id="6" name="Espace réservé du pied de page 5">
            <a:extLst>
              <a:ext uri="{FF2B5EF4-FFF2-40B4-BE49-F238E27FC236}">
                <a16:creationId xmlns:a16="http://schemas.microsoft.com/office/drawing/2014/main" id="{60832010-ABB0-8444-99DA-5ED388A6CFCE}"/>
              </a:ext>
            </a:extLst>
          </p:cNvPr>
          <p:cNvSpPr>
            <a:spLocks noGrp="1"/>
          </p:cNvSpPr>
          <p:nvPr>
            <p:ph type="ftr" sz="quarter" idx="11"/>
          </p:nvPr>
        </p:nvSpPr>
        <p:spPr/>
        <p:txBody>
          <a:bodyPr/>
          <a:lstStyle/>
          <a:p>
            <a:endParaRPr lang="de-DE"/>
          </a:p>
        </p:txBody>
      </p:sp>
      <p:sp>
        <p:nvSpPr>
          <p:cNvPr id="7" name="Espace réservé du numéro de diapositive 6">
            <a:extLst>
              <a:ext uri="{FF2B5EF4-FFF2-40B4-BE49-F238E27FC236}">
                <a16:creationId xmlns:a16="http://schemas.microsoft.com/office/drawing/2014/main" id="{5FF666DE-735D-FC46-A436-7CA5C9C69D74}"/>
              </a:ext>
            </a:extLst>
          </p:cNvPr>
          <p:cNvSpPr>
            <a:spLocks noGrp="1"/>
          </p:cNvSpPr>
          <p:nvPr>
            <p:ph type="sldNum" sz="quarter" idx="12"/>
          </p:nvPr>
        </p:nvSpPr>
        <p:spPr/>
        <p:txBody>
          <a:bodyPr/>
          <a:lstStyle/>
          <a:p>
            <a:fld id="{579D14AD-17E2-8842-97FD-C78280FE026A}" type="slidenum">
              <a:rPr lang="de-DE" smtClean="0"/>
              <a:t>‹N°›</a:t>
            </a:fld>
            <a:endParaRPr lang="de-DE"/>
          </a:p>
        </p:txBody>
      </p:sp>
    </p:spTree>
    <p:extLst>
      <p:ext uri="{BB962C8B-B14F-4D97-AF65-F5344CB8AC3E}">
        <p14:creationId xmlns:p14="http://schemas.microsoft.com/office/powerpoint/2010/main" val="140766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9A54F2-1D47-5241-BA33-17BD59BDD985}"/>
              </a:ext>
            </a:extLst>
          </p:cNvPr>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a:extLst>
              <a:ext uri="{FF2B5EF4-FFF2-40B4-BE49-F238E27FC236}">
                <a16:creationId xmlns:a16="http://schemas.microsoft.com/office/drawing/2014/main" id="{31D1B7E4-32EB-6541-86E1-D98BB96E0D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810BE2C-A097-FB48-9AD4-17052E08F04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a:extLst>
              <a:ext uri="{FF2B5EF4-FFF2-40B4-BE49-F238E27FC236}">
                <a16:creationId xmlns:a16="http://schemas.microsoft.com/office/drawing/2014/main" id="{400982A4-CF8A-994C-A1BD-92C8599217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B05E49-69A5-E343-9CB8-3579B2C23C7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a:extLst>
              <a:ext uri="{FF2B5EF4-FFF2-40B4-BE49-F238E27FC236}">
                <a16:creationId xmlns:a16="http://schemas.microsoft.com/office/drawing/2014/main" id="{37706E42-684B-C44A-8F04-9E9C7DFD0A92}"/>
              </a:ext>
            </a:extLst>
          </p:cNvPr>
          <p:cNvSpPr>
            <a:spLocks noGrp="1"/>
          </p:cNvSpPr>
          <p:nvPr>
            <p:ph type="dt" sz="half" idx="10"/>
          </p:nvPr>
        </p:nvSpPr>
        <p:spPr/>
        <p:txBody>
          <a:bodyPr/>
          <a:lstStyle/>
          <a:p>
            <a:fld id="{985416CD-669E-644D-B049-5A6B76D19AC9}" type="datetimeFigureOut">
              <a:rPr lang="de-DE" smtClean="0"/>
              <a:t>28.01.21</a:t>
            </a:fld>
            <a:endParaRPr lang="de-DE"/>
          </a:p>
        </p:txBody>
      </p:sp>
      <p:sp>
        <p:nvSpPr>
          <p:cNvPr id="8" name="Espace réservé du pied de page 7">
            <a:extLst>
              <a:ext uri="{FF2B5EF4-FFF2-40B4-BE49-F238E27FC236}">
                <a16:creationId xmlns:a16="http://schemas.microsoft.com/office/drawing/2014/main" id="{57AE20E5-EA29-1747-829C-211F9406AB54}"/>
              </a:ext>
            </a:extLst>
          </p:cNvPr>
          <p:cNvSpPr>
            <a:spLocks noGrp="1"/>
          </p:cNvSpPr>
          <p:nvPr>
            <p:ph type="ftr" sz="quarter" idx="11"/>
          </p:nvPr>
        </p:nvSpPr>
        <p:spPr/>
        <p:txBody>
          <a:bodyPr/>
          <a:lstStyle/>
          <a:p>
            <a:endParaRPr lang="de-DE"/>
          </a:p>
        </p:txBody>
      </p:sp>
      <p:sp>
        <p:nvSpPr>
          <p:cNvPr id="9" name="Espace réservé du numéro de diapositive 8">
            <a:extLst>
              <a:ext uri="{FF2B5EF4-FFF2-40B4-BE49-F238E27FC236}">
                <a16:creationId xmlns:a16="http://schemas.microsoft.com/office/drawing/2014/main" id="{973ECC33-43AB-9A47-B557-4DA2E001BCA5}"/>
              </a:ext>
            </a:extLst>
          </p:cNvPr>
          <p:cNvSpPr>
            <a:spLocks noGrp="1"/>
          </p:cNvSpPr>
          <p:nvPr>
            <p:ph type="sldNum" sz="quarter" idx="12"/>
          </p:nvPr>
        </p:nvSpPr>
        <p:spPr/>
        <p:txBody>
          <a:bodyPr/>
          <a:lstStyle/>
          <a:p>
            <a:fld id="{579D14AD-17E2-8842-97FD-C78280FE026A}" type="slidenum">
              <a:rPr lang="de-DE" smtClean="0"/>
              <a:t>‹N°›</a:t>
            </a:fld>
            <a:endParaRPr lang="de-DE"/>
          </a:p>
        </p:txBody>
      </p:sp>
    </p:spTree>
    <p:extLst>
      <p:ext uri="{BB962C8B-B14F-4D97-AF65-F5344CB8AC3E}">
        <p14:creationId xmlns:p14="http://schemas.microsoft.com/office/powerpoint/2010/main" val="397528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054CF6-50E3-9046-9A2F-AF7D0E52DA78}"/>
              </a:ext>
            </a:extLst>
          </p:cNvPr>
          <p:cNvSpPr>
            <a:spLocks noGrp="1"/>
          </p:cNvSpPr>
          <p:nvPr>
            <p:ph type="title"/>
          </p:nvPr>
        </p:nvSpPr>
        <p:spPr/>
        <p:txBody>
          <a:bodyPr/>
          <a:lstStyle/>
          <a:p>
            <a:r>
              <a:rPr lang="fr-FR"/>
              <a:t>Modifiez le style du titre</a:t>
            </a:r>
            <a:endParaRPr lang="de-DE"/>
          </a:p>
        </p:txBody>
      </p:sp>
      <p:sp>
        <p:nvSpPr>
          <p:cNvPr id="3" name="Espace réservé de la date 2">
            <a:extLst>
              <a:ext uri="{FF2B5EF4-FFF2-40B4-BE49-F238E27FC236}">
                <a16:creationId xmlns:a16="http://schemas.microsoft.com/office/drawing/2014/main" id="{E2058397-5AA2-554D-9634-9BE57A6AAC2D}"/>
              </a:ext>
            </a:extLst>
          </p:cNvPr>
          <p:cNvSpPr>
            <a:spLocks noGrp="1"/>
          </p:cNvSpPr>
          <p:nvPr>
            <p:ph type="dt" sz="half" idx="10"/>
          </p:nvPr>
        </p:nvSpPr>
        <p:spPr/>
        <p:txBody>
          <a:bodyPr/>
          <a:lstStyle/>
          <a:p>
            <a:fld id="{985416CD-669E-644D-B049-5A6B76D19AC9}" type="datetimeFigureOut">
              <a:rPr lang="de-DE" smtClean="0"/>
              <a:t>28.01.21</a:t>
            </a:fld>
            <a:endParaRPr lang="de-DE"/>
          </a:p>
        </p:txBody>
      </p:sp>
      <p:sp>
        <p:nvSpPr>
          <p:cNvPr id="4" name="Espace réservé du pied de page 3">
            <a:extLst>
              <a:ext uri="{FF2B5EF4-FFF2-40B4-BE49-F238E27FC236}">
                <a16:creationId xmlns:a16="http://schemas.microsoft.com/office/drawing/2014/main" id="{5CC21F97-90B7-9B47-8713-B40A1546B716}"/>
              </a:ext>
            </a:extLst>
          </p:cNvPr>
          <p:cNvSpPr>
            <a:spLocks noGrp="1"/>
          </p:cNvSpPr>
          <p:nvPr>
            <p:ph type="ftr" sz="quarter" idx="11"/>
          </p:nvPr>
        </p:nvSpPr>
        <p:spPr/>
        <p:txBody>
          <a:bodyPr/>
          <a:lstStyle/>
          <a:p>
            <a:endParaRPr lang="de-DE"/>
          </a:p>
        </p:txBody>
      </p:sp>
      <p:sp>
        <p:nvSpPr>
          <p:cNvPr id="5" name="Espace réservé du numéro de diapositive 4">
            <a:extLst>
              <a:ext uri="{FF2B5EF4-FFF2-40B4-BE49-F238E27FC236}">
                <a16:creationId xmlns:a16="http://schemas.microsoft.com/office/drawing/2014/main" id="{0DBD20E7-746F-A645-9B08-2BBEBF6EEB0E}"/>
              </a:ext>
            </a:extLst>
          </p:cNvPr>
          <p:cNvSpPr>
            <a:spLocks noGrp="1"/>
          </p:cNvSpPr>
          <p:nvPr>
            <p:ph type="sldNum" sz="quarter" idx="12"/>
          </p:nvPr>
        </p:nvSpPr>
        <p:spPr/>
        <p:txBody>
          <a:bodyPr/>
          <a:lstStyle/>
          <a:p>
            <a:fld id="{579D14AD-17E2-8842-97FD-C78280FE026A}" type="slidenum">
              <a:rPr lang="de-DE" smtClean="0"/>
              <a:t>‹N°›</a:t>
            </a:fld>
            <a:endParaRPr lang="de-DE"/>
          </a:p>
        </p:txBody>
      </p:sp>
    </p:spTree>
    <p:extLst>
      <p:ext uri="{BB962C8B-B14F-4D97-AF65-F5344CB8AC3E}">
        <p14:creationId xmlns:p14="http://schemas.microsoft.com/office/powerpoint/2010/main" val="284699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068AEBE-ED4D-664E-BB44-A9133AE1FDAD}"/>
              </a:ext>
            </a:extLst>
          </p:cNvPr>
          <p:cNvSpPr>
            <a:spLocks noGrp="1"/>
          </p:cNvSpPr>
          <p:nvPr>
            <p:ph type="dt" sz="half" idx="10"/>
          </p:nvPr>
        </p:nvSpPr>
        <p:spPr/>
        <p:txBody>
          <a:bodyPr/>
          <a:lstStyle/>
          <a:p>
            <a:fld id="{985416CD-669E-644D-B049-5A6B76D19AC9}" type="datetimeFigureOut">
              <a:rPr lang="de-DE" smtClean="0"/>
              <a:t>28.01.21</a:t>
            </a:fld>
            <a:endParaRPr lang="de-DE"/>
          </a:p>
        </p:txBody>
      </p:sp>
      <p:sp>
        <p:nvSpPr>
          <p:cNvPr id="3" name="Espace réservé du pied de page 2">
            <a:extLst>
              <a:ext uri="{FF2B5EF4-FFF2-40B4-BE49-F238E27FC236}">
                <a16:creationId xmlns:a16="http://schemas.microsoft.com/office/drawing/2014/main" id="{F4CB1B8E-C1C6-6844-9BE7-E354D600CA6D}"/>
              </a:ext>
            </a:extLst>
          </p:cNvPr>
          <p:cNvSpPr>
            <a:spLocks noGrp="1"/>
          </p:cNvSpPr>
          <p:nvPr>
            <p:ph type="ftr" sz="quarter" idx="11"/>
          </p:nvPr>
        </p:nvSpPr>
        <p:spPr/>
        <p:txBody>
          <a:bodyPr/>
          <a:lstStyle/>
          <a:p>
            <a:endParaRPr lang="de-DE"/>
          </a:p>
        </p:txBody>
      </p:sp>
      <p:sp>
        <p:nvSpPr>
          <p:cNvPr id="4" name="Espace réservé du numéro de diapositive 3">
            <a:extLst>
              <a:ext uri="{FF2B5EF4-FFF2-40B4-BE49-F238E27FC236}">
                <a16:creationId xmlns:a16="http://schemas.microsoft.com/office/drawing/2014/main" id="{313ED855-E61E-CD41-8E70-90A78DB4AC21}"/>
              </a:ext>
            </a:extLst>
          </p:cNvPr>
          <p:cNvSpPr>
            <a:spLocks noGrp="1"/>
          </p:cNvSpPr>
          <p:nvPr>
            <p:ph type="sldNum" sz="quarter" idx="12"/>
          </p:nvPr>
        </p:nvSpPr>
        <p:spPr/>
        <p:txBody>
          <a:bodyPr/>
          <a:lstStyle/>
          <a:p>
            <a:fld id="{579D14AD-17E2-8842-97FD-C78280FE026A}" type="slidenum">
              <a:rPr lang="de-DE" smtClean="0"/>
              <a:t>‹N°›</a:t>
            </a:fld>
            <a:endParaRPr lang="de-DE"/>
          </a:p>
        </p:txBody>
      </p:sp>
    </p:spTree>
    <p:extLst>
      <p:ext uri="{BB962C8B-B14F-4D97-AF65-F5344CB8AC3E}">
        <p14:creationId xmlns:p14="http://schemas.microsoft.com/office/powerpoint/2010/main" val="322984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7D890A-0377-0A4F-9147-A8DBB1C6994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a:extLst>
              <a:ext uri="{FF2B5EF4-FFF2-40B4-BE49-F238E27FC236}">
                <a16:creationId xmlns:a16="http://schemas.microsoft.com/office/drawing/2014/main" id="{AB0F204C-F459-0140-A23C-B796415E60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a:extLst>
              <a:ext uri="{FF2B5EF4-FFF2-40B4-BE49-F238E27FC236}">
                <a16:creationId xmlns:a16="http://schemas.microsoft.com/office/drawing/2014/main" id="{25314FF2-8A76-AB4C-A6A7-0E65021B5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950397F-65C8-024A-ADBF-FFECF848FA80}"/>
              </a:ext>
            </a:extLst>
          </p:cNvPr>
          <p:cNvSpPr>
            <a:spLocks noGrp="1"/>
          </p:cNvSpPr>
          <p:nvPr>
            <p:ph type="dt" sz="half" idx="10"/>
          </p:nvPr>
        </p:nvSpPr>
        <p:spPr/>
        <p:txBody>
          <a:bodyPr/>
          <a:lstStyle/>
          <a:p>
            <a:fld id="{985416CD-669E-644D-B049-5A6B76D19AC9}" type="datetimeFigureOut">
              <a:rPr lang="de-DE" smtClean="0"/>
              <a:t>28.01.21</a:t>
            </a:fld>
            <a:endParaRPr lang="de-DE"/>
          </a:p>
        </p:txBody>
      </p:sp>
      <p:sp>
        <p:nvSpPr>
          <p:cNvPr id="6" name="Espace réservé du pied de page 5">
            <a:extLst>
              <a:ext uri="{FF2B5EF4-FFF2-40B4-BE49-F238E27FC236}">
                <a16:creationId xmlns:a16="http://schemas.microsoft.com/office/drawing/2014/main" id="{222E9368-6509-3A46-B54E-E1AF6E27E158}"/>
              </a:ext>
            </a:extLst>
          </p:cNvPr>
          <p:cNvSpPr>
            <a:spLocks noGrp="1"/>
          </p:cNvSpPr>
          <p:nvPr>
            <p:ph type="ftr" sz="quarter" idx="11"/>
          </p:nvPr>
        </p:nvSpPr>
        <p:spPr/>
        <p:txBody>
          <a:bodyPr/>
          <a:lstStyle/>
          <a:p>
            <a:endParaRPr lang="de-DE"/>
          </a:p>
        </p:txBody>
      </p:sp>
      <p:sp>
        <p:nvSpPr>
          <p:cNvPr id="7" name="Espace réservé du numéro de diapositive 6">
            <a:extLst>
              <a:ext uri="{FF2B5EF4-FFF2-40B4-BE49-F238E27FC236}">
                <a16:creationId xmlns:a16="http://schemas.microsoft.com/office/drawing/2014/main" id="{F1D05089-0636-9B45-A85C-690B7F5FB404}"/>
              </a:ext>
            </a:extLst>
          </p:cNvPr>
          <p:cNvSpPr>
            <a:spLocks noGrp="1"/>
          </p:cNvSpPr>
          <p:nvPr>
            <p:ph type="sldNum" sz="quarter" idx="12"/>
          </p:nvPr>
        </p:nvSpPr>
        <p:spPr/>
        <p:txBody>
          <a:bodyPr/>
          <a:lstStyle/>
          <a:p>
            <a:fld id="{579D14AD-17E2-8842-97FD-C78280FE026A}" type="slidenum">
              <a:rPr lang="de-DE" smtClean="0"/>
              <a:t>‹N°›</a:t>
            </a:fld>
            <a:endParaRPr lang="de-DE"/>
          </a:p>
        </p:txBody>
      </p:sp>
    </p:spTree>
    <p:extLst>
      <p:ext uri="{BB962C8B-B14F-4D97-AF65-F5344CB8AC3E}">
        <p14:creationId xmlns:p14="http://schemas.microsoft.com/office/powerpoint/2010/main" val="188108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5D6761-2108-2A47-9FB8-1E8DB59A50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a:extLst>
              <a:ext uri="{FF2B5EF4-FFF2-40B4-BE49-F238E27FC236}">
                <a16:creationId xmlns:a16="http://schemas.microsoft.com/office/drawing/2014/main" id="{94A4F9CF-0CD5-0544-B719-0D4069278B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a:extLst>
              <a:ext uri="{FF2B5EF4-FFF2-40B4-BE49-F238E27FC236}">
                <a16:creationId xmlns:a16="http://schemas.microsoft.com/office/drawing/2014/main" id="{94739248-0EC5-E240-850F-F350C434C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68C14D5-C260-C44E-8AFA-602F1B854AD4}"/>
              </a:ext>
            </a:extLst>
          </p:cNvPr>
          <p:cNvSpPr>
            <a:spLocks noGrp="1"/>
          </p:cNvSpPr>
          <p:nvPr>
            <p:ph type="dt" sz="half" idx="10"/>
          </p:nvPr>
        </p:nvSpPr>
        <p:spPr/>
        <p:txBody>
          <a:bodyPr/>
          <a:lstStyle/>
          <a:p>
            <a:fld id="{985416CD-669E-644D-B049-5A6B76D19AC9}" type="datetimeFigureOut">
              <a:rPr lang="de-DE" smtClean="0"/>
              <a:t>28.01.21</a:t>
            </a:fld>
            <a:endParaRPr lang="de-DE"/>
          </a:p>
        </p:txBody>
      </p:sp>
      <p:sp>
        <p:nvSpPr>
          <p:cNvPr id="6" name="Espace réservé du pied de page 5">
            <a:extLst>
              <a:ext uri="{FF2B5EF4-FFF2-40B4-BE49-F238E27FC236}">
                <a16:creationId xmlns:a16="http://schemas.microsoft.com/office/drawing/2014/main" id="{FA6C3F23-0710-E74D-9E6E-F41584FEB076}"/>
              </a:ext>
            </a:extLst>
          </p:cNvPr>
          <p:cNvSpPr>
            <a:spLocks noGrp="1"/>
          </p:cNvSpPr>
          <p:nvPr>
            <p:ph type="ftr" sz="quarter" idx="11"/>
          </p:nvPr>
        </p:nvSpPr>
        <p:spPr/>
        <p:txBody>
          <a:bodyPr/>
          <a:lstStyle/>
          <a:p>
            <a:endParaRPr lang="de-DE"/>
          </a:p>
        </p:txBody>
      </p:sp>
      <p:sp>
        <p:nvSpPr>
          <p:cNvPr id="7" name="Espace réservé du numéro de diapositive 6">
            <a:extLst>
              <a:ext uri="{FF2B5EF4-FFF2-40B4-BE49-F238E27FC236}">
                <a16:creationId xmlns:a16="http://schemas.microsoft.com/office/drawing/2014/main" id="{02C6EB54-303E-704F-93F0-1C247D78151C}"/>
              </a:ext>
            </a:extLst>
          </p:cNvPr>
          <p:cNvSpPr>
            <a:spLocks noGrp="1"/>
          </p:cNvSpPr>
          <p:nvPr>
            <p:ph type="sldNum" sz="quarter" idx="12"/>
          </p:nvPr>
        </p:nvSpPr>
        <p:spPr/>
        <p:txBody>
          <a:bodyPr/>
          <a:lstStyle/>
          <a:p>
            <a:fld id="{579D14AD-17E2-8842-97FD-C78280FE026A}" type="slidenum">
              <a:rPr lang="de-DE" smtClean="0"/>
              <a:t>‹N°›</a:t>
            </a:fld>
            <a:endParaRPr lang="de-DE"/>
          </a:p>
        </p:txBody>
      </p:sp>
    </p:spTree>
    <p:extLst>
      <p:ext uri="{BB962C8B-B14F-4D97-AF65-F5344CB8AC3E}">
        <p14:creationId xmlns:p14="http://schemas.microsoft.com/office/powerpoint/2010/main" val="406018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47251F8-BCF1-A440-975B-8DCEE6F615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a:extLst>
              <a:ext uri="{FF2B5EF4-FFF2-40B4-BE49-F238E27FC236}">
                <a16:creationId xmlns:a16="http://schemas.microsoft.com/office/drawing/2014/main" id="{86967A25-57C3-A14C-B5FD-9543D86197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a:extLst>
              <a:ext uri="{FF2B5EF4-FFF2-40B4-BE49-F238E27FC236}">
                <a16:creationId xmlns:a16="http://schemas.microsoft.com/office/drawing/2014/main" id="{2B21CEAF-AB10-194C-8E95-EC11B411D5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416CD-669E-644D-B049-5A6B76D19AC9}" type="datetimeFigureOut">
              <a:rPr lang="de-DE" smtClean="0"/>
              <a:t>28.01.21</a:t>
            </a:fld>
            <a:endParaRPr lang="de-DE"/>
          </a:p>
        </p:txBody>
      </p:sp>
      <p:sp>
        <p:nvSpPr>
          <p:cNvPr id="5" name="Espace réservé du pied de page 4">
            <a:extLst>
              <a:ext uri="{FF2B5EF4-FFF2-40B4-BE49-F238E27FC236}">
                <a16:creationId xmlns:a16="http://schemas.microsoft.com/office/drawing/2014/main" id="{3B4C8907-85F9-4445-ACD4-84885472C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a:extLst>
              <a:ext uri="{FF2B5EF4-FFF2-40B4-BE49-F238E27FC236}">
                <a16:creationId xmlns:a16="http://schemas.microsoft.com/office/drawing/2014/main" id="{BEC23A68-5C69-1547-AFAE-D574D11055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D14AD-17E2-8842-97FD-C78280FE026A}" type="slidenum">
              <a:rPr lang="de-DE" smtClean="0"/>
              <a:t>‹N°›</a:t>
            </a:fld>
            <a:endParaRPr lang="de-DE"/>
          </a:p>
        </p:txBody>
      </p:sp>
    </p:spTree>
    <p:extLst>
      <p:ext uri="{BB962C8B-B14F-4D97-AF65-F5344CB8AC3E}">
        <p14:creationId xmlns:p14="http://schemas.microsoft.com/office/powerpoint/2010/main" val="2517180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552A57-35C7-D44D-A56C-C67DEDF31294}"/>
              </a:ext>
            </a:extLst>
          </p:cNvPr>
          <p:cNvSpPr>
            <a:spLocks noGrp="1"/>
          </p:cNvSpPr>
          <p:nvPr>
            <p:ph type="ctrTitle"/>
          </p:nvPr>
        </p:nvSpPr>
        <p:spPr/>
        <p:txBody>
          <a:bodyPr>
            <a:normAutofit fontScale="90000"/>
          </a:bodyPr>
          <a:lstStyle/>
          <a:p>
            <a:r>
              <a:rPr lang="de-DE" dirty="0" err="1"/>
              <a:t>From</a:t>
            </a:r>
            <a:r>
              <a:rPr lang="de-DE" dirty="0"/>
              <a:t> </a:t>
            </a:r>
            <a:r>
              <a:rPr lang="de-DE" dirty="0" err="1"/>
              <a:t>the</a:t>
            </a:r>
            <a:r>
              <a:rPr lang="de-DE" dirty="0"/>
              <a:t> </a:t>
            </a:r>
            <a:r>
              <a:rPr lang="de-DE" dirty="0" err="1"/>
              <a:t>obvious</a:t>
            </a:r>
            <a:r>
              <a:rPr lang="de-DE" dirty="0"/>
              <a:t> </a:t>
            </a:r>
            <a:r>
              <a:rPr lang="de-DE" dirty="0" err="1"/>
              <a:t>to</a:t>
            </a:r>
            <a:r>
              <a:rPr lang="de-DE" dirty="0"/>
              <a:t> </a:t>
            </a:r>
            <a:r>
              <a:rPr lang="de-DE" dirty="0" err="1"/>
              <a:t>the</a:t>
            </a:r>
            <a:r>
              <a:rPr lang="de-DE" dirty="0"/>
              <a:t> </a:t>
            </a:r>
            <a:r>
              <a:rPr lang="de-DE" dirty="0" err="1"/>
              <a:t>unmentionable</a:t>
            </a:r>
            <a:r>
              <a:rPr lang="de-DE"/>
              <a:t>. </a:t>
            </a:r>
            <a:br>
              <a:rPr lang="de-DE"/>
            </a:br>
            <a:r>
              <a:rPr lang="de-DE"/>
              <a:t>A </a:t>
            </a:r>
            <a:r>
              <a:rPr lang="de-DE" dirty="0" err="1"/>
              <a:t>discourse-analytical</a:t>
            </a:r>
            <a:r>
              <a:rPr lang="de-DE" dirty="0"/>
              <a:t> </a:t>
            </a:r>
            <a:r>
              <a:rPr lang="de-DE" dirty="0" err="1"/>
              <a:t>approach</a:t>
            </a:r>
            <a:r>
              <a:rPr lang="de-DE" dirty="0"/>
              <a:t> </a:t>
            </a:r>
            <a:br>
              <a:rPr lang="de-DE" dirty="0"/>
            </a:br>
            <a:r>
              <a:rPr lang="de-DE" dirty="0" err="1"/>
              <a:t>to</a:t>
            </a:r>
            <a:r>
              <a:rPr lang="de-DE" dirty="0"/>
              <a:t> </a:t>
            </a:r>
            <a:r>
              <a:rPr lang="de-DE" dirty="0" err="1"/>
              <a:t>the</a:t>
            </a:r>
            <a:r>
              <a:rPr lang="de-DE" dirty="0"/>
              <a:t> </a:t>
            </a:r>
            <a:r>
              <a:rPr lang="de-DE" dirty="0" err="1"/>
              <a:t>unsaid</a:t>
            </a:r>
            <a:endParaRPr lang="de-DE" dirty="0"/>
          </a:p>
        </p:txBody>
      </p:sp>
      <p:sp>
        <p:nvSpPr>
          <p:cNvPr id="3" name="Sous-titre 2">
            <a:extLst>
              <a:ext uri="{FF2B5EF4-FFF2-40B4-BE49-F238E27FC236}">
                <a16:creationId xmlns:a16="http://schemas.microsoft.com/office/drawing/2014/main" id="{2224301F-36FC-754F-9445-9537BE22A3B8}"/>
              </a:ext>
            </a:extLst>
          </p:cNvPr>
          <p:cNvSpPr>
            <a:spLocks noGrp="1"/>
          </p:cNvSpPr>
          <p:nvPr>
            <p:ph type="subTitle" idx="1"/>
          </p:nvPr>
        </p:nvSpPr>
        <p:spPr/>
        <p:txBody>
          <a:bodyPr>
            <a:normAutofit lnSpcReduction="10000"/>
          </a:bodyPr>
          <a:lstStyle/>
          <a:p>
            <a:endParaRPr lang="de-DE" dirty="0"/>
          </a:p>
          <a:p>
            <a:r>
              <a:rPr lang="de-DE" dirty="0"/>
              <a:t>Patricia von Münchow</a:t>
            </a:r>
          </a:p>
          <a:p>
            <a:r>
              <a:rPr lang="de-DE" dirty="0" err="1"/>
              <a:t>Université</a:t>
            </a:r>
            <a:r>
              <a:rPr lang="de-DE" dirty="0"/>
              <a:t> de Paris</a:t>
            </a:r>
          </a:p>
          <a:p>
            <a:r>
              <a:rPr lang="de-DE" dirty="0" err="1"/>
              <a:t>laboratoire</a:t>
            </a:r>
            <a:r>
              <a:rPr lang="de-DE" dirty="0"/>
              <a:t> EDA</a:t>
            </a:r>
          </a:p>
        </p:txBody>
      </p:sp>
    </p:spTree>
    <p:extLst>
      <p:ext uri="{BB962C8B-B14F-4D97-AF65-F5344CB8AC3E}">
        <p14:creationId xmlns:p14="http://schemas.microsoft.com/office/powerpoint/2010/main" val="2530418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DEFD0-41F7-B046-ABCD-CAF056FB5D72}"/>
              </a:ext>
            </a:extLst>
          </p:cNvPr>
          <p:cNvSpPr>
            <a:spLocks noGrp="1"/>
          </p:cNvSpPr>
          <p:nvPr>
            <p:ph type="title"/>
          </p:nvPr>
        </p:nvSpPr>
        <p:spPr>
          <a:xfrm>
            <a:off x="838200" y="365125"/>
            <a:ext cx="10515600" cy="74713"/>
          </a:xfrm>
        </p:spPr>
        <p:txBody>
          <a:bodyPr>
            <a:normAutofit fontScale="90000"/>
          </a:bodyPr>
          <a:lstStyle/>
          <a:p>
            <a:endParaRPr lang="de-DE" dirty="0"/>
          </a:p>
        </p:txBody>
      </p:sp>
      <p:sp>
        <p:nvSpPr>
          <p:cNvPr id="3" name="Espace réservé du contenu 2">
            <a:extLst>
              <a:ext uri="{FF2B5EF4-FFF2-40B4-BE49-F238E27FC236}">
                <a16:creationId xmlns:a16="http://schemas.microsoft.com/office/drawing/2014/main" id="{EE3146FA-2A92-5E4B-89FA-72ABF3281BFB}"/>
              </a:ext>
            </a:extLst>
          </p:cNvPr>
          <p:cNvSpPr>
            <a:spLocks noGrp="1"/>
          </p:cNvSpPr>
          <p:nvPr>
            <p:ph idx="1"/>
          </p:nvPr>
        </p:nvSpPr>
        <p:spPr>
          <a:xfrm>
            <a:off x="838200" y="439838"/>
            <a:ext cx="10515600" cy="5737125"/>
          </a:xfrm>
        </p:spPr>
        <p:txBody>
          <a:bodyPr/>
          <a:lstStyle/>
          <a:p>
            <a:endParaRPr lang="en-US" dirty="0"/>
          </a:p>
          <a:p>
            <a:r>
              <a:rPr lang="en-US" dirty="0"/>
              <a:t>A discursive culture lies in the relationship between 1) a layered set of social representations, on the one hand, and 2) discursive representations, on the other hand, that take into account, convey, construct and transform the content as well as the status of the social representations through specific levels of linguistic marking or non-marking.</a:t>
            </a:r>
            <a:r>
              <a:rPr lang="fr-FR" dirty="0">
                <a:effectLst/>
              </a:rPr>
              <a:t> </a:t>
            </a:r>
          </a:p>
          <a:p>
            <a:r>
              <a:rPr lang="en-US" dirty="0"/>
              <a:t>A discursive culture can be defined by what can and cannot, must and need not be said and how it can/cannot/must/need not be said in a discursive community.</a:t>
            </a:r>
            <a:r>
              <a:rPr lang="fr-FR" dirty="0">
                <a:effectLst/>
              </a:rPr>
              <a:t> </a:t>
            </a:r>
          </a:p>
          <a:p>
            <a:r>
              <a:rPr lang="en-US" dirty="0"/>
              <a:t>Members of a discursive community know about representations and take them into account in their discursive production and comprehension.</a:t>
            </a:r>
          </a:p>
        </p:txBody>
      </p:sp>
    </p:spTree>
    <p:extLst>
      <p:ext uri="{BB962C8B-B14F-4D97-AF65-F5344CB8AC3E}">
        <p14:creationId xmlns:p14="http://schemas.microsoft.com/office/powerpoint/2010/main" val="112539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A50F8B-943A-E64E-BB1B-AA6AB95C71F9}"/>
              </a:ext>
            </a:extLst>
          </p:cNvPr>
          <p:cNvSpPr>
            <a:spLocks noGrp="1"/>
          </p:cNvSpPr>
          <p:nvPr>
            <p:ph type="title"/>
          </p:nvPr>
        </p:nvSpPr>
        <p:spPr/>
        <p:txBody>
          <a:bodyPr/>
          <a:lstStyle/>
          <a:p>
            <a:r>
              <a:rPr lang="en-US" dirty="0"/>
              <a:t>Aim</a:t>
            </a:r>
          </a:p>
        </p:txBody>
      </p:sp>
      <p:sp>
        <p:nvSpPr>
          <p:cNvPr id="3" name="Espace réservé du contenu 2">
            <a:extLst>
              <a:ext uri="{FF2B5EF4-FFF2-40B4-BE49-F238E27FC236}">
                <a16:creationId xmlns:a16="http://schemas.microsoft.com/office/drawing/2014/main" id="{7D56C9B3-F58B-3348-9577-1E2BC2DBB423}"/>
              </a:ext>
            </a:extLst>
          </p:cNvPr>
          <p:cNvSpPr>
            <a:spLocks noGrp="1"/>
          </p:cNvSpPr>
          <p:nvPr>
            <p:ph idx="1"/>
          </p:nvPr>
        </p:nvSpPr>
        <p:spPr/>
        <p:txBody>
          <a:bodyPr/>
          <a:lstStyle/>
          <a:p>
            <a:pPr marL="0" indent="0">
              <a:buNone/>
            </a:pPr>
            <a:endParaRPr lang="en-US" dirty="0"/>
          </a:p>
          <a:p>
            <a:pPr marL="0" indent="0">
              <a:buNone/>
            </a:pPr>
            <a:r>
              <a:rPr lang="en-US" dirty="0"/>
              <a:t>How can the unsaid be understood AND put to work in discourse analysis?</a:t>
            </a:r>
          </a:p>
          <a:p>
            <a:pPr>
              <a:buFontTx/>
              <a:buChar char="-"/>
            </a:pPr>
            <a:endParaRPr lang="en-US" dirty="0"/>
          </a:p>
        </p:txBody>
      </p:sp>
    </p:spTree>
    <p:extLst>
      <p:ext uri="{BB962C8B-B14F-4D97-AF65-F5344CB8AC3E}">
        <p14:creationId xmlns:p14="http://schemas.microsoft.com/office/powerpoint/2010/main" val="182092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FE0E3-8A50-594F-B669-12B5D4E8945D}"/>
              </a:ext>
            </a:extLst>
          </p:cNvPr>
          <p:cNvSpPr>
            <a:spLocks noGrp="1"/>
          </p:cNvSpPr>
          <p:nvPr>
            <p:ph type="title"/>
          </p:nvPr>
        </p:nvSpPr>
        <p:spPr/>
        <p:txBody>
          <a:bodyPr/>
          <a:lstStyle/>
          <a:p>
            <a:r>
              <a:rPr lang="en-US" dirty="0"/>
              <a:t>Why is there silence in discourse?</a:t>
            </a:r>
          </a:p>
        </p:txBody>
      </p:sp>
      <p:sp>
        <p:nvSpPr>
          <p:cNvPr id="3" name="Espace réservé du contenu 2">
            <a:extLst>
              <a:ext uri="{FF2B5EF4-FFF2-40B4-BE49-F238E27FC236}">
                <a16:creationId xmlns:a16="http://schemas.microsoft.com/office/drawing/2014/main" id="{9A15FF39-747C-EE43-8825-EBC2E193E788}"/>
              </a:ext>
            </a:extLst>
          </p:cNvPr>
          <p:cNvSpPr>
            <a:spLocks noGrp="1"/>
          </p:cNvSpPr>
          <p:nvPr>
            <p:ph idx="1"/>
          </p:nvPr>
        </p:nvSpPr>
        <p:spPr/>
        <p:txBody>
          <a:bodyPr>
            <a:normAutofit/>
          </a:bodyPr>
          <a:lstStyle/>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2830149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FE0E3-8A50-594F-B669-12B5D4E8945D}"/>
              </a:ext>
            </a:extLst>
          </p:cNvPr>
          <p:cNvSpPr>
            <a:spLocks noGrp="1"/>
          </p:cNvSpPr>
          <p:nvPr>
            <p:ph type="title"/>
          </p:nvPr>
        </p:nvSpPr>
        <p:spPr/>
        <p:txBody>
          <a:bodyPr/>
          <a:lstStyle/>
          <a:p>
            <a:r>
              <a:rPr lang="en-US" dirty="0"/>
              <a:t>Why is there silence in discourse?</a:t>
            </a:r>
          </a:p>
        </p:txBody>
      </p:sp>
      <p:sp>
        <p:nvSpPr>
          <p:cNvPr id="3" name="Espace réservé du contenu 2">
            <a:extLst>
              <a:ext uri="{FF2B5EF4-FFF2-40B4-BE49-F238E27FC236}">
                <a16:creationId xmlns:a16="http://schemas.microsoft.com/office/drawing/2014/main" id="{9A15FF39-747C-EE43-8825-EBC2E193E788}"/>
              </a:ext>
            </a:extLst>
          </p:cNvPr>
          <p:cNvSpPr>
            <a:spLocks noGrp="1"/>
          </p:cNvSpPr>
          <p:nvPr>
            <p:ph idx="1"/>
          </p:nvPr>
        </p:nvSpPr>
        <p:spPr/>
        <p:txBody>
          <a:bodyPr>
            <a:normAutofit/>
          </a:bodyPr>
          <a:lstStyle/>
          <a:p>
            <a:r>
              <a:rPr lang="en-US" dirty="0"/>
              <a:t>Because there can be</a:t>
            </a:r>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4182176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FE0E3-8A50-594F-B669-12B5D4E8945D}"/>
              </a:ext>
            </a:extLst>
          </p:cNvPr>
          <p:cNvSpPr>
            <a:spLocks noGrp="1"/>
          </p:cNvSpPr>
          <p:nvPr>
            <p:ph type="title"/>
          </p:nvPr>
        </p:nvSpPr>
        <p:spPr/>
        <p:txBody>
          <a:bodyPr/>
          <a:lstStyle/>
          <a:p>
            <a:r>
              <a:rPr lang="en-US" dirty="0"/>
              <a:t>Why is there silence in discourse?</a:t>
            </a:r>
          </a:p>
        </p:txBody>
      </p:sp>
      <p:sp>
        <p:nvSpPr>
          <p:cNvPr id="3" name="Espace réservé du contenu 2">
            <a:extLst>
              <a:ext uri="{FF2B5EF4-FFF2-40B4-BE49-F238E27FC236}">
                <a16:creationId xmlns:a16="http://schemas.microsoft.com/office/drawing/2014/main" id="{9A15FF39-747C-EE43-8825-EBC2E193E788}"/>
              </a:ext>
            </a:extLst>
          </p:cNvPr>
          <p:cNvSpPr>
            <a:spLocks noGrp="1"/>
          </p:cNvSpPr>
          <p:nvPr>
            <p:ph idx="1"/>
          </p:nvPr>
        </p:nvSpPr>
        <p:spPr/>
        <p:txBody>
          <a:bodyPr>
            <a:normAutofit/>
          </a:bodyPr>
          <a:lstStyle/>
          <a:p>
            <a:r>
              <a:rPr lang="en-US" dirty="0"/>
              <a:t>Because there can be</a:t>
            </a:r>
          </a:p>
          <a:p>
            <a:pPr lvl="1"/>
            <a:r>
              <a:rPr lang="en-US" dirty="0" err="1"/>
              <a:t>Sociocognitive</a:t>
            </a:r>
            <a:r>
              <a:rPr lang="en-US" dirty="0"/>
              <a:t> framework: speakers and recipients share “mental models”</a:t>
            </a:r>
          </a:p>
          <a:p>
            <a:pPr marL="914400" lvl="2" indent="0">
              <a:buNone/>
            </a:pPr>
            <a:r>
              <a:rPr lang="en-US" dirty="0"/>
              <a:t>[van Dijk, Teun, 2009. </a:t>
            </a:r>
            <a:r>
              <a:rPr lang="en-GB" i="1" dirty="0"/>
              <a:t>Society and Discourse. How Social Contexts Influence Text and Talk</a:t>
            </a:r>
            <a:r>
              <a:rPr lang="en-GB" dirty="0"/>
              <a:t>. Cambridge: Cambridge University Press]</a:t>
            </a:r>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1388024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FE0E3-8A50-594F-B669-12B5D4E8945D}"/>
              </a:ext>
            </a:extLst>
          </p:cNvPr>
          <p:cNvSpPr>
            <a:spLocks noGrp="1"/>
          </p:cNvSpPr>
          <p:nvPr>
            <p:ph type="title"/>
          </p:nvPr>
        </p:nvSpPr>
        <p:spPr/>
        <p:txBody>
          <a:bodyPr/>
          <a:lstStyle/>
          <a:p>
            <a:r>
              <a:rPr lang="en-US" dirty="0"/>
              <a:t>Why is there silence in discourse?</a:t>
            </a:r>
          </a:p>
        </p:txBody>
      </p:sp>
      <p:sp>
        <p:nvSpPr>
          <p:cNvPr id="3" name="Espace réservé du contenu 2">
            <a:extLst>
              <a:ext uri="{FF2B5EF4-FFF2-40B4-BE49-F238E27FC236}">
                <a16:creationId xmlns:a16="http://schemas.microsoft.com/office/drawing/2014/main" id="{9A15FF39-747C-EE43-8825-EBC2E193E788}"/>
              </a:ext>
            </a:extLst>
          </p:cNvPr>
          <p:cNvSpPr>
            <a:spLocks noGrp="1"/>
          </p:cNvSpPr>
          <p:nvPr>
            <p:ph idx="1"/>
          </p:nvPr>
        </p:nvSpPr>
        <p:spPr/>
        <p:txBody>
          <a:bodyPr>
            <a:normAutofit/>
          </a:bodyPr>
          <a:lstStyle/>
          <a:p>
            <a:r>
              <a:rPr lang="en-US" dirty="0"/>
              <a:t>Because there can be</a:t>
            </a:r>
          </a:p>
          <a:p>
            <a:pPr lvl="1"/>
            <a:r>
              <a:rPr lang="en-US" dirty="0" err="1"/>
              <a:t>Sociocognitive</a:t>
            </a:r>
            <a:r>
              <a:rPr lang="en-US" dirty="0"/>
              <a:t> framework: speakers and recipients share “mental models”</a:t>
            </a:r>
          </a:p>
          <a:p>
            <a:pPr marL="914400" lvl="2" indent="0">
              <a:buNone/>
            </a:pPr>
            <a:r>
              <a:rPr lang="en-US" dirty="0"/>
              <a:t>[van Dijk, Teun, 2009. </a:t>
            </a:r>
            <a:r>
              <a:rPr lang="en-GB" i="1" dirty="0"/>
              <a:t>Society and Discourse. How Social Contexts Influence Text and Talk</a:t>
            </a:r>
            <a:r>
              <a:rPr lang="en-GB" dirty="0"/>
              <a:t>. Cambridge: Cambridge University Press]</a:t>
            </a:r>
          </a:p>
          <a:p>
            <a:r>
              <a:rPr lang="en-GB" dirty="0"/>
              <a:t>Because there must be</a:t>
            </a:r>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4031596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FE0E3-8A50-594F-B669-12B5D4E8945D}"/>
              </a:ext>
            </a:extLst>
          </p:cNvPr>
          <p:cNvSpPr>
            <a:spLocks noGrp="1"/>
          </p:cNvSpPr>
          <p:nvPr>
            <p:ph type="title"/>
          </p:nvPr>
        </p:nvSpPr>
        <p:spPr/>
        <p:txBody>
          <a:bodyPr/>
          <a:lstStyle/>
          <a:p>
            <a:r>
              <a:rPr lang="en-US" dirty="0"/>
              <a:t>Why is there silence in discourse?</a:t>
            </a:r>
          </a:p>
        </p:txBody>
      </p:sp>
      <p:sp>
        <p:nvSpPr>
          <p:cNvPr id="3" name="Espace réservé du contenu 2">
            <a:extLst>
              <a:ext uri="{FF2B5EF4-FFF2-40B4-BE49-F238E27FC236}">
                <a16:creationId xmlns:a16="http://schemas.microsoft.com/office/drawing/2014/main" id="{9A15FF39-747C-EE43-8825-EBC2E193E788}"/>
              </a:ext>
            </a:extLst>
          </p:cNvPr>
          <p:cNvSpPr>
            <a:spLocks noGrp="1"/>
          </p:cNvSpPr>
          <p:nvPr>
            <p:ph idx="1"/>
          </p:nvPr>
        </p:nvSpPr>
        <p:spPr/>
        <p:txBody>
          <a:bodyPr>
            <a:normAutofit/>
          </a:bodyPr>
          <a:lstStyle/>
          <a:p>
            <a:r>
              <a:rPr lang="en-US" dirty="0"/>
              <a:t>Because there can be</a:t>
            </a:r>
          </a:p>
          <a:p>
            <a:pPr lvl="1"/>
            <a:r>
              <a:rPr lang="en-US" dirty="0" err="1"/>
              <a:t>Sociocognitive</a:t>
            </a:r>
            <a:r>
              <a:rPr lang="en-US" dirty="0"/>
              <a:t> framework: speakers and recipients share “mental models”</a:t>
            </a:r>
          </a:p>
          <a:p>
            <a:pPr marL="914400" lvl="2" indent="0">
              <a:buNone/>
            </a:pPr>
            <a:r>
              <a:rPr lang="en-US" dirty="0"/>
              <a:t>[van Dijk, Teun, 2009. </a:t>
            </a:r>
            <a:r>
              <a:rPr lang="en-GB" i="1" dirty="0"/>
              <a:t>Society and Discourse. How Social Contexts Influence Text and Talk</a:t>
            </a:r>
            <a:r>
              <a:rPr lang="en-GB" dirty="0"/>
              <a:t>. Cambridge: Cambridge University Press]</a:t>
            </a:r>
          </a:p>
          <a:p>
            <a:r>
              <a:rPr lang="en-GB" dirty="0"/>
              <a:t>Because there must be</a:t>
            </a:r>
          </a:p>
          <a:p>
            <a:pPr lvl="1"/>
            <a:r>
              <a:rPr lang="en-GB" dirty="0"/>
              <a:t>A “possible space of singularity” for speakers</a:t>
            </a:r>
          </a:p>
          <a:p>
            <a:pPr marL="914400" lvl="2" indent="0">
              <a:buNone/>
            </a:pPr>
            <a:r>
              <a:rPr lang="en-GB" dirty="0"/>
              <a:t>[</a:t>
            </a:r>
            <a:r>
              <a:rPr lang="fr-FR" dirty="0" err="1"/>
              <a:t>Orlandi</a:t>
            </a:r>
            <a:r>
              <a:rPr lang="fr-FR" dirty="0"/>
              <a:t>, </a:t>
            </a:r>
            <a:r>
              <a:rPr lang="fr-FR" dirty="0" err="1"/>
              <a:t>Eni</a:t>
            </a:r>
            <a:r>
              <a:rPr lang="fr-FR" dirty="0"/>
              <a:t>. 1996 [1994]. </a:t>
            </a:r>
            <a:r>
              <a:rPr lang="fr-FR" i="1" dirty="0"/>
              <a:t>Les formes du silence. Dans le mouvement du sens</a:t>
            </a:r>
            <a:r>
              <a:rPr lang="fr-FR" dirty="0"/>
              <a:t>. Paris: Editions des Cendres, </a:t>
            </a:r>
            <a:r>
              <a:rPr lang="en-GB" dirty="0"/>
              <a:t>p. 73]</a:t>
            </a:r>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2095161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FE0E3-8A50-594F-B669-12B5D4E8945D}"/>
              </a:ext>
            </a:extLst>
          </p:cNvPr>
          <p:cNvSpPr>
            <a:spLocks noGrp="1"/>
          </p:cNvSpPr>
          <p:nvPr>
            <p:ph type="title"/>
          </p:nvPr>
        </p:nvSpPr>
        <p:spPr/>
        <p:txBody>
          <a:bodyPr/>
          <a:lstStyle/>
          <a:p>
            <a:r>
              <a:rPr lang="en-US" dirty="0"/>
              <a:t>Why is there silence in discourse?</a:t>
            </a:r>
          </a:p>
        </p:txBody>
      </p:sp>
      <p:sp>
        <p:nvSpPr>
          <p:cNvPr id="3" name="Espace réservé du contenu 2">
            <a:extLst>
              <a:ext uri="{FF2B5EF4-FFF2-40B4-BE49-F238E27FC236}">
                <a16:creationId xmlns:a16="http://schemas.microsoft.com/office/drawing/2014/main" id="{9A15FF39-747C-EE43-8825-EBC2E193E788}"/>
              </a:ext>
            </a:extLst>
          </p:cNvPr>
          <p:cNvSpPr>
            <a:spLocks noGrp="1"/>
          </p:cNvSpPr>
          <p:nvPr>
            <p:ph idx="1"/>
          </p:nvPr>
        </p:nvSpPr>
        <p:spPr/>
        <p:txBody>
          <a:bodyPr>
            <a:normAutofit/>
          </a:bodyPr>
          <a:lstStyle/>
          <a:p>
            <a:r>
              <a:rPr lang="en-US" dirty="0"/>
              <a:t>Because there can be</a:t>
            </a:r>
          </a:p>
          <a:p>
            <a:pPr lvl="1"/>
            <a:r>
              <a:rPr lang="en-US" dirty="0" err="1"/>
              <a:t>Sociocognitive</a:t>
            </a:r>
            <a:r>
              <a:rPr lang="en-US" dirty="0"/>
              <a:t> framework: speakers and recipients share “mental models”</a:t>
            </a:r>
          </a:p>
          <a:p>
            <a:pPr marL="914400" lvl="2" indent="0">
              <a:buNone/>
            </a:pPr>
            <a:r>
              <a:rPr lang="en-US" dirty="0"/>
              <a:t>[van Dijk, Teun, 2009. </a:t>
            </a:r>
            <a:r>
              <a:rPr lang="en-GB" i="1" dirty="0"/>
              <a:t>Society and Discourse. How Social Contexts Influence Text and Talk</a:t>
            </a:r>
            <a:r>
              <a:rPr lang="en-GB" dirty="0"/>
              <a:t>. Cambridge: Cambridge University Press]</a:t>
            </a:r>
          </a:p>
          <a:p>
            <a:r>
              <a:rPr lang="en-GB" dirty="0"/>
              <a:t>Because there must be</a:t>
            </a:r>
          </a:p>
          <a:p>
            <a:pPr lvl="1"/>
            <a:r>
              <a:rPr lang="en-GB" dirty="0"/>
              <a:t>A “possible space of singularity” for speakers</a:t>
            </a:r>
          </a:p>
          <a:p>
            <a:pPr marL="914400" lvl="2" indent="0">
              <a:buNone/>
            </a:pPr>
            <a:r>
              <a:rPr lang="en-GB" dirty="0"/>
              <a:t>[</a:t>
            </a:r>
            <a:r>
              <a:rPr lang="fr-FR" dirty="0" err="1"/>
              <a:t>Orlandi</a:t>
            </a:r>
            <a:r>
              <a:rPr lang="fr-FR" dirty="0"/>
              <a:t>, </a:t>
            </a:r>
            <a:r>
              <a:rPr lang="fr-FR" dirty="0" err="1"/>
              <a:t>Eni</a:t>
            </a:r>
            <a:r>
              <a:rPr lang="fr-FR" dirty="0"/>
              <a:t>. 1996 [1994]. </a:t>
            </a:r>
            <a:r>
              <a:rPr lang="fr-FR" i="1" dirty="0"/>
              <a:t>Les formes du silence. Dans le mouvement du sens</a:t>
            </a:r>
            <a:r>
              <a:rPr lang="fr-FR" dirty="0"/>
              <a:t>. Paris: Editions des Cendres, </a:t>
            </a:r>
            <a:r>
              <a:rPr lang="en-GB" dirty="0"/>
              <a:t>p. 73]</a:t>
            </a:r>
          </a:p>
          <a:p>
            <a:pPr lvl="1"/>
            <a:r>
              <a:rPr lang="en-GB" dirty="0">
                <a:effectLst/>
              </a:rPr>
              <a:t>Coherence </a:t>
            </a:r>
            <a:r>
              <a:rPr lang="en-GB" dirty="0"/>
              <a:t>despite</a:t>
            </a:r>
            <a:r>
              <a:rPr lang="en-GB" dirty="0">
                <a:effectLst/>
              </a:rPr>
              <a:t> heterogeneous positions</a:t>
            </a:r>
            <a:r>
              <a:rPr lang="fr-FR" dirty="0">
                <a:effectLst/>
              </a:rPr>
              <a:t> </a:t>
            </a:r>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2199179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FE0E3-8A50-594F-B669-12B5D4E8945D}"/>
              </a:ext>
            </a:extLst>
          </p:cNvPr>
          <p:cNvSpPr>
            <a:spLocks noGrp="1"/>
          </p:cNvSpPr>
          <p:nvPr>
            <p:ph type="title"/>
          </p:nvPr>
        </p:nvSpPr>
        <p:spPr/>
        <p:txBody>
          <a:bodyPr/>
          <a:lstStyle/>
          <a:p>
            <a:r>
              <a:rPr lang="en-US" dirty="0"/>
              <a:t>Why is there silence in discourse?</a:t>
            </a:r>
          </a:p>
        </p:txBody>
      </p:sp>
      <p:sp>
        <p:nvSpPr>
          <p:cNvPr id="3" name="Espace réservé du contenu 2">
            <a:extLst>
              <a:ext uri="{FF2B5EF4-FFF2-40B4-BE49-F238E27FC236}">
                <a16:creationId xmlns:a16="http://schemas.microsoft.com/office/drawing/2014/main" id="{9A15FF39-747C-EE43-8825-EBC2E193E788}"/>
              </a:ext>
            </a:extLst>
          </p:cNvPr>
          <p:cNvSpPr>
            <a:spLocks noGrp="1"/>
          </p:cNvSpPr>
          <p:nvPr>
            <p:ph idx="1"/>
          </p:nvPr>
        </p:nvSpPr>
        <p:spPr/>
        <p:txBody>
          <a:bodyPr>
            <a:normAutofit/>
          </a:bodyPr>
          <a:lstStyle/>
          <a:p>
            <a:r>
              <a:rPr lang="en-US" dirty="0"/>
              <a:t>Because there can be</a:t>
            </a:r>
          </a:p>
          <a:p>
            <a:pPr lvl="1"/>
            <a:r>
              <a:rPr lang="en-US" dirty="0" err="1"/>
              <a:t>Sociocognitive</a:t>
            </a:r>
            <a:r>
              <a:rPr lang="en-US" dirty="0"/>
              <a:t> framework: speakers and recipients share “mental models”</a:t>
            </a:r>
          </a:p>
          <a:p>
            <a:pPr marL="914400" lvl="2" indent="0">
              <a:buNone/>
            </a:pPr>
            <a:r>
              <a:rPr lang="en-US" dirty="0"/>
              <a:t>[van Dijk, Teun, 2009. </a:t>
            </a:r>
            <a:r>
              <a:rPr lang="en-GB" i="1" dirty="0"/>
              <a:t>Society and Discourse. How Social Contexts Influence Text and Talk</a:t>
            </a:r>
            <a:r>
              <a:rPr lang="en-GB" dirty="0"/>
              <a:t>. Cambridge: Cambridge University Press]</a:t>
            </a:r>
          </a:p>
          <a:p>
            <a:r>
              <a:rPr lang="en-GB" dirty="0"/>
              <a:t>Because there must be</a:t>
            </a:r>
          </a:p>
          <a:p>
            <a:pPr lvl="1"/>
            <a:r>
              <a:rPr lang="en-GB" dirty="0"/>
              <a:t>A “possible space of singularity” for speakers</a:t>
            </a:r>
          </a:p>
          <a:p>
            <a:pPr marL="914400" lvl="2" indent="0">
              <a:buNone/>
            </a:pPr>
            <a:r>
              <a:rPr lang="en-GB" dirty="0"/>
              <a:t>[</a:t>
            </a:r>
            <a:r>
              <a:rPr lang="fr-FR" dirty="0" err="1"/>
              <a:t>Orlandi</a:t>
            </a:r>
            <a:r>
              <a:rPr lang="fr-FR" dirty="0"/>
              <a:t>, </a:t>
            </a:r>
            <a:r>
              <a:rPr lang="fr-FR" dirty="0" err="1"/>
              <a:t>Eni</a:t>
            </a:r>
            <a:r>
              <a:rPr lang="fr-FR" dirty="0"/>
              <a:t>. 1996 [1994]. </a:t>
            </a:r>
            <a:r>
              <a:rPr lang="fr-FR" i="1" dirty="0"/>
              <a:t>Les formes du silence. Dans le mouvement du sens</a:t>
            </a:r>
            <a:r>
              <a:rPr lang="fr-FR" dirty="0"/>
              <a:t>. Paris: Editions des Cendres, </a:t>
            </a:r>
            <a:r>
              <a:rPr lang="en-GB" dirty="0"/>
              <a:t>p. 73]</a:t>
            </a:r>
          </a:p>
          <a:p>
            <a:pPr lvl="1"/>
            <a:r>
              <a:rPr lang="en-GB" dirty="0">
                <a:effectLst/>
              </a:rPr>
              <a:t>Coherence </a:t>
            </a:r>
            <a:r>
              <a:rPr lang="en-GB" dirty="0"/>
              <a:t>despite</a:t>
            </a:r>
            <a:r>
              <a:rPr lang="en-GB" dirty="0">
                <a:effectLst/>
              </a:rPr>
              <a:t> heterogeneous positions</a:t>
            </a:r>
            <a:r>
              <a:rPr lang="fr-FR" dirty="0">
                <a:effectLst/>
              </a:rPr>
              <a:t> </a:t>
            </a:r>
          </a:p>
          <a:p>
            <a:r>
              <a:rPr lang="fr-FR" dirty="0"/>
              <a:t>Types of silence </a:t>
            </a:r>
            <a:r>
              <a:rPr lang="fr-FR" dirty="0" err="1"/>
              <a:t>under</a:t>
            </a:r>
            <a:r>
              <a:rPr lang="fr-FR" dirty="0"/>
              <a:t> </a:t>
            </a:r>
            <a:r>
              <a:rPr lang="fr-FR" dirty="0" err="1"/>
              <a:t>scrutiny</a:t>
            </a:r>
            <a:endParaRPr lang="fr-FR" dirty="0"/>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2458571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FE0E3-8A50-594F-B669-12B5D4E8945D}"/>
              </a:ext>
            </a:extLst>
          </p:cNvPr>
          <p:cNvSpPr>
            <a:spLocks noGrp="1"/>
          </p:cNvSpPr>
          <p:nvPr>
            <p:ph type="title"/>
          </p:nvPr>
        </p:nvSpPr>
        <p:spPr/>
        <p:txBody>
          <a:bodyPr/>
          <a:lstStyle/>
          <a:p>
            <a:r>
              <a:rPr lang="en-US" dirty="0"/>
              <a:t>Why is there silence in discourse?</a:t>
            </a:r>
          </a:p>
        </p:txBody>
      </p:sp>
      <p:sp>
        <p:nvSpPr>
          <p:cNvPr id="3" name="Espace réservé du contenu 2">
            <a:extLst>
              <a:ext uri="{FF2B5EF4-FFF2-40B4-BE49-F238E27FC236}">
                <a16:creationId xmlns:a16="http://schemas.microsoft.com/office/drawing/2014/main" id="{9A15FF39-747C-EE43-8825-EBC2E193E788}"/>
              </a:ext>
            </a:extLst>
          </p:cNvPr>
          <p:cNvSpPr>
            <a:spLocks noGrp="1"/>
          </p:cNvSpPr>
          <p:nvPr>
            <p:ph idx="1"/>
          </p:nvPr>
        </p:nvSpPr>
        <p:spPr/>
        <p:txBody>
          <a:bodyPr>
            <a:normAutofit/>
          </a:bodyPr>
          <a:lstStyle/>
          <a:p>
            <a:r>
              <a:rPr lang="en-US" dirty="0"/>
              <a:t>Because there can be</a:t>
            </a:r>
          </a:p>
          <a:p>
            <a:pPr lvl="1"/>
            <a:r>
              <a:rPr lang="en-US" dirty="0" err="1"/>
              <a:t>Sociocognitive</a:t>
            </a:r>
            <a:r>
              <a:rPr lang="en-US" dirty="0"/>
              <a:t> framework: speakers and recipients share “mental models”</a:t>
            </a:r>
          </a:p>
          <a:p>
            <a:pPr marL="914400" lvl="2" indent="0">
              <a:buNone/>
            </a:pPr>
            <a:r>
              <a:rPr lang="en-US" dirty="0"/>
              <a:t>[van Dijk, Teun, 2009. </a:t>
            </a:r>
            <a:r>
              <a:rPr lang="en-GB" i="1" dirty="0"/>
              <a:t>Society and Discourse. How Social Contexts Influence Text and Talk</a:t>
            </a:r>
            <a:r>
              <a:rPr lang="en-GB" dirty="0"/>
              <a:t>. Cambridge: Cambridge University Press]</a:t>
            </a:r>
          </a:p>
          <a:p>
            <a:r>
              <a:rPr lang="en-GB" dirty="0"/>
              <a:t>Because there must be</a:t>
            </a:r>
          </a:p>
          <a:p>
            <a:pPr lvl="1"/>
            <a:r>
              <a:rPr lang="en-GB" dirty="0"/>
              <a:t>A “possible space of singularity” for speakers</a:t>
            </a:r>
          </a:p>
          <a:p>
            <a:pPr marL="914400" lvl="2" indent="0">
              <a:buNone/>
            </a:pPr>
            <a:r>
              <a:rPr lang="en-GB" dirty="0"/>
              <a:t>[</a:t>
            </a:r>
            <a:r>
              <a:rPr lang="fr-FR" dirty="0" err="1"/>
              <a:t>Orlandi</a:t>
            </a:r>
            <a:r>
              <a:rPr lang="fr-FR" dirty="0"/>
              <a:t>, </a:t>
            </a:r>
            <a:r>
              <a:rPr lang="fr-FR" dirty="0" err="1"/>
              <a:t>Eni</a:t>
            </a:r>
            <a:r>
              <a:rPr lang="fr-FR" dirty="0"/>
              <a:t>. 1996 [1994]. </a:t>
            </a:r>
            <a:r>
              <a:rPr lang="fr-FR" i="1" dirty="0"/>
              <a:t>Les formes du silence. Dans le mouvement du sens</a:t>
            </a:r>
            <a:r>
              <a:rPr lang="fr-FR" dirty="0"/>
              <a:t>. Paris: Editions des Cendres, </a:t>
            </a:r>
            <a:r>
              <a:rPr lang="en-GB" dirty="0"/>
              <a:t>p. 73]</a:t>
            </a:r>
          </a:p>
          <a:p>
            <a:pPr lvl="1"/>
            <a:r>
              <a:rPr lang="en-GB" dirty="0">
                <a:effectLst/>
              </a:rPr>
              <a:t>Coherence </a:t>
            </a:r>
            <a:r>
              <a:rPr lang="en-GB" dirty="0"/>
              <a:t>despite</a:t>
            </a:r>
            <a:r>
              <a:rPr lang="en-GB" dirty="0">
                <a:effectLst/>
              </a:rPr>
              <a:t> heterogeneous positions</a:t>
            </a:r>
            <a:r>
              <a:rPr lang="fr-FR" dirty="0">
                <a:effectLst/>
              </a:rPr>
              <a:t> </a:t>
            </a:r>
          </a:p>
          <a:p>
            <a:r>
              <a:rPr lang="fr-FR" dirty="0"/>
              <a:t>Types of silence </a:t>
            </a:r>
            <a:r>
              <a:rPr lang="fr-FR" dirty="0" err="1"/>
              <a:t>under</a:t>
            </a:r>
            <a:r>
              <a:rPr lang="fr-FR" dirty="0"/>
              <a:t> </a:t>
            </a:r>
            <a:r>
              <a:rPr lang="fr-FR" dirty="0" err="1"/>
              <a:t>scrutiny</a:t>
            </a:r>
            <a:endParaRPr lang="fr-FR" dirty="0"/>
          </a:p>
          <a:p>
            <a:pPr lvl="1"/>
            <a:r>
              <a:rPr lang="en-US" dirty="0"/>
              <a:t>What is “already said” or obvious</a:t>
            </a:r>
          </a:p>
          <a:p>
            <a:endParaRPr lang="en-US" dirty="0"/>
          </a:p>
          <a:p>
            <a:pPr marL="457200" lvl="1" indent="0">
              <a:buNone/>
            </a:pPr>
            <a:endParaRPr lang="en-US" dirty="0"/>
          </a:p>
        </p:txBody>
      </p:sp>
    </p:spTree>
    <p:extLst>
      <p:ext uri="{BB962C8B-B14F-4D97-AF65-F5344CB8AC3E}">
        <p14:creationId xmlns:p14="http://schemas.microsoft.com/office/powerpoint/2010/main" val="62346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D887C4-EEC8-D140-9C87-401AC0BE4CE5}"/>
              </a:ext>
            </a:extLst>
          </p:cNvPr>
          <p:cNvSpPr>
            <a:spLocks noGrp="1"/>
          </p:cNvSpPr>
          <p:nvPr>
            <p:ph type="title"/>
          </p:nvPr>
        </p:nvSpPr>
        <p:spPr/>
        <p:txBody>
          <a:bodyPr/>
          <a:lstStyle/>
          <a:p>
            <a:r>
              <a:rPr lang="de-DE" dirty="0"/>
              <a:t>Outline</a:t>
            </a:r>
          </a:p>
        </p:txBody>
      </p:sp>
      <p:sp>
        <p:nvSpPr>
          <p:cNvPr id="3" name="Espace réservé du contenu 2">
            <a:extLst>
              <a:ext uri="{FF2B5EF4-FFF2-40B4-BE49-F238E27FC236}">
                <a16:creationId xmlns:a16="http://schemas.microsoft.com/office/drawing/2014/main" id="{824E00F2-4FB1-E747-9905-7B079C82C744}"/>
              </a:ext>
            </a:extLst>
          </p:cNvPr>
          <p:cNvSpPr>
            <a:spLocks noGrp="1"/>
          </p:cNvSpPr>
          <p:nvPr>
            <p:ph idx="1"/>
          </p:nvPr>
        </p:nvSpPr>
        <p:spPr/>
        <p:txBody>
          <a:bodyPr/>
          <a:lstStyle/>
          <a:p>
            <a:r>
              <a:rPr lang="de-DE" dirty="0" err="1"/>
              <a:t>Introduction</a:t>
            </a:r>
            <a:r>
              <a:rPr lang="de-DE" dirty="0"/>
              <a:t>: </a:t>
            </a:r>
            <a:r>
              <a:rPr lang="de-DE" dirty="0" err="1"/>
              <a:t>From</a:t>
            </a:r>
            <a:r>
              <a:rPr lang="de-DE" dirty="0"/>
              <a:t> </a:t>
            </a:r>
            <a:r>
              <a:rPr lang="de-DE" dirty="0" err="1"/>
              <a:t>discourse</a:t>
            </a:r>
            <a:r>
              <a:rPr lang="de-DE" dirty="0"/>
              <a:t> </a:t>
            </a:r>
            <a:r>
              <a:rPr lang="de-DE" dirty="0" err="1"/>
              <a:t>analysis</a:t>
            </a:r>
            <a:r>
              <a:rPr lang="de-DE" dirty="0"/>
              <a:t> </a:t>
            </a:r>
            <a:r>
              <a:rPr lang="de-DE" dirty="0" err="1"/>
              <a:t>to</a:t>
            </a:r>
            <a:r>
              <a:rPr lang="de-DE" dirty="0"/>
              <a:t> </a:t>
            </a:r>
            <a:r>
              <a:rPr lang="de-DE" dirty="0" err="1"/>
              <a:t>the</a:t>
            </a:r>
            <a:r>
              <a:rPr lang="de-DE" dirty="0"/>
              <a:t> </a:t>
            </a:r>
            <a:r>
              <a:rPr lang="de-DE" dirty="0" err="1"/>
              <a:t>unsaid</a:t>
            </a:r>
            <a:endParaRPr lang="de-DE" dirty="0"/>
          </a:p>
          <a:p>
            <a:r>
              <a:rPr lang="de-DE" dirty="0" err="1"/>
              <a:t>Aim</a:t>
            </a:r>
            <a:endParaRPr lang="de-DE" dirty="0"/>
          </a:p>
          <a:p>
            <a:r>
              <a:rPr lang="de-DE" dirty="0" err="1"/>
              <a:t>Why</a:t>
            </a:r>
            <a:r>
              <a:rPr lang="de-DE" dirty="0"/>
              <a:t> </a:t>
            </a:r>
            <a:r>
              <a:rPr lang="de-DE" dirty="0" err="1"/>
              <a:t>is</a:t>
            </a:r>
            <a:r>
              <a:rPr lang="de-DE" dirty="0"/>
              <a:t> </a:t>
            </a:r>
            <a:r>
              <a:rPr lang="de-DE" dirty="0" err="1"/>
              <a:t>there</a:t>
            </a:r>
            <a:r>
              <a:rPr lang="de-DE" dirty="0"/>
              <a:t> </a:t>
            </a:r>
            <a:r>
              <a:rPr lang="de-DE" dirty="0" err="1"/>
              <a:t>silence</a:t>
            </a:r>
            <a:r>
              <a:rPr lang="de-DE" dirty="0"/>
              <a:t> in </a:t>
            </a:r>
            <a:r>
              <a:rPr lang="de-DE" dirty="0" err="1"/>
              <a:t>discourse</a:t>
            </a:r>
            <a:r>
              <a:rPr lang="de-DE" dirty="0"/>
              <a:t>?</a:t>
            </a:r>
          </a:p>
          <a:p>
            <a:r>
              <a:rPr lang="de-DE" dirty="0" err="1"/>
              <a:t>Conceptualizing</a:t>
            </a:r>
            <a:r>
              <a:rPr lang="de-DE" dirty="0"/>
              <a:t> (</a:t>
            </a:r>
            <a:r>
              <a:rPr lang="de-DE" dirty="0" err="1"/>
              <a:t>the</a:t>
            </a:r>
            <a:r>
              <a:rPr lang="de-DE" dirty="0"/>
              <a:t> </a:t>
            </a:r>
            <a:r>
              <a:rPr lang="de-DE" dirty="0" err="1"/>
              <a:t>detection</a:t>
            </a:r>
            <a:r>
              <a:rPr lang="de-DE" dirty="0"/>
              <a:t> </a:t>
            </a:r>
            <a:r>
              <a:rPr lang="de-DE" dirty="0" err="1"/>
              <a:t>of</a:t>
            </a:r>
            <a:r>
              <a:rPr lang="de-DE" dirty="0"/>
              <a:t>) </a:t>
            </a:r>
            <a:r>
              <a:rPr lang="de-DE" dirty="0" err="1"/>
              <a:t>absence</a:t>
            </a:r>
            <a:r>
              <a:rPr lang="de-DE" dirty="0"/>
              <a:t> (</a:t>
            </a:r>
            <a:r>
              <a:rPr lang="de-DE" dirty="0" err="1"/>
              <a:t>and</a:t>
            </a:r>
            <a:r>
              <a:rPr lang="de-DE" dirty="0"/>
              <a:t> </a:t>
            </a:r>
            <a:r>
              <a:rPr lang="de-DE" dirty="0" err="1"/>
              <a:t>presence</a:t>
            </a:r>
            <a:r>
              <a:rPr lang="de-DE" dirty="0"/>
              <a:t>) in </a:t>
            </a:r>
            <a:r>
              <a:rPr lang="de-DE" dirty="0" err="1"/>
              <a:t>discourse</a:t>
            </a:r>
            <a:endParaRPr lang="de-DE" dirty="0"/>
          </a:p>
          <a:p>
            <a:r>
              <a:rPr lang="de-DE" dirty="0" err="1"/>
              <a:t>Example</a:t>
            </a:r>
            <a:r>
              <a:rPr lang="de-DE" dirty="0"/>
              <a:t> 1: (</a:t>
            </a:r>
            <a:r>
              <a:rPr lang="de-DE" dirty="0" err="1"/>
              <a:t>Almost</a:t>
            </a:r>
            <a:r>
              <a:rPr lang="de-DE" dirty="0"/>
              <a:t>) all </a:t>
            </a:r>
            <a:r>
              <a:rPr lang="de-DE" dirty="0" err="1"/>
              <a:t>categories</a:t>
            </a:r>
            <a:r>
              <a:rPr lang="de-DE" dirty="0"/>
              <a:t> </a:t>
            </a:r>
            <a:r>
              <a:rPr lang="de-DE" dirty="0" err="1"/>
              <a:t>of</a:t>
            </a:r>
            <a:r>
              <a:rPr lang="de-DE" dirty="0"/>
              <a:t> </a:t>
            </a:r>
            <a:r>
              <a:rPr lang="de-DE" dirty="0" err="1"/>
              <a:t>representations</a:t>
            </a:r>
            <a:r>
              <a:rPr lang="de-DE" dirty="0"/>
              <a:t> in a </a:t>
            </a:r>
            <a:r>
              <a:rPr lang="de-DE" dirty="0" err="1"/>
              <a:t>nutshell</a:t>
            </a:r>
            <a:endParaRPr lang="de-DE" dirty="0"/>
          </a:p>
          <a:p>
            <a:r>
              <a:rPr lang="de-DE" dirty="0" err="1"/>
              <a:t>Example</a:t>
            </a:r>
            <a:r>
              <a:rPr lang="de-DE" dirty="0"/>
              <a:t> 2: Different </a:t>
            </a:r>
            <a:r>
              <a:rPr lang="de-DE" dirty="0" err="1"/>
              <a:t>layers</a:t>
            </a:r>
            <a:r>
              <a:rPr lang="de-DE" dirty="0"/>
              <a:t> </a:t>
            </a:r>
            <a:r>
              <a:rPr lang="de-DE" dirty="0" err="1"/>
              <a:t>of</a:t>
            </a:r>
            <a:r>
              <a:rPr lang="de-DE" dirty="0"/>
              <a:t> (</a:t>
            </a:r>
            <a:r>
              <a:rPr lang="de-DE" dirty="0" err="1"/>
              <a:t>contradictory</a:t>
            </a:r>
            <a:r>
              <a:rPr lang="de-DE" dirty="0"/>
              <a:t>) </a:t>
            </a:r>
            <a:r>
              <a:rPr lang="de-DE" dirty="0" err="1"/>
              <a:t>representations</a:t>
            </a:r>
            <a:r>
              <a:rPr lang="de-DE" dirty="0"/>
              <a:t> </a:t>
            </a:r>
            <a:r>
              <a:rPr lang="de-DE" dirty="0" err="1"/>
              <a:t>through</a:t>
            </a:r>
            <a:r>
              <a:rPr lang="de-DE" dirty="0"/>
              <a:t> </a:t>
            </a:r>
            <a:r>
              <a:rPr lang="de-DE" dirty="0" err="1"/>
              <a:t>presence</a:t>
            </a:r>
            <a:r>
              <a:rPr lang="de-DE" dirty="0"/>
              <a:t> </a:t>
            </a:r>
            <a:r>
              <a:rPr lang="de-DE" dirty="0" err="1"/>
              <a:t>and</a:t>
            </a:r>
            <a:r>
              <a:rPr lang="de-DE" dirty="0"/>
              <a:t> </a:t>
            </a:r>
            <a:r>
              <a:rPr lang="de-DE" dirty="0" err="1"/>
              <a:t>absence</a:t>
            </a:r>
            <a:endParaRPr lang="de-DE" dirty="0"/>
          </a:p>
          <a:p>
            <a:r>
              <a:rPr lang="de-DE" dirty="0" err="1"/>
              <a:t>Conclusion</a:t>
            </a:r>
            <a:endParaRPr lang="de-DE" dirty="0"/>
          </a:p>
        </p:txBody>
      </p:sp>
    </p:spTree>
    <p:extLst>
      <p:ext uri="{BB962C8B-B14F-4D97-AF65-F5344CB8AC3E}">
        <p14:creationId xmlns:p14="http://schemas.microsoft.com/office/powerpoint/2010/main" val="508862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FE0E3-8A50-594F-B669-12B5D4E8945D}"/>
              </a:ext>
            </a:extLst>
          </p:cNvPr>
          <p:cNvSpPr>
            <a:spLocks noGrp="1"/>
          </p:cNvSpPr>
          <p:nvPr>
            <p:ph type="title"/>
          </p:nvPr>
        </p:nvSpPr>
        <p:spPr/>
        <p:txBody>
          <a:bodyPr/>
          <a:lstStyle/>
          <a:p>
            <a:r>
              <a:rPr lang="en-US" dirty="0"/>
              <a:t>Why is there silence in discourse?</a:t>
            </a:r>
          </a:p>
        </p:txBody>
      </p:sp>
      <p:sp>
        <p:nvSpPr>
          <p:cNvPr id="3" name="Espace réservé du contenu 2">
            <a:extLst>
              <a:ext uri="{FF2B5EF4-FFF2-40B4-BE49-F238E27FC236}">
                <a16:creationId xmlns:a16="http://schemas.microsoft.com/office/drawing/2014/main" id="{9A15FF39-747C-EE43-8825-EBC2E193E788}"/>
              </a:ext>
            </a:extLst>
          </p:cNvPr>
          <p:cNvSpPr>
            <a:spLocks noGrp="1"/>
          </p:cNvSpPr>
          <p:nvPr>
            <p:ph idx="1"/>
          </p:nvPr>
        </p:nvSpPr>
        <p:spPr/>
        <p:txBody>
          <a:bodyPr>
            <a:normAutofit lnSpcReduction="10000"/>
          </a:bodyPr>
          <a:lstStyle/>
          <a:p>
            <a:r>
              <a:rPr lang="en-US" dirty="0"/>
              <a:t>Because there can be</a:t>
            </a:r>
          </a:p>
          <a:p>
            <a:pPr lvl="1"/>
            <a:r>
              <a:rPr lang="en-US" dirty="0" err="1"/>
              <a:t>Sociocognitive</a:t>
            </a:r>
            <a:r>
              <a:rPr lang="en-US" dirty="0"/>
              <a:t> framework: speakers and recipients share “mental models”</a:t>
            </a:r>
          </a:p>
          <a:p>
            <a:pPr marL="914400" lvl="2" indent="0">
              <a:buNone/>
            </a:pPr>
            <a:r>
              <a:rPr lang="en-US" dirty="0"/>
              <a:t>[van Dijk, Teun, 2009. </a:t>
            </a:r>
            <a:r>
              <a:rPr lang="en-GB" i="1" dirty="0"/>
              <a:t>Society and Discourse. How Social Contexts Influence Text and Talk</a:t>
            </a:r>
            <a:r>
              <a:rPr lang="en-GB" dirty="0"/>
              <a:t>. Cambridge: Cambridge University Press]</a:t>
            </a:r>
          </a:p>
          <a:p>
            <a:r>
              <a:rPr lang="en-GB" dirty="0"/>
              <a:t>Because there must be</a:t>
            </a:r>
          </a:p>
          <a:p>
            <a:pPr lvl="1"/>
            <a:r>
              <a:rPr lang="en-GB" dirty="0"/>
              <a:t>A “possible space of singularity” for speakers</a:t>
            </a:r>
          </a:p>
          <a:p>
            <a:pPr marL="914400" lvl="2" indent="0">
              <a:buNone/>
            </a:pPr>
            <a:r>
              <a:rPr lang="en-GB" dirty="0"/>
              <a:t>[</a:t>
            </a:r>
            <a:r>
              <a:rPr lang="fr-FR" dirty="0" err="1"/>
              <a:t>Orlandi</a:t>
            </a:r>
            <a:r>
              <a:rPr lang="fr-FR" dirty="0"/>
              <a:t>, </a:t>
            </a:r>
            <a:r>
              <a:rPr lang="fr-FR" dirty="0" err="1"/>
              <a:t>Eni</a:t>
            </a:r>
            <a:r>
              <a:rPr lang="fr-FR" dirty="0"/>
              <a:t>. 1996 [1994]. </a:t>
            </a:r>
            <a:r>
              <a:rPr lang="fr-FR" i="1" dirty="0"/>
              <a:t>Les formes du silence. Dans le mouvement du sens</a:t>
            </a:r>
            <a:r>
              <a:rPr lang="fr-FR" dirty="0"/>
              <a:t>. Paris: Editions des Cendres, </a:t>
            </a:r>
            <a:r>
              <a:rPr lang="en-GB" dirty="0"/>
              <a:t>p. 73]</a:t>
            </a:r>
          </a:p>
          <a:p>
            <a:pPr lvl="1"/>
            <a:r>
              <a:rPr lang="en-GB" dirty="0">
                <a:effectLst/>
              </a:rPr>
              <a:t>Coherence </a:t>
            </a:r>
            <a:r>
              <a:rPr lang="en-GB" dirty="0"/>
              <a:t>despite</a:t>
            </a:r>
            <a:r>
              <a:rPr lang="en-GB" dirty="0">
                <a:effectLst/>
              </a:rPr>
              <a:t> heterogeneous positions</a:t>
            </a:r>
            <a:r>
              <a:rPr lang="fr-FR" dirty="0">
                <a:effectLst/>
              </a:rPr>
              <a:t> </a:t>
            </a:r>
          </a:p>
          <a:p>
            <a:r>
              <a:rPr lang="fr-FR" dirty="0"/>
              <a:t>Types of silence </a:t>
            </a:r>
            <a:r>
              <a:rPr lang="fr-FR" dirty="0" err="1"/>
              <a:t>under</a:t>
            </a:r>
            <a:r>
              <a:rPr lang="fr-FR" dirty="0"/>
              <a:t> </a:t>
            </a:r>
            <a:r>
              <a:rPr lang="fr-FR" dirty="0" err="1"/>
              <a:t>scrutiny</a:t>
            </a:r>
            <a:endParaRPr lang="fr-FR" dirty="0"/>
          </a:p>
          <a:p>
            <a:pPr lvl="1"/>
            <a:r>
              <a:rPr lang="en-US" dirty="0"/>
              <a:t>What is “already said” or obvious</a:t>
            </a:r>
          </a:p>
          <a:p>
            <a:pPr lvl="1"/>
            <a:r>
              <a:rPr lang="en-US" dirty="0"/>
              <a:t>What is unacceptable or would make a text incoherent</a:t>
            </a:r>
          </a:p>
          <a:p>
            <a:endParaRPr lang="en-US" dirty="0"/>
          </a:p>
          <a:p>
            <a:pPr marL="457200" lvl="1" indent="0">
              <a:buNone/>
            </a:pPr>
            <a:endParaRPr lang="en-US" dirty="0"/>
          </a:p>
        </p:txBody>
      </p:sp>
    </p:spTree>
    <p:extLst>
      <p:ext uri="{BB962C8B-B14F-4D97-AF65-F5344CB8AC3E}">
        <p14:creationId xmlns:p14="http://schemas.microsoft.com/office/powerpoint/2010/main" val="1922122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3388E6-B8CD-2446-88CC-95E57FA99178}"/>
              </a:ext>
            </a:extLst>
          </p:cNvPr>
          <p:cNvSpPr>
            <a:spLocks noGrp="1"/>
          </p:cNvSpPr>
          <p:nvPr>
            <p:ph type="title"/>
          </p:nvPr>
        </p:nvSpPr>
        <p:spPr/>
        <p:txBody>
          <a:bodyPr>
            <a:normAutofit fontScale="90000"/>
          </a:bodyPr>
          <a:lstStyle/>
          <a:p>
            <a:br>
              <a:rPr lang="de-DE" dirty="0"/>
            </a:br>
            <a:r>
              <a:rPr lang="de-DE" dirty="0" err="1"/>
              <a:t>Conceptualizing</a:t>
            </a:r>
            <a:r>
              <a:rPr lang="de-DE" dirty="0"/>
              <a:t> (</a:t>
            </a:r>
            <a:r>
              <a:rPr lang="de-DE" dirty="0" err="1"/>
              <a:t>the</a:t>
            </a:r>
            <a:r>
              <a:rPr lang="de-DE" dirty="0"/>
              <a:t> </a:t>
            </a:r>
            <a:r>
              <a:rPr lang="de-DE" dirty="0" err="1"/>
              <a:t>detection</a:t>
            </a:r>
            <a:r>
              <a:rPr lang="de-DE" dirty="0"/>
              <a:t> </a:t>
            </a:r>
            <a:r>
              <a:rPr lang="de-DE" dirty="0" err="1"/>
              <a:t>of</a:t>
            </a:r>
            <a:r>
              <a:rPr lang="de-DE" dirty="0"/>
              <a:t>) </a:t>
            </a:r>
            <a:r>
              <a:rPr lang="de-DE" dirty="0" err="1"/>
              <a:t>absence</a:t>
            </a:r>
            <a:r>
              <a:rPr lang="de-DE" dirty="0"/>
              <a:t> (</a:t>
            </a:r>
            <a:r>
              <a:rPr lang="de-DE" dirty="0" err="1"/>
              <a:t>and</a:t>
            </a:r>
            <a:r>
              <a:rPr lang="de-DE" dirty="0"/>
              <a:t> </a:t>
            </a:r>
            <a:r>
              <a:rPr lang="de-DE" dirty="0" err="1"/>
              <a:t>presence</a:t>
            </a:r>
            <a:r>
              <a:rPr lang="de-DE" dirty="0"/>
              <a:t>) in </a:t>
            </a:r>
            <a:r>
              <a:rPr lang="de-DE" dirty="0" err="1"/>
              <a:t>discourse</a:t>
            </a:r>
            <a:br>
              <a:rPr lang="de-DE" dirty="0"/>
            </a:br>
            <a:endParaRPr lang="en-US" dirty="0"/>
          </a:p>
        </p:txBody>
      </p:sp>
      <p:sp>
        <p:nvSpPr>
          <p:cNvPr id="3" name="Espace réservé du contenu 2">
            <a:extLst>
              <a:ext uri="{FF2B5EF4-FFF2-40B4-BE49-F238E27FC236}">
                <a16:creationId xmlns:a16="http://schemas.microsoft.com/office/drawing/2014/main" id="{37FBB886-3869-5B48-9F3B-C42C863B910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731440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C88FA52-2BD4-CE42-A5D2-3180F7839DC0}"/>
              </a:ext>
            </a:extLst>
          </p:cNvPr>
          <p:cNvPicPr>
            <a:picLocks noChangeAspect="1"/>
          </p:cNvPicPr>
          <p:nvPr/>
        </p:nvPicPr>
        <p:blipFill>
          <a:blip r:embed="rId2"/>
          <a:stretch>
            <a:fillRect/>
          </a:stretch>
        </p:blipFill>
        <p:spPr>
          <a:xfrm>
            <a:off x="1407583" y="0"/>
            <a:ext cx="9376833" cy="6858000"/>
          </a:xfrm>
          <a:prstGeom prst="rect">
            <a:avLst/>
          </a:prstGeom>
        </p:spPr>
      </p:pic>
    </p:spTree>
    <p:extLst>
      <p:ext uri="{BB962C8B-B14F-4D97-AF65-F5344CB8AC3E}">
        <p14:creationId xmlns:p14="http://schemas.microsoft.com/office/powerpoint/2010/main" val="1877826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78672D0-ECEF-C64F-B054-896C6A847003}"/>
              </a:ext>
            </a:extLst>
          </p:cNvPr>
          <p:cNvPicPr>
            <a:picLocks noChangeAspect="1"/>
          </p:cNvPicPr>
          <p:nvPr/>
        </p:nvPicPr>
        <p:blipFill>
          <a:blip r:embed="rId2"/>
          <a:stretch>
            <a:fillRect/>
          </a:stretch>
        </p:blipFill>
        <p:spPr>
          <a:xfrm>
            <a:off x="1455525" y="0"/>
            <a:ext cx="9280949" cy="6858000"/>
          </a:xfrm>
          <a:prstGeom prst="rect">
            <a:avLst/>
          </a:prstGeom>
        </p:spPr>
      </p:pic>
    </p:spTree>
    <p:extLst>
      <p:ext uri="{BB962C8B-B14F-4D97-AF65-F5344CB8AC3E}">
        <p14:creationId xmlns:p14="http://schemas.microsoft.com/office/powerpoint/2010/main" val="2530892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AE6DBF3-AEEC-C946-88E7-7BF81FBD56D0}"/>
              </a:ext>
            </a:extLst>
          </p:cNvPr>
          <p:cNvPicPr>
            <a:picLocks noChangeAspect="1"/>
          </p:cNvPicPr>
          <p:nvPr/>
        </p:nvPicPr>
        <p:blipFill>
          <a:blip r:embed="rId2"/>
          <a:stretch>
            <a:fillRect/>
          </a:stretch>
        </p:blipFill>
        <p:spPr>
          <a:xfrm>
            <a:off x="1440840" y="0"/>
            <a:ext cx="9310319" cy="6858000"/>
          </a:xfrm>
          <a:prstGeom prst="rect">
            <a:avLst/>
          </a:prstGeom>
        </p:spPr>
      </p:pic>
    </p:spTree>
    <p:extLst>
      <p:ext uri="{BB962C8B-B14F-4D97-AF65-F5344CB8AC3E}">
        <p14:creationId xmlns:p14="http://schemas.microsoft.com/office/powerpoint/2010/main" val="3821057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059D840-2D80-2B41-979B-DDE035223147}"/>
              </a:ext>
            </a:extLst>
          </p:cNvPr>
          <p:cNvPicPr>
            <a:picLocks noChangeAspect="1"/>
          </p:cNvPicPr>
          <p:nvPr/>
        </p:nvPicPr>
        <p:blipFill>
          <a:blip r:embed="rId2"/>
          <a:stretch>
            <a:fillRect/>
          </a:stretch>
        </p:blipFill>
        <p:spPr>
          <a:xfrm>
            <a:off x="1462359" y="0"/>
            <a:ext cx="9267282" cy="6858000"/>
          </a:xfrm>
          <a:prstGeom prst="rect">
            <a:avLst/>
          </a:prstGeom>
        </p:spPr>
      </p:pic>
    </p:spTree>
    <p:extLst>
      <p:ext uri="{BB962C8B-B14F-4D97-AF65-F5344CB8AC3E}">
        <p14:creationId xmlns:p14="http://schemas.microsoft.com/office/powerpoint/2010/main" val="1014856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7B74D2D-DDC0-E342-8023-EF69A858F87C}"/>
              </a:ext>
            </a:extLst>
          </p:cNvPr>
          <p:cNvPicPr>
            <a:picLocks noChangeAspect="1"/>
          </p:cNvPicPr>
          <p:nvPr/>
        </p:nvPicPr>
        <p:blipFill>
          <a:blip r:embed="rId2"/>
          <a:stretch>
            <a:fillRect/>
          </a:stretch>
        </p:blipFill>
        <p:spPr>
          <a:xfrm>
            <a:off x="1424916" y="0"/>
            <a:ext cx="9342167" cy="6858000"/>
          </a:xfrm>
          <a:prstGeom prst="rect">
            <a:avLst/>
          </a:prstGeom>
        </p:spPr>
      </p:pic>
    </p:spTree>
    <p:extLst>
      <p:ext uri="{BB962C8B-B14F-4D97-AF65-F5344CB8AC3E}">
        <p14:creationId xmlns:p14="http://schemas.microsoft.com/office/powerpoint/2010/main" val="383527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C4B4571-1D0F-D447-B470-507F00F087B5}"/>
              </a:ext>
            </a:extLst>
          </p:cNvPr>
          <p:cNvPicPr>
            <a:picLocks noChangeAspect="1"/>
          </p:cNvPicPr>
          <p:nvPr/>
        </p:nvPicPr>
        <p:blipFill>
          <a:blip r:embed="rId2"/>
          <a:stretch>
            <a:fillRect/>
          </a:stretch>
        </p:blipFill>
        <p:spPr>
          <a:xfrm>
            <a:off x="1435941" y="0"/>
            <a:ext cx="9320117" cy="6858000"/>
          </a:xfrm>
          <a:prstGeom prst="rect">
            <a:avLst/>
          </a:prstGeom>
        </p:spPr>
      </p:pic>
    </p:spTree>
    <p:extLst>
      <p:ext uri="{BB962C8B-B14F-4D97-AF65-F5344CB8AC3E}">
        <p14:creationId xmlns:p14="http://schemas.microsoft.com/office/powerpoint/2010/main" val="925019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522D92C-C01D-DE4B-8C34-421E57700C9E}"/>
              </a:ext>
            </a:extLst>
          </p:cNvPr>
          <p:cNvPicPr>
            <a:picLocks noChangeAspect="1"/>
          </p:cNvPicPr>
          <p:nvPr/>
        </p:nvPicPr>
        <p:blipFill>
          <a:blip r:embed="rId2"/>
          <a:stretch>
            <a:fillRect/>
          </a:stretch>
        </p:blipFill>
        <p:spPr>
          <a:xfrm>
            <a:off x="1452124" y="0"/>
            <a:ext cx="9287752" cy="6858000"/>
          </a:xfrm>
          <a:prstGeom prst="rect">
            <a:avLst/>
          </a:prstGeom>
        </p:spPr>
      </p:pic>
    </p:spTree>
    <p:extLst>
      <p:ext uri="{BB962C8B-B14F-4D97-AF65-F5344CB8AC3E}">
        <p14:creationId xmlns:p14="http://schemas.microsoft.com/office/powerpoint/2010/main" val="4196989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D2B1712-1C32-084F-81E5-45C925C16BDB}"/>
              </a:ext>
            </a:extLst>
          </p:cNvPr>
          <p:cNvPicPr>
            <a:picLocks noChangeAspect="1"/>
          </p:cNvPicPr>
          <p:nvPr/>
        </p:nvPicPr>
        <p:blipFill>
          <a:blip r:embed="rId2"/>
          <a:stretch>
            <a:fillRect/>
          </a:stretch>
        </p:blipFill>
        <p:spPr>
          <a:xfrm>
            <a:off x="1432136" y="0"/>
            <a:ext cx="9327728" cy="6858000"/>
          </a:xfrm>
          <a:prstGeom prst="rect">
            <a:avLst/>
          </a:prstGeom>
        </p:spPr>
      </p:pic>
    </p:spTree>
    <p:extLst>
      <p:ext uri="{BB962C8B-B14F-4D97-AF65-F5344CB8AC3E}">
        <p14:creationId xmlns:p14="http://schemas.microsoft.com/office/powerpoint/2010/main" val="19022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B95D1-1162-604F-8224-530ADC889C19}"/>
              </a:ext>
            </a:extLst>
          </p:cNvPr>
          <p:cNvSpPr>
            <a:spLocks noGrp="1"/>
          </p:cNvSpPr>
          <p:nvPr>
            <p:ph type="title"/>
          </p:nvPr>
        </p:nvSpPr>
        <p:spPr/>
        <p:txBody>
          <a:bodyPr/>
          <a:lstStyle/>
          <a:p>
            <a:r>
              <a:rPr lang="de-DE" dirty="0" err="1"/>
              <a:t>Introduction</a:t>
            </a:r>
            <a:r>
              <a:rPr lang="de-DE" dirty="0"/>
              <a:t>: </a:t>
            </a:r>
            <a:r>
              <a:rPr lang="de-DE" dirty="0" err="1"/>
              <a:t>From</a:t>
            </a:r>
            <a:r>
              <a:rPr lang="de-DE" dirty="0"/>
              <a:t> </a:t>
            </a:r>
            <a:r>
              <a:rPr lang="de-DE" dirty="0" err="1"/>
              <a:t>discourse</a:t>
            </a:r>
            <a:r>
              <a:rPr lang="de-DE" dirty="0"/>
              <a:t> </a:t>
            </a:r>
            <a:r>
              <a:rPr lang="de-DE" dirty="0" err="1"/>
              <a:t>analysis</a:t>
            </a:r>
            <a:r>
              <a:rPr lang="de-DE" dirty="0"/>
              <a:t> </a:t>
            </a:r>
            <a:br>
              <a:rPr lang="de-DE" dirty="0"/>
            </a:br>
            <a:r>
              <a:rPr lang="de-DE" dirty="0" err="1"/>
              <a:t>to</a:t>
            </a:r>
            <a:r>
              <a:rPr lang="de-DE" dirty="0"/>
              <a:t> </a:t>
            </a:r>
            <a:r>
              <a:rPr lang="de-DE" dirty="0" err="1"/>
              <a:t>the</a:t>
            </a:r>
            <a:r>
              <a:rPr lang="de-DE" dirty="0"/>
              <a:t> </a:t>
            </a:r>
            <a:r>
              <a:rPr lang="de-DE" dirty="0" err="1"/>
              <a:t>unsaid</a:t>
            </a:r>
            <a:endParaRPr lang="de-DE" dirty="0"/>
          </a:p>
        </p:txBody>
      </p:sp>
      <p:sp>
        <p:nvSpPr>
          <p:cNvPr id="6" name="Espace réservé du contenu 5">
            <a:extLst>
              <a:ext uri="{FF2B5EF4-FFF2-40B4-BE49-F238E27FC236}">
                <a16:creationId xmlns:a16="http://schemas.microsoft.com/office/drawing/2014/main" id="{33FB88FD-A6E7-1E45-B10A-0664B0EADACF}"/>
              </a:ext>
            </a:extLst>
          </p:cNvPr>
          <p:cNvSpPr>
            <a:spLocks noGrp="1"/>
          </p:cNvSpPr>
          <p:nvPr>
            <p:ph idx="1"/>
          </p:nvPr>
        </p:nvSpPr>
        <p:spPr/>
        <p:txBody>
          <a:bodyPr/>
          <a:lstStyle/>
          <a:p>
            <a:pPr marL="0" indent="0">
              <a:buNone/>
            </a:pPr>
            <a:endParaRPr lang="de-DE" dirty="0"/>
          </a:p>
        </p:txBody>
      </p:sp>
    </p:spTree>
    <p:extLst>
      <p:ext uri="{BB962C8B-B14F-4D97-AF65-F5344CB8AC3E}">
        <p14:creationId xmlns:p14="http://schemas.microsoft.com/office/powerpoint/2010/main" val="2193705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A4586B7-1CD8-514E-AB3F-9351DF625D24}"/>
              </a:ext>
            </a:extLst>
          </p:cNvPr>
          <p:cNvPicPr>
            <a:picLocks noChangeAspect="1"/>
          </p:cNvPicPr>
          <p:nvPr/>
        </p:nvPicPr>
        <p:blipFill>
          <a:blip r:embed="rId2"/>
          <a:stretch>
            <a:fillRect/>
          </a:stretch>
        </p:blipFill>
        <p:spPr>
          <a:xfrm>
            <a:off x="1455525" y="0"/>
            <a:ext cx="9280949" cy="6858000"/>
          </a:xfrm>
          <a:prstGeom prst="rect">
            <a:avLst/>
          </a:prstGeom>
        </p:spPr>
      </p:pic>
    </p:spTree>
    <p:extLst>
      <p:ext uri="{BB962C8B-B14F-4D97-AF65-F5344CB8AC3E}">
        <p14:creationId xmlns:p14="http://schemas.microsoft.com/office/powerpoint/2010/main" val="2537161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EC1241-699D-1540-ABD1-4A6B2FDB74BC}"/>
              </a:ext>
            </a:extLst>
          </p:cNvPr>
          <p:cNvPicPr>
            <a:picLocks noChangeAspect="1"/>
          </p:cNvPicPr>
          <p:nvPr/>
        </p:nvPicPr>
        <p:blipFill>
          <a:blip r:embed="rId2"/>
          <a:stretch>
            <a:fillRect/>
          </a:stretch>
        </p:blipFill>
        <p:spPr>
          <a:xfrm>
            <a:off x="1432136" y="0"/>
            <a:ext cx="9327728" cy="6858000"/>
          </a:xfrm>
          <a:prstGeom prst="rect">
            <a:avLst/>
          </a:prstGeom>
        </p:spPr>
      </p:pic>
    </p:spTree>
    <p:extLst>
      <p:ext uri="{BB962C8B-B14F-4D97-AF65-F5344CB8AC3E}">
        <p14:creationId xmlns:p14="http://schemas.microsoft.com/office/powerpoint/2010/main" val="3169796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3F4D1C0-CF8A-674C-9C12-6DEF8F53630F}"/>
              </a:ext>
            </a:extLst>
          </p:cNvPr>
          <p:cNvPicPr>
            <a:picLocks noChangeAspect="1"/>
          </p:cNvPicPr>
          <p:nvPr/>
        </p:nvPicPr>
        <p:blipFill>
          <a:blip r:embed="rId2"/>
          <a:stretch>
            <a:fillRect/>
          </a:stretch>
        </p:blipFill>
        <p:spPr>
          <a:xfrm>
            <a:off x="1440840" y="0"/>
            <a:ext cx="9310319" cy="6858000"/>
          </a:xfrm>
          <a:prstGeom prst="rect">
            <a:avLst/>
          </a:prstGeom>
        </p:spPr>
      </p:pic>
    </p:spTree>
    <p:extLst>
      <p:ext uri="{BB962C8B-B14F-4D97-AF65-F5344CB8AC3E}">
        <p14:creationId xmlns:p14="http://schemas.microsoft.com/office/powerpoint/2010/main" val="590280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4A174E-1862-AB41-A215-4D014C150A4A}"/>
              </a:ext>
            </a:extLst>
          </p:cNvPr>
          <p:cNvSpPr>
            <a:spLocks noGrp="1"/>
          </p:cNvSpPr>
          <p:nvPr>
            <p:ph type="title"/>
          </p:nvPr>
        </p:nvSpPr>
        <p:spPr/>
        <p:txBody>
          <a:bodyPr/>
          <a:lstStyle/>
          <a:p>
            <a:r>
              <a:rPr lang="en-US" dirty="0"/>
              <a:t>Almost all categories of representations </a:t>
            </a:r>
            <a:br>
              <a:rPr lang="en-US" dirty="0"/>
            </a:br>
            <a:r>
              <a:rPr lang="en-US" dirty="0"/>
              <a:t>in a nutshell</a:t>
            </a:r>
          </a:p>
        </p:txBody>
      </p:sp>
      <p:sp>
        <p:nvSpPr>
          <p:cNvPr id="3" name="Espace réservé du contenu 2">
            <a:extLst>
              <a:ext uri="{FF2B5EF4-FFF2-40B4-BE49-F238E27FC236}">
                <a16:creationId xmlns:a16="http://schemas.microsoft.com/office/drawing/2014/main" id="{79B37B71-F4A1-E34F-8D37-B92533F680EC}"/>
              </a:ext>
            </a:extLst>
          </p:cNvPr>
          <p:cNvSpPr>
            <a:spLocks noGrp="1"/>
          </p:cNvSpPr>
          <p:nvPr>
            <p:ph idx="1"/>
          </p:nvPr>
        </p:nvSpPr>
        <p:spPr/>
        <p:txBody>
          <a:bodyPr>
            <a:normAutofit/>
          </a:bodyPr>
          <a:lstStyle/>
          <a:p>
            <a:pPr marL="0" indent="0">
              <a:buNone/>
            </a:pPr>
            <a:endParaRPr lang="en-US" dirty="0"/>
          </a:p>
        </p:txBody>
      </p:sp>
    </p:spTree>
    <p:extLst>
      <p:ext uri="{BB962C8B-B14F-4D97-AF65-F5344CB8AC3E}">
        <p14:creationId xmlns:p14="http://schemas.microsoft.com/office/powerpoint/2010/main" val="2271480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4A174E-1862-AB41-A215-4D014C150A4A}"/>
              </a:ext>
            </a:extLst>
          </p:cNvPr>
          <p:cNvSpPr>
            <a:spLocks noGrp="1"/>
          </p:cNvSpPr>
          <p:nvPr>
            <p:ph type="title"/>
          </p:nvPr>
        </p:nvSpPr>
        <p:spPr/>
        <p:txBody>
          <a:bodyPr/>
          <a:lstStyle/>
          <a:p>
            <a:r>
              <a:rPr lang="en-US" dirty="0"/>
              <a:t>Almost all categories of representations </a:t>
            </a:r>
            <a:br>
              <a:rPr lang="en-US" dirty="0"/>
            </a:br>
            <a:r>
              <a:rPr lang="en-US" dirty="0"/>
              <a:t>in a nutshell</a:t>
            </a:r>
          </a:p>
        </p:txBody>
      </p:sp>
      <p:sp>
        <p:nvSpPr>
          <p:cNvPr id="3" name="Espace réservé du contenu 2">
            <a:extLst>
              <a:ext uri="{FF2B5EF4-FFF2-40B4-BE49-F238E27FC236}">
                <a16:creationId xmlns:a16="http://schemas.microsoft.com/office/drawing/2014/main" id="{79B37B71-F4A1-E34F-8D37-B92533F680EC}"/>
              </a:ext>
            </a:extLst>
          </p:cNvPr>
          <p:cNvSpPr>
            <a:spLocks noGrp="1"/>
          </p:cNvSpPr>
          <p:nvPr>
            <p:ph idx="1"/>
          </p:nvPr>
        </p:nvSpPr>
        <p:spPr/>
        <p:txBody>
          <a:bodyPr>
            <a:normAutofit fontScale="92500" lnSpcReduction="20000"/>
          </a:bodyPr>
          <a:lstStyle/>
          <a:p>
            <a:pPr marL="0" indent="0">
              <a:spcBef>
                <a:spcPts val="0"/>
              </a:spcBef>
              <a:buNone/>
            </a:pPr>
            <a:r>
              <a:rPr lang="en-US" b="1" dirty="0" err="1"/>
              <a:t>Massenverführung</a:t>
            </a:r>
            <a:r>
              <a:rPr lang="en-US" b="1" dirty="0"/>
              <a:t> und </a:t>
            </a:r>
            <a:r>
              <a:rPr lang="en-US" b="1" dirty="0" err="1"/>
              <a:t>Überwältigung</a:t>
            </a:r>
            <a:r>
              <a:rPr lang="en-US" b="1" dirty="0"/>
              <a:t>  </a:t>
            </a:r>
            <a:endParaRPr lang="fr-FR" dirty="0"/>
          </a:p>
          <a:p>
            <a:pPr marL="0" indent="0">
              <a:spcBef>
                <a:spcPts val="0"/>
              </a:spcBef>
              <a:buNone/>
            </a:pPr>
            <a:r>
              <a:rPr lang="en-US" dirty="0"/>
              <a:t>„Aber die </a:t>
            </a:r>
            <a:r>
              <a:rPr lang="en-US" dirty="0" err="1"/>
              <a:t>vielen</a:t>
            </a:r>
            <a:r>
              <a:rPr lang="en-US" dirty="0"/>
              <a:t> </a:t>
            </a:r>
            <a:r>
              <a:rPr lang="en-US" dirty="0" err="1"/>
              <a:t>Feiern</a:t>
            </a:r>
            <a:r>
              <a:rPr lang="en-US" dirty="0"/>
              <a:t>“ – „die </a:t>
            </a:r>
            <a:r>
              <a:rPr lang="en-US" dirty="0" err="1"/>
              <a:t>herrlichen</a:t>
            </a:r>
            <a:r>
              <a:rPr lang="en-US" dirty="0"/>
              <a:t> </a:t>
            </a:r>
            <a:r>
              <a:rPr lang="en-US" dirty="0" err="1"/>
              <a:t>KdF</a:t>
            </a:r>
            <a:r>
              <a:rPr lang="en-US" dirty="0"/>
              <a:t>-Reisen“ – „die Gemeinschaft auf den </a:t>
            </a:r>
            <a:r>
              <a:rPr lang="en-US" dirty="0" err="1"/>
              <a:t>Parteitagen</a:t>
            </a:r>
            <a:r>
              <a:rPr lang="en-US" dirty="0"/>
              <a:t>“. </a:t>
            </a:r>
            <a:r>
              <a:rPr lang="en-US" dirty="0" err="1"/>
              <a:t>Viele</a:t>
            </a:r>
            <a:r>
              <a:rPr lang="en-US" dirty="0"/>
              <a:t> Menschen </a:t>
            </a:r>
            <a:r>
              <a:rPr lang="en-US" dirty="0" err="1"/>
              <a:t>verbanden</a:t>
            </a:r>
            <a:r>
              <a:rPr lang="en-US" dirty="0"/>
              <a:t> </a:t>
            </a:r>
            <a:r>
              <a:rPr lang="en-US" dirty="0" err="1"/>
              <a:t>nach</a:t>
            </a:r>
            <a:r>
              <a:rPr lang="en-US" dirty="0"/>
              <a:t> 1945 </a:t>
            </a:r>
            <a:r>
              <a:rPr lang="en-US" dirty="0" err="1"/>
              <a:t>auch</a:t>
            </a:r>
            <a:r>
              <a:rPr lang="en-US" dirty="0"/>
              <a:t> positive </a:t>
            </a:r>
            <a:r>
              <a:rPr lang="en-US" dirty="0" err="1"/>
              <a:t>Erinnerungen</a:t>
            </a:r>
            <a:r>
              <a:rPr lang="en-US" dirty="0"/>
              <a:t> </a:t>
            </a:r>
            <a:r>
              <a:rPr lang="en-US" dirty="0" err="1"/>
              <a:t>mit</a:t>
            </a:r>
            <a:r>
              <a:rPr lang="en-US" dirty="0"/>
              <a:t> der NS-Zeit, </a:t>
            </a:r>
            <a:r>
              <a:rPr lang="en-US" dirty="0" err="1"/>
              <a:t>obwohl</a:t>
            </a:r>
            <a:r>
              <a:rPr lang="en-US" dirty="0"/>
              <a:t> </a:t>
            </a:r>
            <a:r>
              <a:rPr lang="en-US" dirty="0" err="1"/>
              <a:t>nicht</a:t>
            </a:r>
            <a:r>
              <a:rPr lang="en-US" dirty="0"/>
              <a:t> </a:t>
            </a:r>
            <a:r>
              <a:rPr lang="en-US" dirty="0" err="1"/>
              <a:t>bestritten</a:t>
            </a:r>
            <a:r>
              <a:rPr lang="en-US" dirty="0"/>
              <a:t> </a:t>
            </a:r>
            <a:r>
              <a:rPr lang="en-US" dirty="0" err="1"/>
              <a:t>werden</a:t>
            </a:r>
            <a:r>
              <a:rPr lang="en-US" dirty="0"/>
              <a:t> </a:t>
            </a:r>
            <a:r>
              <a:rPr lang="en-US" dirty="0" err="1"/>
              <a:t>konnte</a:t>
            </a:r>
            <a:r>
              <a:rPr lang="en-US" dirty="0"/>
              <a:t>, </a:t>
            </a:r>
            <a:r>
              <a:rPr lang="en-US" dirty="0" err="1"/>
              <a:t>dass</a:t>
            </a:r>
            <a:r>
              <a:rPr lang="en-US" dirty="0"/>
              <a:t> die </a:t>
            </a:r>
            <a:r>
              <a:rPr lang="en-US" dirty="0" err="1"/>
              <a:t>Herrschenden</a:t>
            </a:r>
            <a:r>
              <a:rPr lang="en-US" dirty="0"/>
              <a:t> </a:t>
            </a:r>
            <a:r>
              <a:rPr lang="en-US" dirty="0" err="1"/>
              <a:t>ihr</a:t>
            </a:r>
            <a:r>
              <a:rPr lang="en-US" dirty="0"/>
              <a:t> System auf </a:t>
            </a:r>
            <a:r>
              <a:rPr lang="en-US" dirty="0" err="1"/>
              <a:t>Unterdrückung</a:t>
            </a:r>
            <a:r>
              <a:rPr lang="en-US" dirty="0"/>
              <a:t>, </a:t>
            </a:r>
            <a:r>
              <a:rPr lang="en-US" dirty="0" err="1"/>
              <a:t>Verfolgung</a:t>
            </a:r>
            <a:r>
              <a:rPr lang="en-US" dirty="0"/>
              <a:t> und Terror </a:t>
            </a:r>
            <a:r>
              <a:rPr lang="en-US" dirty="0" err="1"/>
              <a:t>gegründet</a:t>
            </a:r>
            <a:r>
              <a:rPr lang="en-US" dirty="0"/>
              <a:t> </a:t>
            </a:r>
            <a:r>
              <a:rPr lang="en-US" dirty="0" err="1"/>
              <a:t>hatten</a:t>
            </a:r>
            <a:r>
              <a:rPr lang="en-US" dirty="0"/>
              <a:t>. </a:t>
            </a:r>
          </a:p>
          <a:p>
            <a:pPr marL="457200" lvl="1" indent="0">
              <a:spcBef>
                <a:spcPts val="0"/>
              </a:spcBef>
              <a:buNone/>
            </a:pPr>
            <a:r>
              <a:rPr lang="en-US" dirty="0"/>
              <a:t>[</a:t>
            </a:r>
            <a:r>
              <a:rPr lang="fr-FR" dirty="0" err="1"/>
              <a:t>Regenhardt</a:t>
            </a:r>
            <a:r>
              <a:rPr lang="fr-FR" dirty="0"/>
              <a:t>, Hans-Otto and Claudia </a:t>
            </a:r>
            <a:r>
              <a:rPr lang="fr-FR" dirty="0" err="1"/>
              <a:t>Tatsch</a:t>
            </a:r>
            <a:r>
              <a:rPr lang="fr-FR" dirty="0"/>
              <a:t>, </a:t>
            </a:r>
            <a:r>
              <a:rPr lang="fr-FR" dirty="0" err="1"/>
              <a:t>ed</a:t>
            </a:r>
            <a:r>
              <a:rPr lang="fr-FR" dirty="0"/>
              <a:t>. 2009. </a:t>
            </a:r>
            <a:r>
              <a:rPr lang="fr-FR" i="1" dirty="0"/>
              <a:t>Forum </a:t>
            </a:r>
            <a:r>
              <a:rPr lang="fr-FR" i="1" dirty="0" err="1"/>
              <a:t>Geschichte</a:t>
            </a:r>
            <a:r>
              <a:rPr lang="fr-FR" i="1" dirty="0"/>
              <a:t>. Band 4: </a:t>
            </a:r>
            <a:r>
              <a:rPr lang="fr-FR" i="1" dirty="0" err="1"/>
              <a:t>Vom</a:t>
            </a:r>
            <a:r>
              <a:rPr lang="fr-FR" i="1" dirty="0"/>
              <a:t> </a:t>
            </a:r>
            <a:r>
              <a:rPr lang="fr-FR" i="1" dirty="0" err="1"/>
              <a:t>Ersten</a:t>
            </a:r>
            <a:r>
              <a:rPr lang="fr-FR" i="1" dirty="0"/>
              <a:t> </a:t>
            </a:r>
            <a:r>
              <a:rPr lang="fr-FR" i="1" dirty="0" err="1"/>
              <a:t>Weltkrieg</a:t>
            </a:r>
            <a:r>
              <a:rPr lang="fr-FR" i="1" dirty="0"/>
              <a:t> bis </a:t>
            </a:r>
            <a:r>
              <a:rPr lang="fr-FR" i="1" dirty="0" err="1"/>
              <a:t>heute</a:t>
            </a:r>
            <a:r>
              <a:rPr lang="fr-FR" dirty="0"/>
              <a:t>. Berlin: </a:t>
            </a:r>
            <a:r>
              <a:rPr lang="fr-FR" dirty="0" err="1"/>
              <a:t>Cornelsen</a:t>
            </a:r>
            <a:r>
              <a:rPr lang="en-US" dirty="0"/>
              <a:t>, p. 100] </a:t>
            </a:r>
          </a:p>
          <a:p>
            <a:pPr marL="0" indent="0">
              <a:buNone/>
            </a:pPr>
            <a:endParaRPr lang="fr-FR" dirty="0"/>
          </a:p>
          <a:p>
            <a:pPr marL="0" indent="0">
              <a:buNone/>
            </a:pPr>
            <a:r>
              <a:rPr lang="en-US" dirty="0"/>
              <a:t>[</a:t>
            </a:r>
            <a:r>
              <a:rPr lang="en-US" b="1" dirty="0"/>
              <a:t>Mass seduction and overpowering</a:t>
            </a:r>
            <a:br>
              <a:rPr lang="en-US" b="1" dirty="0"/>
            </a:br>
            <a:r>
              <a:rPr lang="en-US" dirty="0"/>
              <a:t>“But all the celebrations”–“the wonderful </a:t>
            </a:r>
            <a:r>
              <a:rPr lang="en-US" dirty="0" err="1"/>
              <a:t>KdF</a:t>
            </a:r>
            <a:r>
              <a:rPr lang="en-US" dirty="0"/>
              <a:t> trips”–“the communion on the party conventions”. Many people also associated positive memories to the Nazi era after 1945, although it could not be denied that the rulers had based their system on oppression, persecution and terror.] </a:t>
            </a:r>
            <a:endParaRPr lang="fr-FR" dirty="0"/>
          </a:p>
          <a:p>
            <a:pPr marL="0" indent="0">
              <a:buNone/>
            </a:pPr>
            <a:endParaRPr lang="en-US" dirty="0"/>
          </a:p>
        </p:txBody>
      </p:sp>
    </p:spTree>
    <p:extLst>
      <p:ext uri="{BB962C8B-B14F-4D97-AF65-F5344CB8AC3E}">
        <p14:creationId xmlns:p14="http://schemas.microsoft.com/office/powerpoint/2010/main" val="2470250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1D4DE4A-4DC5-154F-9168-9A8E57ABB1CA}"/>
              </a:ext>
            </a:extLst>
          </p:cNvPr>
          <p:cNvPicPr>
            <a:picLocks noChangeAspect="1"/>
          </p:cNvPicPr>
          <p:nvPr/>
        </p:nvPicPr>
        <p:blipFill>
          <a:blip r:embed="rId2"/>
          <a:stretch>
            <a:fillRect/>
          </a:stretch>
        </p:blipFill>
        <p:spPr>
          <a:xfrm>
            <a:off x="1471083" y="0"/>
            <a:ext cx="9249833" cy="6858000"/>
          </a:xfrm>
          <a:prstGeom prst="rect">
            <a:avLst/>
          </a:prstGeom>
        </p:spPr>
      </p:pic>
    </p:spTree>
    <p:extLst>
      <p:ext uri="{BB962C8B-B14F-4D97-AF65-F5344CB8AC3E}">
        <p14:creationId xmlns:p14="http://schemas.microsoft.com/office/powerpoint/2010/main" val="998851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4A174E-1862-AB41-A215-4D014C150A4A}"/>
              </a:ext>
            </a:extLst>
          </p:cNvPr>
          <p:cNvSpPr>
            <a:spLocks noGrp="1"/>
          </p:cNvSpPr>
          <p:nvPr>
            <p:ph type="title"/>
          </p:nvPr>
        </p:nvSpPr>
        <p:spPr/>
        <p:txBody>
          <a:bodyPr/>
          <a:lstStyle/>
          <a:p>
            <a:r>
              <a:rPr lang="en-US" dirty="0"/>
              <a:t>Almost all categories of representations </a:t>
            </a:r>
            <a:br>
              <a:rPr lang="en-US" dirty="0"/>
            </a:br>
            <a:r>
              <a:rPr lang="en-US" dirty="0"/>
              <a:t>in a nutshell</a:t>
            </a:r>
          </a:p>
        </p:txBody>
      </p:sp>
      <p:sp>
        <p:nvSpPr>
          <p:cNvPr id="3" name="Espace réservé du contenu 2">
            <a:extLst>
              <a:ext uri="{FF2B5EF4-FFF2-40B4-BE49-F238E27FC236}">
                <a16:creationId xmlns:a16="http://schemas.microsoft.com/office/drawing/2014/main" id="{79B37B71-F4A1-E34F-8D37-B92533F680EC}"/>
              </a:ext>
            </a:extLst>
          </p:cNvPr>
          <p:cNvSpPr>
            <a:spLocks noGrp="1"/>
          </p:cNvSpPr>
          <p:nvPr>
            <p:ph idx="1"/>
          </p:nvPr>
        </p:nvSpPr>
        <p:spPr/>
        <p:txBody>
          <a:bodyPr>
            <a:normAutofit fontScale="92500" lnSpcReduction="20000"/>
          </a:bodyPr>
          <a:lstStyle/>
          <a:p>
            <a:pPr marL="0" indent="0">
              <a:spcBef>
                <a:spcPts val="0"/>
              </a:spcBef>
              <a:buNone/>
            </a:pPr>
            <a:r>
              <a:rPr lang="en-US" b="1" dirty="0" err="1"/>
              <a:t>Massenverführung</a:t>
            </a:r>
            <a:r>
              <a:rPr lang="en-US" b="1" dirty="0"/>
              <a:t> und </a:t>
            </a:r>
            <a:r>
              <a:rPr lang="en-US" b="1" dirty="0" err="1"/>
              <a:t>Überwältigung</a:t>
            </a:r>
            <a:r>
              <a:rPr lang="en-US" b="1" dirty="0"/>
              <a:t>  </a:t>
            </a:r>
            <a:endParaRPr lang="fr-FR" dirty="0"/>
          </a:p>
          <a:p>
            <a:pPr marL="0" indent="0">
              <a:spcBef>
                <a:spcPts val="0"/>
              </a:spcBef>
              <a:buNone/>
            </a:pPr>
            <a:r>
              <a:rPr lang="en-US" dirty="0"/>
              <a:t>„Aber die </a:t>
            </a:r>
            <a:r>
              <a:rPr lang="en-US" dirty="0" err="1"/>
              <a:t>vielen</a:t>
            </a:r>
            <a:r>
              <a:rPr lang="en-US" dirty="0"/>
              <a:t> </a:t>
            </a:r>
            <a:r>
              <a:rPr lang="en-US" dirty="0" err="1"/>
              <a:t>Feiern</a:t>
            </a:r>
            <a:r>
              <a:rPr lang="en-US" dirty="0"/>
              <a:t>“ – „die </a:t>
            </a:r>
            <a:r>
              <a:rPr lang="en-US" dirty="0" err="1"/>
              <a:t>herrlichen</a:t>
            </a:r>
            <a:r>
              <a:rPr lang="en-US" dirty="0"/>
              <a:t> </a:t>
            </a:r>
            <a:r>
              <a:rPr lang="en-US" dirty="0" err="1"/>
              <a:t>KdF</a:t>
            </a:r>
            <a:r>
              <a:rPr lang="en-US" dirty="0"/>
              <a:t>-Reisen“ – „die Gemeinschaft auf den </a:t>
            </a:r>
            <a:r>
              <a:rPr lang="en-US" dirty="0" err="1"/>
              <a:t>Parteitagen</a:t>
            </a:r>
            <a:r>
              <a:rPr lang="en-US" dirty="0"/>
              <a:t>“. </a:t>
            </a:r>
            <a:r>
              <a:rPr lang="en-US" dirty="0" err="1"/>
              <a:t>Viele</a:t>
            </a:r>
            <a:r>
              <a:rPr lang="en-US" dirty="0"/>
              <a:t> Menschen </a:t>
            </a:r>
            <a:r>
              <a:rPr lang="en-US" dirty="0" err="1"/>
              <a:t>verbanden</a:t>
            </a:r>
            <a:r>
              <a:rPr lang="en-US" dirty="0"/>
              <a:t> </a:t>
            </a:r>
            <a:r>
              <a:rPr lang="en-US" dirty="0" err="1"/>
              <a:t>nach</a:t>
            </a:r>
            <a:r>
              <a:rPr lang="en-US" dirty="0"/>
              <a:t> 1945 </a:t>
            </a:r>
            <a:r>
              <a:rPr lang="en-US" dirty="0" err="1"/>
              <a:t>auch</a:t>
            </a:r>
            <a:r>
              <a:rPr lang="en-US" dirty="0"/>
              <a:t> positive </a:t>
            </a:r>
            <a:r>
              <a:rPr lang="en-US" dirty="0" err="1"/>
              <a:t>Erinnerungen</a:t>
            </a:r>
            <a:r>
              <a:rPr lang="en-US" dirty="0"/>
              <a:t> </a:t>
            </a:r>
            <a:r>
              <a:rPr lang="en-US" dirty="0" err="1"/>
              <a:t>mit</a:t>
            </a:r>
            <a:r>
              <a:rPr lang="en-US" dirty="0"/>
              <a:t> der NS-Zeit, </a:t>
            </a:r>
            <a:r>
              <a:rPr lang="en-US" dirty="0" err="1"/>
              <a:t>obwohl</a:t>
            </a:r>
            <a:r>
              <a:rPr lang="en-US" dirty="0"/>
              <a:t> </a:t>
            </a:r>
            <a:r>
              <a:rPr lang="en-US" dirty="0" err="1"/>
              <a:t>nicht</a:t>
            </a:r>
            <a:r>
              <a:rPr lang="en-US" dirty="0"/>
              <a:t> </a:t>
            </a:r>
            <a:r>
              <a:rPr lang="en-US" dirty="0" err="1"/>
              <a:t>bestritten</a:t>
            </a:r>
            <a:r>
              <a:rPr lang="en-US" dirty="0"/>
              <a:t> </a:t>
            </a:r>
            <a:r>
              <a:rPr lang="en-US" dirty="0" err="1"/>
              <a:t>werden</a:t>
            </a:r>
            <a:r>
              <a:rPr lang="en-US" dirty="0"/>
              <a:t> </a:t>
            </a:r>
            <a:r>
              <a:rPr lang="en-US" dirty="0" err="1"/>
              <a:t>konnte</a:t>
            </a:r>
            <a:r>
              <a:rPr lang="en-US" dirty="0"/>
              <a:t>, </a:t>
            </a:r>
            <a:r>
              <a:rPr lang="en-US" dirty="0" err="1"/>
              <a:t>dass</a:t>
            </a:r>
            <a:r>
              <a:rPr lang="en-US" dirty="0"/>
              <a:t> die </a:t>
            </a:r>
            <a:r>
              <a:rPr lang="en-US" dirty="0" err="1"/>
              <a:t>Herrschenden</a:t>
            </a:r>
            <a:r>
              <a:rPr lang="en-US" dirty="0"/>
              <a:t> </a:t>
            </a:r>
            <a:r>
              <a:rPr lang="en-US" dirty="0" err="1"/>
              <a:t>ihr</a:t>
            </a:r>
            <a:r>
              <a:rPr lang="en-US" dirty="0"/>
              <a:t> System auf </a:t>
            </a:r>
            <a:r>
              <a:rPr lang="en-US" dirty="0" err="1"/>
              <a:t>Unterdrückung</a:t>
            </a:r>
            <a:r>
              <a:rPr lang="en-US" dirty="0"/>
              <a:t>, </a:t>
            </a:r>
            <a:r>
              <a:rPr lang="en-US" dirty="0" err="1"/>
              <a:t>Verfolgung</a:t>
            </a:r>
            <a:r>
              <a:rPr lang="en-US" dirty="0"/>
              <a:t> und Terror </a:t>
            </a:r>
            <a:r>
              <a:rPr lang="en-US" dirty="0" err="1"/>
              <a:t>gegründet</a:t>
            </a:r>
            <a:r>
              <a:rPr lang="en-US" dirty="0"/>
              <a:t> </a:t>
            </a:r>
            <a:r>
              <a:rPr lang="en-US" dirty="0" err="1"/>
              <a:t>hatten</a:t>
            </a:r>
            <a:r>
              <a:rPr lang="en-US" dirty="0"/>
              <a:t>. </a:t>
            </a:r>
          </a:p>
          <a:p>
            <a:pPr marL="457200" lvl="1" indent="0">
              <a:spcBef>
                <a:spcPts val="0"/>
              </a:spcBef>
              <a:buNone/>
            </a:pPr>
            <a:r>
              <a:rPr lang="en-US" dirty="0"/>
              <a:t>[</a:t>
            </a:r>
            <a:r>
              <a:rPr lang="fr-FR" dirty="0" err="1"/>
              <a:t>Regenhardt</a:t>
            </a:r>
            <a:r>
              <a:rPr lang="fr-FR" dirty="0"/>
              <a:t>, Hans-Otto and Claudia </a:t>
            </a:r>
            <a:r>
              <a:rPr lang="fr-FR" dirty="0" err="1"/>
              <a:t>Tatsch</a:t>
            </a:r>
            <a:r>
              <a:rPr lang="fr-FR" dirty="0"/>
              <a:t>, </a:t>
            </a:r>
            <a:r>
              <a:rPr lang="fr-FR" dirty="0" err="1"/>
              <a:t>ed</a:t>
            </a:r>
            <a:r>
              <a:rPr lang="fr-FR" dirty="0"/>
              <a:t>. 2009. </a:t>
            </a:r>
            <a:r>
              <a:rPr lang="fr-FR" i="1" dirty="0"/>
              <a:t>Forum </a:t>
            </a:r>
            <a:r>
              <a:rPr lang="fr-FR" i="1" dirty="0" err="1"/>
              <a:t>Geschichte</a:t>
            </a:r>
            <a:r>
              <a:rPr lang="fr-FR" i="1" dirty="0"/>
              <a:t>. Band 4: </a:t>
            </a:r>
            <a:r>
              <a:rPr lang="fr-FR" i="1" dirty="0" err="1"/>
              <a:t>Vom</a:t>
            </a:r>
            <a:r>
              <a:rPr lang="fr-FR" i="1" dirty="0"/>
              <a:t> </a:t>
            </a:r>
            <a:r>
              <a:rPr lang="fr-FR" i="1" dirty="0" err="1"/>
              <a:t>Ersten</a:t>
            </a:r>
            <a:r>
              <a:rPr lang="fr-FR" i="1" dirty="0"/>
              <a:t> </a:t>
            </a:r>
            <a:r>
              <a:rPr lang="fr-FR" i="1" dirty="0" err="1"/>
              <a:t>Weltkrieg</a:t>
            </a:r>
            <a:r>
              <a:rPr lang="fr-FR" i="1" dirty="0"/>
              <a:t> bis </a:t>
            </a:r>
            <a:r>
              <a:rPr lang="fr-FR" i="1" dirty="0" err="1"/>
              <a:t>heute</a:t>
            </a:r>
            <a:r>
              <a:rPr lang="fr-FR" dirty="0"/>
              <a:t>. Berlin: </a:t>
            </a:r>
            <a:r>
              <a:rPr lang="fr-FR" dirty="0" err="1"/>
              <a:t>Cornelsen</a:t>
            </a:r>
            <a:r>
              <a:rPr lang="en-US" dirty="0"/>
              <a:t>, p. 100] </a:t>
            </a:r>
          </a:p>
          <a:p>
            <a:pPr marL="0" indent="0">
              <a:buNone/>
            </a:pPr>
            <a:endParaRPr lang="fr-FR" dirty="0"/>
          </a:p>
          <a:p>
            <a:pPr marL="0" indent="0">
              <a:buNone/>
            </a:pPr>
            <a:r>
              <a:rPr lang="en-US" dirty="0"/>
              <a:t>[</a:t>
            </a:r>
            <a:r>
              <a:rPr lang="en-US" b="1" dirty="0"/>
              <a:t>Mass seduction and overpowering</a:t>
            </a:r>
            <a:br>
              <a:rPr lang="en-US" b="1" dirty="0"/>
            </a:br>
            <a:r>
              <a:rPr lang="en-US" dirty="0">
                <a:solidFill>
                  <a:srgbClr val="FF0000"/>
                </a:solidFill>
              </a:rPr>
              <a:t>“But all the celebrations”–“the wonderful </a:t>
            </a:r>
            <a:r>
              <a:rPr lang="en-US" dirty="0" err="1">
                <a:solidFill>
                  <a:srgbClr val="FF0000"/>
                </a:solidFill>
              </a:rPr>
              <a:t>KdF</a:t>
            </a:r>
            <a:r>
              <a:rPr lang="en-US" dirty="0">
                <a:solidFill>
                  <a:srgbClr val="FF0000"/>
                </a:solidFill>
              </a:rPr>
              <a:t> trips”–“the communion on the party conventions”.</a:t>
            </a:r>
            <a:r>
              <a:rPr lang="en-US" dirty="0"/>
              <a:t> Many people also associated positive memories to the Nazi era after 1945, although it could not be denied that the rulers had based their system on oppression, persecution and terror.] </a:t>
            </a:r>
            <a:endParaRPr lang="fr-FR" dirty="0"/>
          </a:p>
          <a:p>
            <a:pPr marL="0" indent="0">
              <a:buNone/>
            </a:pPr>
            <a:endParaRPr lang="en-US" dirty="0"/>
          </a:p>
        </p:txBody>
      </p:sp>
    </p:spTree>
    <p:extLst>
      <p:ext uri="{BB962C8B-B14F-4D97-AF65-F5344CB8AC3E}">
        <p14:creationId xmlns:p14="http://schemas.microsoft.com/office/powerpoint/2010/main" val="2350329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4A174E-1862-AB41-A215-4D014C150A4A}"/>
              </a:ext>
            </a:extLst>
          </p:cNvPr>
          <p:cNvSpPr>
            <a:spLocks noGrp="1"/>
          </p:cNvSpPr>
          <p:nvPr>
            <p:ph type="title"/>
          </p:nvPr>
        </p:nvSpPr>
        <p:spPr/>
        <p:txBody>
          <a:bodyPr/>
          <a:lstStyle/>
          <a:p>
            <a:r>
              <a:rPr lang="en-US" dirty="0"/>
              <a:t>Almost all categories of representations </a:t>
            </a:r>
            <a:br>
              <a:rPr lang="en-US" dirty="0"/>
            </a:br>
            <a:r>
              <a:rPr lang="en-US" dirty="0"/>
              <a:t>in a nutshell</a:t>
            </a:r>
          </a:p>
        </p:txBody>
      </p:sp>
      <p:sp>
        <p:nvSpPr>
          <p:cNvPr id="3" name="Espace réservé du contenu 2">
            <a:extLst>
              <a:ext uri="{FF2B5EF4-FFF2-40B4-BE49-F238E27FC236}">
                <a16:creationId xmlns:a16="http://schemas.microsoft.com/office/drawing/2014/main" id="{79B37B71-F4A1-E34F-8D37-B92533F680EC}"/>
              </a:ext>
            </a:extLst>
          </p:cNvPr>
          <p:cNvSpPr>
            <a:spLocks noGrp="1"/>
          </p:cNvSpPr>
          <p:nvPr>
            <p:ph idx="1"/>
          </p:nvPr>
        </p:nvSpPr>
        <p:spPr/>
        <p:txBody>
          <a:bodyPr>
            <a:normAutofit fontScale="92500" lnSpcReduction="20000"/>
          </a:bodyPr>
          <a:lstStyle/>
          <a:p>
            <a:pPr marL="0" indent="0">
              <a:spcBef>
                <a:spcPts val="0"/>
              </a:spcBef>
              <a:buNone/>
            </a:pPr>
            <a:r>
              <a:rPr lang="en-US" b="1" dirty="0" err="1"/>
              <a:t>Massenverführung</a:t>
            </a:r>
            <a:r>
              <a:rPr lang="en-US" b="1" dirty="0"/>
              <a:t> und </a:t>
            </a:r>
            <a:r>
              <a:rPr lang="en-US" b="1" dirty="0" err="1"/>
              <a:t>Überwältigung</a:t>
            </a:r>
            <a:r>
              <a:rPr lang="en-US" b="1" dirty="0"/>
              <a:t>  </a:t>
            </a:r>
            <a:endParaRPr lang="fr-FR" dirty="0"/>
          </a:p>
          <a:p>
            <a:pPr marL="0" indent="0">
              <a:spcBef>
                <a:spcPts val="0"/>
              </a:spcBef>
              <a:buNone/>
            </a:pPr>
            <a:r>
              <a:rPr lang="en-US" dirty="0"/>
              <a:t>„Aber die </a:t>
            </a:r>
            <a:r>
              <a:rPr lang="en-US" dirty="0" err="1"/>
              <a:t>vielen</a:t>
            </a:r>
            <a:r>
              <a:rPr lang="en-US" dirty="0"/>
              <a:t> </a:t>
            </a:r>
            <a:r>
              <a:rPr lang="en-US" dirty="0" err="1"/>
              <a:t>Feiern</a:t>
            </a:r>
            <a:r>
              <a:rPr lang="en-US" dirty="0"/>
              <a:t>“ – „die </a:t>
            </a:r>
            <a:r>
              <a:rPr lang="en-US" dirty="0" err="1"/>
              <a:t>herrlichen</a:t>
            </a:r>
            <a:r>
              <a:rPr lang="en-US" dirty="0"/>
              <a:t> </a:t>
            </a:r>
            <a:r>
              <a:rPr lang="en-US" dirty="0" err="1"/>
              <a:t>KdF</a:t>
            </a:r>
            <a:r>
              <a:rPr lang="en-US" dirty="0"/>
              <a:t>-Reisen“ – „die Gemeinschaft auf den </a:t>
            </a:r>
            <a:r>
              <a:rPr lang="en-US" dirty="0" err="1"/>
              <a:t>Parteitagen</a:t>
            </a:r>
            <a:r>
              <a:rPr lang="en-US" dirty="0"/>
              <a:t>“. </a:t>
            </a:r>
            <a:r>
              <a:rPr lang="en-US" dirty="0" err="1"/>
              <a:t>Viele</a:t>
            </a:r>
            <a:r>
              <a:rPr lang="en-US" dirty="0"/>
              <a:t> Menschen </a:t>
            </a:r>
            <a:r>
              <a:rPr lang="en-US" dirty="0" err="1"/>
              <a:t>verbanden</a:t>
            </a:r>
            <a:r>
              <a:rPr lang="en-US" dirty="0"/>
              <a:t> </a:t>
            </a:r>
            <a:r>
              <a:rPr lang="en-US" dirty="0" err="1"/>
              <a:t>nach</a:t>
            </a:r>
            <a:r>
              <a:rPr lang="en-US" dirty="0"/>
              <a:t> 1945 </a:t>
            </a:r>
            <a:r>
              <a:rPr lang="en-US" dirty="0" err="1"/>
              <a:t>auch</a:t>
            </a:r>
            <a:r>
              <a:rPr lang="en-US" dirty="0"/>
              <a:t> positive </a:t>
            </a:r>
            <a:r>
              <a:rPr lang="en-US" dirty="0" err="1"/>
              <a:t>Erinnerungen</a:t>
            </a:r>
            <a:r>
              <a:rPr lang="en-US" dirty="0"/>
              <a:t> </a:t>
            </a:r>
            <a:r>
              <a:rPr lang="en-US" dirty="0" err="1"/>
              <a:t>mit</a:t>
            </a:r>
            <a:r>
              <a:rPr lang="en-US" dirty="0"/>
              <a:t> der NS-Zeit, </a:t>
            </a:r>
            <a:r>
              <a:rPr lang="en-US" dirty="0" err="1"/>
              <a:t>obwohl</a:t>
            </a:r>
            <a:r>
              <a:rPr lang="en-US" dirty="0"/>
              <a:t> </a:t>
            </a:r>
            <a:r>
              <a:rPr lang="en-US" dirty="0" err="1"/>
              <a:t>nicht</a:t>
            </a:r>
            <a:r>
              <a:rPr lang="en-US" dirty="0"/>
              <a:t> </a:t>
            </a:r>
            <a:r>
              <a:rPr lang="en-US" dirty="0" err="1"/>
              <a:t>bestritten</a:t>
            </a:r>
            <a:r>
              <a:rPr lang="en-US" dirty="0"/>
              <a:t> </a:t>
            </a:r>
            <a:r>
              <a:rPr lang="en-US" dirty="0" err="1"/>
              <a:t>werden</a:t>
            </a:r>
            <a:r>
              <a:rPr lang="en-US" dirty="0"/>
              <a:t> </a:t>
            </a:r>
            <a:r>
              <a:rPr lang="en-US" dirty="0" err="1"/>
              <a:t>konnte</a:t>
            </a:r>
            <a:r>
              <a:rPr lang="en-US" dirty="0"/>
              <a:t>, </a:t>
            </a:r>
            <a:r>
              <a:rPr lang="en-US" dirty="0" err="1"/>
              <a:t>dass</a:t>
            </a:r>
            <a:r>
              <a:rPr lang="en-US" dirty="0"/>
              <a:t> die </a:t>
            </a:r>
            <a:r>
              <a:rPr lang="en-US" dirty="0" err="1"/>
              <a:t>Herrschenden</a:t>
            </a:r>
            <a:r>
              <a:rPr lang="en-US" dirty="0"/>
              <a:t> </a:t>
            </a:r>
            <a:r>
              <a:rPr lang="en-US" dirty="0" err="1"/>
              <a:t>ihr</a:t>
            </a:r>
            <a:r>
              <a:rPr lang="en-US" dirty="0"/>
              <a:t> System auf </a:t>
            </a:r>
            <a:r>
              <a:rPr lang="en-US" dirty="0" err="1"/>
              <a:t>Unterdrückung</a:t>
            </a:r>
            <a:r>
              <a:rPr lang="en-US" dirty="0"/>
              <a:t>, </a:t>
            </a:r>
            <a:r>
              <a:rPr lang="en-US" dirty="0" err="1"/>
              <a:t>Verfolgung</a:t>
            </a:r>
            <a:r>
              <a:rPr lang="en-US" dirty="0"/>
              <a:t> und Terror </a:t>
            </a:r>
            <a:r>
              <a:rPr lang="en-US" dirty="0" err="1"/>
              <a:t>gegründet</a:t>
            </a:r>
            <a:r>
              <a:rPr lang="en-US" dirty="0"/>
              <a:t> </a:t>
            </a:r>
            <a:r>
              <a:rPr lang="en-US" dirty="0" err="1"/>
              <a:t>hatten</a:t>
            </a:r>
            <a:r>
              <a:rPr lang="en-US" dirty="0"/>
              <a:t>. </a:t>
            </a:r>
          </a:p>
          <a:p>
            <a:pPr marL="457200" lvl="1" indent="0">
              <a:spcBef>
                <a:spcPts val="0"/>
              </a:spcBef>
              <a:buNone/>
            </a:pPr>
            <a:r>
              <a:rPr lang="en-US" dirty="0"/>
              <a:t>[</a:t>
            </a:r>
            <a:r>
              <a:rPr lang="fr-FR" dirty="0" err="1"/>
              <a:t>Regenhardt</a:t>
            </a:r>
            <a:r>
              <a:rPr lang="fr-FR" dirty="0"/>
              <a:t>, Hans-Otto and Claudia </a:t>
            </a:r>
            <a:r>
              <a:rPr lang="fr-FR" dirty="0" err="1"/>
              <a:t>Tatsch</a:t>
            </a:r>
            <a:r>
              <a:rPr lang="fr-FR" dirty="0"/>
              <a:t>, </a:t>
            </a:r>
            <a:r>
              <a:rPr lang="fr-FR" dirty="0" err="1"/>
              <a:t>ed</a:t>
            </a:r>
            <a:r>
              <a:rPr lang="fr-FR" dirty="0"/>
              <a:t>. 2009. </a:t>
            </a:r>
            <a:r>
              <a:rPr lang="fr-FR" i="1" dirty="0"/>
              <a:t>Forum </a:t>
            </a:r>
            <a:r>
              <a:rPr lang="fr-FR" i="1" dirty="0" err="1"/>
              <a:t>Geschichte</a:t>
            </a:r>
            <a:r>
              <a:rPr lang="fr-FR" i="1" dirty="0"/>
              <a:t>. Band 4: </a:t>
            </a:r>
            <a:r>
              <a:rPr lang="fr-FR" i="1" dirty="0" err="1"/>
              <a:t>Vom</a:t>
            </a:r>
            <a:r>
              <a:rPr lang="fr-FR" i="1" dirty="0"/>
              <a:t> </a:t>
            </a:r>
            <a:r>
              <a:rPr lang="fr-FR" i="1" dirty="0" err="1"/>
              <a:t>Ersten</a:t>
            </a:r>
            <a:r>
              <a:rPr lang="fr-FR" i="1" dirty="0"/>
              <a:t> </a:t>
            </a:r>
            <a:r>
              <a:rPr lang="fr-FR" i="1" dirty="0" err="1"/>
              <a:t>Weltkrieg</a:t>
            </a:r>
            <a:r>
              <a:rPr lang="fr-FR" i="1" dirty="0"/>
              <a:t> bis </a:t>
            </a:r>
            <a:r>
              <a:rPr lang="fr-FR" i="1" dirty="0" err="1"/>
              <a:t>heute</a:t>
            </a:r>
            <a:r>
              <a:rPr lang="fr-FR" dirty="0"/>
              <a:t>. Berlin: </a:t>
            </a:r>
            <a:r>
              <a:rPr lang="fr-FR" dirty="0" err="1"/>
              <a:t>Cornelsen</a:t>
            </a:r>
            <a:r>
              <a:rPr lang="en-US" dirty="0"/>
              <a:t>, p. 100] </a:t>
            </a:r>
          </a:p>
          <a:p>
            <a:pPr marL="0" indent="0">
              <a:buNone/>
            </a:pPr>
            <a:endParaRPr lang="fr-FR" dirty="0"/>
          </a:p>
          <a:p>
            <a:pPr marL="0" indent="0">
              <a:buNone/>
            </a:pPr>
            <a:r>
              <a:rPr lang="en-US" dirty="0"/>
              <a:t>[</a:t>
            </a:r>
            <a:r>
              <a:rPr lang="en-US" b="1" dirty="0"/>
              <a:t>Mass seduction and overpowering</a:t>
            </a:r>
            <a:br>
              <a:rPr lang="en-US" b="1" dirty="0"/>
            </a:br>
            <a:r>
              <a:rPr lang="en-US" dirty="0"/>
              <a:t>“But all the celebrations”–“the wonderful </a:t>
            </a:r>
            <a:r>
              <a:rPr lang="en-US" dirty="0" err="1"/>
              <a:t>KdF</a:t>
            </a:r>
            <a:r>
              <a:rPr lang="en-US" dirty="0"/>
              <a:t> trips”–“the communion on the party conventions”. </a:t>
            </a:r>
            <a:r>
              <a:rPr lang="en-US" dirty="0">
                <a:solidFill>
                  <a:srgbClr val="FF0000"/>
                </a:solidFill>
              </a:rPr>
              <a:t>Many people also associated positive memories to the Nazi era after 1945</a:t>
            </a:r>
            <a:r>
              <a:rPr lang="en-US" dirty="0"/>
              <a:t>, although it could not be denied that the rulers had based their system on oppression, persecution and terror.] </a:t>
            </a:r>
            <a:endParaRPr lang="fr-FR" dirty="0"/>
          </a:p>
          <a:p>
            <a:pPr marL="0" indent="0">
              <a:buNone/>
            </a:pPr>
            <a:endParaRPr lang="en-US" dirty="0"/>
          </a:p>
        </p:txBody>
      </p:sp>
    </p:spTree>
    <p:extLst>
      <p:ext uri="{BB962C8B-B14F-4D97-AF65-F5344CB8AC3E}">
        <p14:creationId xmlns:p14="http://schemas.microsoft.com/office/powerpoint/2010/main" val="329495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541992C-EBD0-F149-BC5D-EDF0B27CE8B2}"/>
              </a:ext>
            </a:extLst>
          </p:cNvPr>
          <p:cNvPicPr>
            <a:picLocks noChangeAspect="1"/>
          </p:cNvPicPr>
          <p:nvPr/>
        </p:nvPicPr>
        <p:blipFill>
          <a:blip r:embed="rId2"/>
          <a:stretch>
            <a:fillRect/>
          </a:stretch>
        </p:blipFill>
        <p:spPr>
          <a:xfrm>
            <a:off x="1422990" y="0"/>
            <a:ext cx="9346019" cy="6858000"/>
          </a:xfrm>
          <a:prstGeom prst="rect">
            <a:avLst/>
          </a:prstGeom>
        </p:spPr>
      </p:pic>
    </p:spTree>
    <p:extLst>
      <p:ext uri="{BB962C8B-B14F-4D97-AF65-F5344CB8AC3E}">
        <p14:creationId xmlns:p14="http://schemas.microsoft.com/office/powerpoint/2010/main" val="289055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4A174E-1862-AB41-A215-4D014C150A4A}"/>
              </a:ext>
            </a:extLst>
          </p:cNvPr>
          <p:cNvSpPr>
            <a:spLocks noGrp="1"/>
          </p:cNvSpPr>
          <p:nvPr>
            <p:ph type="title"/>
          </p:nvPr>
        </p:nvSpPr>
        <p:spPr/>
        <p:txBody>
          <a:bodyPr/>
          <a:lstStyle/>
          <a:p>
            <a:r>
              <a:rPr lang="en-US" dirty="0"/>
              <a:t>Almost all categories of representations </a:t>
            </a:r>
            <a:br>
              <a:rPr lang="en-US" dirty="0"/>
            </a:br>
            <a:r>
              <a:rPr lang="en-US" dirty="0"/>
              <a:t>in a nutshell</a:t>
            </a:r>
          </a:p>
        </p:txBody>
      </p:sp>
      <p:sp>
        <p:nvSpPr>
          <p:cNvPr id="3" name="Espace réservé du contenu 2">
            <a:extLst>
              <a:ext uri="{FF2B5EF4-FFF2-40B4-BE49-F238E27FC236}">
                <a16:creationId xmlns:a16="http://schemas.microsoft.com/office/drawing/2014/main" id="{79B37B71-F4A1-E34F-8D37-B92533F680EC}"/>
              </a:ext>
            </a:extLst>
          </p:cNvPr>
          <p:cNvSpPr>
            <a:spLocks noGrp="1"/>
          </p:cNvSpPr>
          <p:nvPr>
            <p:ph idx="1"/>
          </p:nvPr>
        </p:nvSpPr>
        <p:spPr/>
        <p:txBody>
          <a:bodyPr>
            <a:normAutofit fontScale="92500" lnSpcReduction="20000"/>
          </a:bodyPr>
          <a:lstStyle/>
          <a:p>
            <a:pPr marL="0" indent="0">
              <a:spcBef>
                <a:spcPts val="0"/>
              </a:spcBef>
              <a:buNone/>
            </a:pPr>
            <a:r>
              <a:rPr lang="en-US" b="1" dirty="0" err="1"/>
              <a:t>Massenverführung</a:t>
            </a:r>
            <a:r>
              <a:rPr lang="en-US" b="1" dirty="0"/>
              <a:t> und </a:t>
            </a:r>
            <a:r>
              <a:rPr lang="en-US" b="1" dirty="0" err="1"/>
              <a:t>Überwältigung</a:t>
            </a:r>
            <a:r>
              <a:rPr lang="en-US" b="1" dirty="0"/>
              <a:t>  </a:t>
            </a:r>
            <a:endParaRPr lang="fr-FR" dirty="0"/>
          </a:p>
          <a:p>
            <a:pPr marL="0" indent="0">
              <a:spcBef>
                <a:spcPts val="0"/>
              </a:spcBef>
              <a:buNone/>
            </a:pPr>
            <a:r>
              <a:rPr lang="en-US" dirty="0"/>
              <a:t>„Aber die </a:t>
            </a:r>
            <a:r>
              <a:rPr lang="en-US" dirty="0" err="1"/>
              <a:t>vielen</a:t>
            </a:r>
            <a:r>
              <a:rPr lang="en-US" dirty="0"/>
              <a:t> </a:t>
            </a:r>
            <a:r>
              <a:rPr lang="en-US" dirty="0" err="1"/>
              <a:t>Feiern</a:t>
            </a:r>
            <a:r>
              <a:rPr lang="en-US" dirty="0"/>
              <a:t>“ – „die </a:t>
            </a:r>
            <a:r>
              <a:rPr lang="en-US" dirty="0" err="1"/>
              <a:t>herrlichen</a:t>
            </a:r>
            <a:r>
              <a:rPr lang="en-US" dirty="0"/>
              <a:t> </a:t>
            </a:r>
            <a:r>
              <a:rPr lang="en-US" dirty="0" err="1"/>
              <a:t>KdF</a:t>
            </a:r>
            <a:r>
              <a:rPr lang="en-US" dirty="0"/>
              <a:t>-Reisen“ – „die Gemeinschaft auf den </a:t>
            </a:r>
            <a:r>
              <a:rPr lang="en-US" dirty="0" err="1"/>
              <a:t>Parteitagen</a:t>
            </a:r>
            <a:r>
              <a:rPr lang="en-US" dirty="0"/>
              <a:t>“. </a:t>
            </a:r>
            <a:r>
              <a:rPr lang="en-US" dirty="0" err="1"/>
              <a:t>Viele</a:t>
            </a:r>
            <a:r>
              <a:rPr lang="en-US" dirty="0"/>
              <a:t> Menschen </a:t>
            </a:r>
            <a:r>
              <a:rPr lang="en-US" dirty="0" err="1"/>
              <a:t>verbanden</a:t>
            </a:r>
            <a:r>
              <a:rPr lang="en-US" dirty="0"/>
              <a:t> </a:t>
            </a:r>
            <a:r>
              <a:rPr lang="en-US" dirty="0" err="1"/>
              <a:t>nach</a:t>
            </a:r>
            <a:r>
              <a:rPr lang="en-US" dirty="0"/>
              <a:t> 1945 </a:t>
            </a:r>
            <a:r>
              <a:rPr lang="en-US" dirty="0" err="1"/>
              <a:t>auch</a:t>
            </a:r>
            <a:r>
              <a:rPr lang="en-US" dirty="0"/>
              <a:t> positive </a:t>
            </a:r>
            <a:r>
              <a:rPr lang="en-US" dirty="0" err="1"/>
              <a:t>Erinnerungen</a:t>
            </a:r>
            <a:r>
              <a:rPr lang="en-US" dirty="0"/>
              <a:t> </a:t>
            </a:r>
            <a:r>
              <a:rPr lang="en-US" dirty="0" err="1"/>
              <a:t>mit</a:t>
            </a:r>
            <a:r>
              <a:rPr lang="en-US" dirty="0"/>
              <a:t> der NS-Zeit, </a:t>
            </a:r>
            <a:r>
              <a:rPr lang="en-US" dirty="0" err="1"/>
              <a:t>obwohl</a:t>
            </a:r>
            <a:r>
              <a:rPr lang="en-US" dirty="0"/>
              <a:t> </a:t>
            </a:r>
            <a:r>
              <a:rPr lang="en-US" dirty="0" err="1"/>
              <a:t>nicht</a:t>
            </a:r>
            <a:r>
              <a:rPr lang="en-US" dirty="0"/>
              <a:t> </a:t>
            </a:r>
            <a:r>
              <a:rPr lang="en-US" dirty="0" err="1"/>
              <a:t>bestritten</a:t>
            </a:r>
            <a:r>
              <a:rPr lang="en-US" dirty="0"/>
              <a:t> </a:t>
            </a:r>
            <a:r>
              <a:rPr lang="en-US" dirty="0" err="1"/>
              <a:t>werden</a:t>
            </a:r>
            <a:r>
              <a:rPr lang="en-US" dirty="0"/>
              <a:t> </a:t>
            </a:r>
            <a:r>
              <a:rPr lang="en-US" dirty="0" err="1"/>
              <a:t>konnte</a:t>
            </a:r>
            <a:r>
              <a:rPr lang="en-US" dirty="0"/>
              <a:t>, </a:t>
            </a:r>
            <a:r>
              <a:rPr lang="en-US" dirty="0" err="1"/>
              <a:t>dass</a:t>
            </a:r>
            <a:r>
              <a:rPr lang="en-US" dirty="0"/>
              <a:t> die </a:t>
            </a:r>
            <a:r>
              <a:rPr lang="en-US" dirty="0" err="1"/>
              <a:t>Herrschenden</a:t>
            </a:r>
            <a:r>
              <a:rPr lang="en-US" dirty="0"/>
              <a:t> </a:t>
            </a:r>
            <a:r>
              <a:rPr lang="en-US" dirty="0" err="1"/>
              <a:t>ihr</a:t>
            </a:r>
            <a:r>
              <a:rPr lang="en-US" dirty="0"/>
              <a:t> System auf </a:t>
            </a:r>
            <a:r>
              <a:rPr lang="en-US" dirty="0" err="1"/>
              <a:t>Unterdrückung</a:t>
            </a:r>
            <a:r>
              <a:rPr lang="en-US" dirty="0"/>
              <a:t>, </a:t>
            </a:r>
            <a:r>
              <a:rPr lang="en-US" dirty="0" err="1"/>
              <a:t>Verfolgung</a:t>
            </a:r>
            <a:r>
              <a:rPr lang="en-US" dirty="0"/>
              <a:t> und Terror </a:t>
            </a:r>
            <a:r>
              <a:rPr lang="en-US" dirty="0" err="1"/>
              <a:t>gegründet</a:t>
            </a:r>
            <a:r>
              <a:rPr lang="en-US" dirty="0"/>
              <a:t> </a:t>
            </a:r>
            <a:r>
              <a:rPr lang="en-US" dirty="0" err="1"/>
              <a:t>hatten</a:t>
            </a:r>
            <a:r>
              <a:rPr lang="en-US" dirty="0"/>
              <a:t>. </a:t>
            </a:r>
          </a:p>
          <a:p>
            <a:pPr marL="457200" lvl="1" indent="0">
              <a:spcBef>
                <a:spcPts val="0"/>
              </a:spcBef>
              <a:buNone/>
            </a:pPr>
            <a:r>
              <a:rPr lang="en-US" dirty="0"/>
              <a:t>[</a:t>
            </a:r>
            <a:r>
              <a:rPr lang="fr-FR" dirty="0" err="1"/>
              <a:t>Regenhardt</a:t>
            </a:r>
            <a:r>
              <a:rPr lang="fr-FR" dirty="0"/>
              <a:t>, Hans-Otto and Claudia </a:t>
            </a:r>
            <a:r>
              <a:rPr lang="fr-FR" dirty="0" err="1"/>
              <a:t>Tatsch</a:t>
            </a:r>
            <a:r>
              <a:rPr lang="fr-FR" dirty="0"/>
              <a:t>, </a:t>
            </a:r>
            <a:r>
              <a:rPr lang="fr-FR" dirty="0" err="1"/>
              <a:t>ed</a:t>
            </a:r>
            <a:r>
              <a:rPr lang="fr-FR" dirty="0"/>
              <a:t>. 2009. </a:t>
            </a:r>
            <a:r>
              <a:rPr lang="fr-FR" i="1" dirty="0"/>
              <a:t>Forum </a:t>
            </a:r>
            <a:r>
              <a:rPr lang="fr-FR" i="1" dirty="0" err="1"/>
              <a:t>Geschichte</a:t>
            </a:r>
            <a:r>
              <a:rPr lang="fr-FR" i="1" dirty="0"/>
              <a:t>. Band 4: </a:t>
            </a:r>
            <a:r>
              <a:rPr lang="fr-FR" i="1" dirty="0" err="1"/>
              <a:t>Vom</a:t>
            </a:r>
            <a:r>
              <a:rPr lang="fr-FR" i="1" dirty="0"/>
              <a:t> </a:t>
            </a:r>
            <a:r>
              <a:rPr lang="fr-FR" i="1" dirty="0" err="1"/>
              <a:t>Ersten</a:t>
            </a:r>
            <a:r>
              <a:rPr lang="fr-FR" i="1" dirty="0"/>
              <a:t> </a:t>
            </a:r>
            <a:r>
              <a:rPr lang="fr-FR" i="1" dirty="0" err="1"/>
              <a:t>Weltkrieg</a:t>
            </a:r>
            <a:r>
              <a:rPr lang="fr-FR" i="1" dirty="0"/>
              <a:t> bis </a:t>
            </a:r>
            <a:r>
              <a:rPr lang="fr-FR" i="1" dirty="0" err="1"/>
              <a:t>heute</a:t>
            </a:r>
            <a:r>
              <a:rPr lang="fr-FR" dirty="0"/>
              <a:t>. Berlin: </a:t>
            </a:r>
            <a:r>
              <a:rPr lang="fr-FR" dirty="0" err="1"/>
              <a:t>Cornelsen</a:t>
            </a:r>
            <a:r>
              <a:rPr lang="en-US" dirty="0"/>
              <a:t>, p. 100] </a:t>
            </a:r>
          </a:p>
          <a:p>
            <a:pPr marL="0" indent="0">
              <a:buNone/>
            </a:pPr>
            <a:endParaRPr lang="fr-FR" dirty="0"/>
          </a:p>
          <a:p>
            <a:pPr marL="0" indent="0">
              <a:buNone/>
            </a:pPr>
            <a:r>
              <a:rPr lang="en-US" dirty="0"/>
              <a:t>[</a:t>
            </a:r>
            <a:r>
              <a:rPr lang="en-US" b="1" dirty="0"/>
              <a:t>Mass seduction and overpowering</a:t>
            </a:r>
            <a:br>
              <a:rPr lang="en-US" b="1" dirty="0"/>
            </a:br>
            <a:r>
              <a:rPr lang="en-US" dirty="0"/>
              <a:t>“</a:t>
            </a:r>
            <a:r>
              <a:rPr lang="en-US" dirty="0">
                <a:solidFill>
                  <a:srgbClr val="FF0000"/>
                </a:solidFill>
              </a:rPr>
              <a:t>But</a:t>
            </a:r>
            <a:r>
              <a:rPr lang="en-US" dirty="0"/>
              <a:t> all the celebrations”–“the wonderful </a:t>
            </a:r>
            <a:r>
              <a:rPr lang="en-US" dirty="0" err="1"/>
              <a:t>KdF</a:t>
            </a:r>
            <a:r>
              <a:rPr lang="en-US" dirty="0"/>
              <a:t> trips”–“the communion on the party conventions”. Many people also associated positive memories to the Nazi era after 1945, although it could not be denied that the rulers had based their system on oppression, persecution and terror.] </a:t>
            </a:r>
            <a:endParaRPr lang="fr-FR" dirty="0"/>
          </a:p>
          <a:p>
            <a:pPr marL="0" indent="0">
              <a:buNone/>
            </a:pPr>
            <a:endParaRPr lang="en-US" dirty="0"/>
          </a:p>
        </p:txBody>
      </p:sp>
    </p:spTree>
    <p:extLst>
      <p:ext uri="{BB962C8B-B14F-4D97-AF65-F5344CB8AC3E}">
        <p14:creationId xmlns:p14="http://schemas.microsoft.com/office/powerpoint/2010/main" val="111583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B95D1-1162-604F-8224-530ADC889C19}"/>
              </a:ext>
            </a:extLst>
          </p:cNvPr>
          <p:cNvSpPr>
            <a:spLocks noGrp="1"/>
          </p:cNvSpPr>
          <p:nvPr>
            <p:ph type="title"/>
          </p:nvPr>
        </p:nvSpPr>
        <p:spPr/>
        <p:txBody>
          <a:bodyPr/>
          <a:lstStyle/>
          <a:p>
            <a:r>
              <a:rPr lang="de-DE" dirty="0" err="1"/>
              <a:t>Introduction</a:t>
            </a:r>
            <a:r>
              <a:rPr lang="de-DE" dirty="0"/>
              <a:t>: </a:t>
            </a:r>
            <a:r>
              <a:rPr lang="de-DE" dirty="0" err="1"/>
              <a:t>From</a:t>
            </a:r>
            <a:r>
              <a:rPr lang="de-DE" dirty="0"/>
              <a:t> </a:t>
            </a:r>
            <a:r>
              <a:rPr lang="de-DE" dirty="0" err="1"/>
              <a:t>discourse</a:t>
            </a:r>
            <a:r>
              <a:rPr lang="de-DE" dirty="0"/>
              <a:t> </a:t>
            </a:r>
            <a:r>
              <a:rPr lang="de-DE" dirty="0" err="1"/>
              <a:t>analysis</a:t>
            </a:r>
            <a:r>
              <a:rPr lang="de-DE" dirty="0"/>
              <a:t>…</a:t>
            </a:r>
          </a:p>
        </p:txBody>
      </p:sp>
      <p:sp>
        <p:nvSpPr>
          <p:cNvPr id="6" name="Espace réservé du contenu 5">
            <a:extLst>
              <a:ext uri="{FF2B5EF4-FFF2-40B4-BE49-F238E27FC236}">
                <a16:creationId xmlns:a16="http://schemas.microsoft.com/office/drawing/2014/main" id="{33FB88FD-A6E7-1E45-B10A-0664B0EADACF}"/>
              </a:ext>
            </a:extLst>
          </p:cNvPr>
          <p:cNvSpPr>
            <a:spLocks noGrp="1"/>
          </p:cNvSpPr>
          <p:nvPr>
            <p:ph idx="1"/>
          </p:nvPr>
        </p:nvSpPr>
        <p:spPr/>
        <p:txBody>
          <a:bodyPr/>
          <a:lstStyle/>
          <a:p>
            <a:r>
              <a:rPr lang="fr-FR" dirty="0" err="1"/>
              <a:t>Pêcheux</a:t>
            </a:r>
            <a:r>
              <a:rPr lang="fr-FR" dirty="0"/>
              <a:t>, Michel. 1990. </a:t>
            </a:r>
            <a:r>
              <a:rPr lang="fr-FR" i="1" dirty="0"/>
              <a:t>L’</a:t>
            </a:r>
            <a:r>
              <a:rPr lang="fr-FR" i="1" dirty="0" err="1"/>
              <a:t>inquiétude</a:t>
            </a:r>
            <a:r>
              <a:rPr lang="fr-FR" i="1" dirty="0"/>
              <a:t> du discours</a:t>
            </a:r>
            <a:r>
              <a:rPr lang="fr-FR" dirty="0"/>
              <a:t>. Textes de Michel </a:t>
            </a:r>
            <a:r>
              <a:rPr lang="fr-FR" dirty="0" err="1"/>
              <a:t>Pêcheux</a:t>
            </a:r>
            <a:r>
              <a:rPr lang="fr-FR" dirty="0"/>
              <a:t> choisis et </a:t>
            </a:r>
            <a:r>
              <a:rPr lang="fr-FR" dirty="0" err="1"/>
              <a:t>présentés</a:t>
            </a:r>
            <a:r>
              <a:rPr lang="fr-FR" dirty="0"/>
              <a:t> par Denise </a:t>
            </a:r>
            <a:r>
              <a:rPr lang="fr-FR" dirty="0" err="1"/>
              <a:t>Maldidier</a:t>
            </a:r>
            <a:r>
              <a:rPr lang="fr-FR" dirty="0"/>
              <a:t>. Paris: </a:t>
            </a:r>
            <a:r>
              <a:rPr lang="fr-FR" dirty="0" err="1"/>
              <a:t>Éditions</a:t>
            </a:r>
            <a:r>
              <a:rPr lang="fr-FR" dirty="0"/>
              <a:t> des Cendres. </a:t>
            </a:r>
          </a:p>
          <a:p>
            <a:r>
              <a:rPr lang="fr-FR" dirty="0" err="1"/>
              <a:t>Moirand</a:t>
            </a:r>
            <a:r>
              <a:rPr lang="fr-FR" dirty="0"/>
              <a:t>, Sophie. 2006. “Textes/discours et </a:t>
            </a:r>
            <a:r>
              <a:rPr lang="fr-FR" dirty="0" err="1"/>
              <a:t>co</a:t>
            </a:r>
            <a:r>
              <a:rPr lang="fr-FR" dirty="0"/>
              <a:t>(n)textes. Entretien.” </a:t>
            </a:r>
            <a:r>
              <a:rPr lang="fr-FR" i="1" dirty="0"/>
              <a:t>Pratiques </a:t>
            </a:r>
            <a:r>
              <a:rPr lang="fr-FR" dirty="0"/>
              <a:t>129-130: 43-49. </a:t>
            </a:r>
          </a:p>
          <a:p>
            <a:r>
              <a:rPr lang="fr-FR" dirty="0" err="1"/>
              <a:t>Maingueneau</a:t>
            </a:r>
            <a:r>
              <a:rPr lang="fr-FR" dirty="0"/>
              <a:t>, Dominique. 1995. “</a:t>
            </a:r>
            <a:r>
              <a:rPr lang="fr-FR" dirty="0" err="1"/>
              <a:t>Présentation</a:t>
            </a:r>
            <a:r>
              <a:rPr lang="fr-FR" dirty="0"/>
              <a:t>.” </a:t>
            </a:r>
            <a:r>
              <a:rPr lang="fr-FR" i="1" dirty="0"/>
              <a:t>Langages </a:t>
            </a:r>
            <a:r>
              <a:rPr lang="fr-FR" dirty="0"/>
              <a:t>117: 5-11. </a:t>
            </a:r>
          </a:p>
          <a:p>
            <a:r>
              <a:rPr lang="fr-FR" dirty="0" err="1"/>
              <a:t>Maingueneau</a:t>
            </a:r>
            <a:r>
              <a:rPr lang="fr-FR" dirty="0"/>
              <a:t>, Dominique. 2014. “L’analyse du discours et l’espace </a:t>
            </a:r>
            <a:r>
              <a:rPr lang="fr-FR" dirty="0" err="1"/>
              <a:t>européen</a:t>
            </a:r>
            <a:r>
              <a:rPr lang="fr-FR" dirty="0"/>
              <a:t>. Quelques </a:t>
            </a:r>
            <a:r>
              <a:rPr lang="fr-FR" dirty="0" err="1"/>
              <a:t>réflexions</a:t>
            </a:r>
            <a:r>
              <a:rPr lang="fr-FR" dirty="0"/>
              <a:t>.” In </a:t>
            </a:r>
            <a:r>
              <a:rPr lang="fr-FR" i="1" dirty="0"/>
              <a:t>Les Sciences du langage en Europe : tendances actuelles</a:t>
            </a:r>
            <a:r>
              <a:rPr lang="fr-FR" dirty="0"/>
              <a:t>, </a:t>
            </a:r>
            <a:r>
              <a:rPr lang="fr-FR" dirty="0" err="1"/>
              <a:t>edited</a:t>
            </a:r>
            <a:r>
              <a:rPr lang="fr-FR" dirty="0"/>
              <a:t> by Aude </a:t>
            </a:r>
            <a:r>
              <a:rPr lang="fr-FR" dirty="0" err="1"/>
              <a:t>Grezka</a:t>
            </a:r>
            <a:r>
              <a:rPr lang="fr-FR" dirty="0"/>
              <a:t>, Malory </a:t>
            </a:r>
            <a:r>
              <a:rPr lang="fr-FR" dirty="0" err="1"/>
              <a:t>Leclère</a:t>
            </a:r>
            <a:r>
              <a:rPr lang="fr-FR" dirty="0"/>
              <a:t> and Malika </a:t>
            </a:r>
            <a:r>
              <a:rPr lang="fr-FR" dirty="0" err="1"/>
              <a:t>Temmar</a:t>
            </a:r>
            <a:r>
              <a:rPr lang="fr-FR" dirty="0"/>
              <a:t>, 15-22. Paris: Lambert Lucas. </a:t>
            </a:r>
          </a:p>
          <a:p>
            <a:pPr marL="0" indent="0">
              <a:buNone/>
            </a:pPr>
            <a:endParaRPr lang="de-DE" dirty="0"/>
          </a:p>
        </p:txBody>
      </p:sp>
    </p:spTree>
    <p:extLst>
      <p:ext uri="{BB962C8B-B14F-4D97-AF65-F5344CB8AC3E}">
        <p14:creationId xmlns:p14="http://schemas.microsoft.com/office/powerpoint/2010/main" val="3255775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33EF823-CD09-ED45-BE7D-3BC090367D39}"/>
              </a:ext>
            </a:extLst>
          </p:cNvPr>
          <p:cNvPicPr>
            <a:picLocks noChangeAspect="1"/>
          </p:cNvPicPr>
          <p:nvPr/>
        </p:nvPicPr>
        <p:blipFill>
          <a:blip r:embed="rId2"/>
          <a:stretch>
            <a:fillRect/>
          </a:stretch>
        </p:blipFill>
        <p:spPr>
          <a:xfrm>
            <a:off x="1460500" y="0"/>
            <a:ext cx="9271000" cy="6858000"/>
          </a:xfrm>
          <a:prstGeom prst="rect">
            <a:avLst/>
          </a:prstGeom>
        </p:spPr>
      </p:pic>
    </p:spTree>
    <p:extLst>
      <p:ext uri="{BB962C8B-B14F-4D97-AF65-F5344CB8AC3E}">
        <p14:creationId xmlns:p14="http://schemas.microsoft.com/office/powerpoint/2010/main" val="3387214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4A174E-1862-AB41-A215-4D014C150A4A}"/>
              </a:ext>
            </a:extLst>
          </p:cNvPr>
          <p:cNvSpPr>
            <a:spLocks noGrp="1"/>
          </p:cNvSpPr>
          <p:nvPr>
            <p:ph type="title"/>
          </p:nvPr>
        </p:nvSpPr>
        <p:spPr/>
        <p:txBody>
          <a:bodyPr/>
          <a:lstStyle/>
          <a:p>
            <a:r>
              <a:rPr lang="en-US" dirty="0"/>
              <a:t>Almost all categories of representations </a:t>
            </a:r>
            <a:br>
              <a:rPr lang="en-US" dirty="0"/>
            </a:br>
            <a:r>
              <a:rPr lang="en-US" dirty="0"/>
              <a:t>in a nutshell</a:t>
            </a:r>
          </a:p>
        </p:txBody>
      </p:sp>
      <p:sp>
        <p:nvSpPr>
          <p:cNvPr id="3" name="Espace réservé du contenu 2">
            <a:extLst>
              <a:ext uri="{FF2B5EF4-FFF2-40B4-BE49-F238E27FC236}">
                <a16:creationId xmlns:a16="http://schemas.microsoft.com/office/drawing/2014/main" id="{79B37B71-F4A1-E34F-8D37-B92533F680EC}"/>
              </a:ext>
            </a:extLst>
          </p:cNvPr>
          <p:cNvSpPr>
            <a:spLocks noGrp="1"/>
          </p:cNvSpPr>
          <p:nvPr>
            <p:ph idx="1"/>
          </p:nvPr>
        </p:nvSpPr>
        <p:spPr/>
        <p:txBody>
          <a:bodyPr>
            <a:normAutofit fontScale="92500" lnSpcReduction="20000"/>
          </a:bodyPr>
          <a:lstStyle/>
          <a:p>
            <a:pPr marL="0" indent="0">
              <a:spcBef>
                <a:spcPts val="0"/>
              </a:spcBef>
              <a:buNone/>
            </a:pPr>
            <a:r>
              <a:rPr lang="en-US" b="1" dirty="0" err="1"/>
              <a:t>Massenverführung</a:t>
            </a:r>
            <a:r>
              <a:rPr lang="en-US" b="1" dirty="0"/>
              <a:t> und </a:t>
            </a:r>
            <a:r>
              <a:rPr lang="en-US" b="1" dirty="0" err="1"/>
              <a:t>Überwältigung</a:t>
            </a:r>
            <a:r>
              <a:rPr lang="en-US" b="1" dirty="0"/>
              <a:t>  </a:t>
            </a:r>
            <a:endParaRPr lang="fr-FR" dirty="0"/>
          </a:p>
          <a:p>
            <a:pPr marL="0" indent="0">
              <a:spcBef>
                <a:spcPts val="0"/>
              </a:spcBef>
              <a:buNone/>
            </a:pPr>
            <a:r>
              <a:rPr lang="en-US" dirty="0"/>
              <a:t>„Aber die </a:t>
            </a:r>
            <a:r>
              <a:rPr lang="en-US" dirty="0" err="1"/>
              <a:t>vielen</a:t>
            </a:r>
            <a:r>
              <a:rPr lang="en-US" dirty="0"/>
              <a:t> </a:t>
            </a:r>
            <a:r>
              <a:rPr lang="en-US" dirty="0" err="1"/>
              <a:t>Feiern</a:t>
            </a:r>
            <a:r>
              <a:rPr lang="en-US" dirty="0"/>
              <a:t>“ – „die </a:t>
            </a:r>
            <a:r>
              <a:rPr lang="en-US" dirty="0" err="1"/>
              <a:t>herrlichen</a:t>
            </a:r>
            <a:r>
              <a:rPr lang="en-US" dirty="0"/>
              <a:t> </a:t>
            </a:r>
            <a:r>
              <a:rPr lang="en-US" dirty="0" err="1"/>
              <a:t>KdF</a:t>
            </a:r>
            <a:r>
              <a:rPr lang="en-US" dirty="0"/>
              <a:t>-Reisen“ – „die Gemeinschaft auf den </a:t>
            </a:r>
            <a:r>
              <a:rPr lang="en-US" dirty="0" err="1"/>
              <a:t>Parteitagen</a:t>
            </a:r>
            <a:r>
              <a:rPr lang="en-US" dirty="0"/>
              <a:t>“. </a:t>
            </a:r>
            <a:r>
              <a:rPr lang="en-US" dirty="0" err="1"/>
              <a:t>Viele</a:t>
            </a:r>
            <a:r>
              <a:rPr lang="en-US" dirty="0"/>
              <a:t> Menschen </a:t>
            </a:r>
            <a:r>
              <a:rPr lang="en-US" dirty="0" err="1"/>
              <a:t>verbanden</a:t>
            </a:r>
            <a:r>
              <a:rPr lang="en-US" dirty="0"/>
              <a:t> </a:t>
            </a:r>
            <a:r>
              <a:rPr lang="en-US" dirty="0" err="1"/>
              <a:t>nach</a:t>
            </a:r>
            <a:r>
              <a:rPr lang="en-US" dirty="0"/>
              <a:t> 1945 </a:t>
            </a:r>
            <a:r>
              <a:rPr lang="en-US" dirty="0" err="1"/>
              <a:t>auch</a:t>
            </a:r>
            <a:r>
              <a:rPr lang="en-US" dirty="0"/>
              <a:t> positive </a:t>
            </a:r>
            <a:r>
              <a:rPr lang="en-US" dirty="0" err="1"/>
              <a:t>Erinnerungen</a:t>
            </a:r>
            <a:r>
              <a:rPr lang="en-US" dirty="0"/>
              <a:t> </a:t>
            </a:r>
            <a:r>
              <a:rPr lang="en-US" dirty="0" err="1"/>
              <a:t>mit</a:t>
            </a:r>
            <a:r>
              <a:rPr lang="en-US" dirty="0"/>
              <a:t> der NS-Zeit, </a:t>
            </a:r>
            <a:r>
              <a:rPr lang="en-US" dirty="0" err="1"/>
              <a:t>obwohl</a:t>
            </a:r>
            <a:r>
              <a:rPr lang="en-US" dirty="0"/>
              <a:t> </a:t>
            </a:r>
            <a:r>
              <a:rPr lang="en-US" dirty="0" err="1"/>
              <a:t>nicht</a:t>
            </a:r>
            <a:r>
              <a:rPr lang="en-US" dirty="0"/>
              <a:t> </a:t>
            </a:r>
            <a:r>
              <a:rPr lang="en-US" dirty="0" err="1"/>
              <a:t>bestritten</a:t>
            </a:r>
            <a:r>
              <a:rPr lang="en-US" dirty="0"/>
              <a:t> </a:t>
            </a:r>
            <a:r>
              <a:rPr lang="en-US" dirty="0" err="1"/>
              <a:t>werden</a:t>
            </a:r>
            <a:r>
              <a:rPr lang="en-US" dirty="0"/>
              <a:t> </a:t>
            </a:r>
            <a:r>
              <a:rPr lang="en-US" dirty="0" err="1"/>
              <a:t>konnte</a:t>
            </a:r>
            <a:r>
              <a:rPr lang="en-US" dirty="0"/>
              <a:t>, </a:t>
            </a:r>
            <a:r>
              <a:rPr lang="en-US" dirty="0" err="1"/>
              <a:t>dass</a:t>
            </a:r>
            <a:r>
              <a:rPr lang="en-US" dirty="0"/>
              <a:t> die </a:t>
            </a:r>
            <a:r>
              <a:rPr lang="en-US" dirty="0" err="1"/>
              <a:t>Herrschenden</a:t>
            </a:r>
            <a:r>
              <a:rPr lang="en-US" dirty="0"/>
              <a:t> </a:t>
            </a:r>
            <a:r>
              <a:rPr lang="en-US" dirty="0" err="1"/>
              <a:t>ihr</a:t>
            </a:r>
            <a:r>
              <a:rPr lang="en-US" dirty="0"/>
              <a:t> System auf </a:t>
            </a:r>
            <a:r>
              <a:rPr lang="en-US" dirty="0" err="1"/>
              <a:t>Unterdrückung</a:t>
            </a:r>
            <a:r>
              <a:rPr lang="en-US" dirty="0"/>
              <a:t>, </a:t>
            </a:r>
            <a:r>
              <a:rPr lang="en-US" dirty="0" err="1"/>
              <a:t>Verfolgung</a:t>
            </a:r>
            <a:r>
              <a:rPr lang="en-US" dirty="0"/>
              <a:t> und Terror </a:t>
            </a:r>
            <a:r>
              <a:rPr lang="en-US" dirty="0" err="1"/>
              <a:t>gegründet</a:t>
            </a:r>
            <a:r>
              <a:rPr lang="en-US" dirty="0"/>
              <a:t> </a:t>
            </a:r>
            <a:r>
              <a:rPr lang="en-US" dirty="0" err="1"/>
              <a:t>hatten</a:t>
            </a:r>
            <a:r>
              <a:rPr lang="en-US" dirty="0"/>
              <a:t>. </a:t>
            </a:r>
          </a:p>
          <a:p>
            <a:pPr marL="457200" lvl="1" indent="0">
              <a:spcBef>
                <a:spcPts val="0"/>
              </a:spcBef>
              <a:buNone/>
            </a:pPr>
            <a:r>
              <a:rPr lang="en-US" dirty="0"/>
              <a:t>[</a:t>
            </a:r>
            <a:r>
              <a:rPr lang="fr-FR" dirty="0" err="1"/>
              <a:t>Regenhardt</a:t>
            </a:r>
            <a:r>
              <a:rPr lang="fr-FR" dirty="0"/>
              <a:t>, Hans-Otto and Claudia </a:t>
            </a:r>
            <a:r>
              <a:rPr lang="fr-FR" dirty="0" err="1"/>
              <a:t>Tatsch</a:t>
            </a:r>
            <a:r>
              <a:rPr lang="fr-FR" dirty="0"/>
              <a:t>, </a:t>
            </a:r>
            <a:r>
              <a:rPr lang="fr-FR" dirty="0" err="1"/>
              <a:t>ed</a:t>
            </a:r>
            <a:r>
              <a:rPr lang="fr-FR" dirty="0"/>
              <a:t>. 2009. </a:t>
            </a:r>
            <a:r>
              <a:rPr lang="fr-FR" i="1" dirty="0"/>
              <a:t>Forum </a:t>
            </a:r>
            <a:r>
              <a:rPr lang="fr-FR" i="1" dirty="0" err="1"/>
              <a:t>Geschichte</a:t>
            </a:r>
            <a:r>
              <a:rPr lang="fr-FR" i="1" dirty="0"/>
              <a:t>. Band 4: </a:t>
            </a:r>
            <a:r>
              <a:rPr lang="fr-FR" i="1" dirty="0" err="1"/>
              <a:t>Vom</a:t>
            </a:r>
            <a:r>
              <a:rPr lang="fr-FR" i="1" dirty="0"/>
              <a:t> </a:t>
            </a:r>
            <a:r>
              <a:rPr lang="fr-FR" i="1" dirty="0" err="1"/>
              <a:t>Ersten</a:t>
            </a:r>
            <a:r>
              <a:rPr lang="fr-FR" i="1" dirty="0"/>
              <a:t> </a:t>
            </a:r>
            <a:r>
              <a:rPr lang="fr-FR" i="1" dirty="0" err="1"/>
              <a:t>Weltkrieg</a:t>
            </a:r>
            <a:r>
              <a:rPr lang="fr-FR" i="1" dirty="0"/>
              <a:t> bis </a:t>
            </a:r>
            <a:r>
              <a:rPr lang="fr-FR" i="1" dirty="0" err="1"/>
              <a:t>heute</a:t>
            </a:r>
            <a:r>
              <a:rPr lang="fr-FR" dirty="0"/>
              <a:t>. Berlin: </a:t>
            </a:r>
            <a:r>
              <a:rPr lang="fr-FR" dirty="0" err="1"/>
              <a:t>Cornelsen</a:t>
            </a:r>
            <a:r>
              <a:rPr lang="en-US" dirty="0"/>
              <a:t>, p. 100]</a:t>
            </a:r>
          </a:p>
          <a:p>
            <a:pPr marL="457200" lvl="1" indent="0">
              <a:spcBef>
                <a:spcPts val="0"/>
              </a:spcBef>
              <a:buNone/>
            </a:pPr>
            <a:endParaRPr lang="fr-FR" dirty="0"/>
          </a:p>
          <a:p>
            <a:pPr marL="0" indent="0">
              <a:buNone/>
            </a:pPr>
            <a:r>
              <a:rPr lang="en-US" dirty="0"/>
              <a:t>[</a:t>
            </a:r>
            <a:r>
              <a:rPr lang="en-US" b="1" dirty="0"/>
              <a:t>Mass seduction and overpowering</a:t>
            </a:r>
            <a:br>
              <a:rPr lang="en-US" b="1" dirty="0"/>
            </a:br>
            <a:r>
              <a:rPr lang="en-US" dirty="0"/>
              <a:t>“But all the celebrations”–“the wonderful </a:t>
            </a:r>
            <a:r>
              <a:rPr lang="en-US" dirty="0" err="1"/>
              <a:t>KdF</a:t>
            </a:r>
            <a:r>
              <a:rPr lang="en-US" dirty="0"/>
              <a:t> trips”–“the communion on the party conventions”. Many people also associated positive memories to the Nazi era after 1945, although </a:t>
            </a:r>
            <a:r>
              <a:rPr lang="en-US" dirty="0">
                <a:solidFill>
                  <a:srgbClr val="FF0000"/>
                </a:solidFill>
              </a:rPr>
              <a:t>it could not be denied that the rulers had based their system on oppression, persecution and terror</a:t>
            </a:r>
            <a:r>
              <a:rPr lang="en-US" dirty="0"/>
              <a:t>.] </a:t>
            </a:r>
            <a:endParaRPr lang="fr-FR" dirty="0"/>
          </a:p>
          <a:p>
            <a:pPr marL="0" indent="0">
              <a:buNone/>
            </a:pPr>
            <a:endParaRPr lang="en-US" dirty="0"/>
          </a:p>
        </p:txBody>
      </p:sp>
    </p:spTree>
    <p:extLst>
      <p:ext uri="{BB962C8B-B14F-4D97-AF65-F5344CB8AC3E}">
        <p14:creationId xmlns:p14="http://schemas.microsoft.com/office/powerpoint/2010/main" val="4229760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1D4DE4A-4DC5-154F-9168-9A8E57ABB1CA}"/>
              </a:ext>
            </a:extLst>
          </p:cNvPr>
          <p:cNvPicPr>
            <a:picLocks noChangeAspect="1"/>
          </p:cNvPicPr>
          <p:nvPr/>
        </p:nvPicPr>
        <p:blipFill>
          <a:blip r:embed="rId2"/>
          <a:stretch>
            <a:fillRect/>
          </a:stretch>
        </p:blipFill>
        <p:spPr>
          <a:xfrm>
            <a:off x="1471083" y="0"/>
            <a:ext cx="9249833" cy="6858000"/>
          </a:xfrm>
          <a:prstGeom prst="rect">
            <a:avLst/>
          </a:prstGeom>
        </p:spPr>
      </p:pic>
    </p:spTree>
    <p:extLst>
      <p:ext uri="{BB962C8B-B14F-4D97-AF65-F5344CB8AC3E}">
        <p14:creationId xmlns:p14="http://schemas.microsoft.com/office/powerpoint/2010/main" val="981267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7B74D2D-DDC0-E342-8023-EF69A858F87C}"/>
              </a:ext>
            </a:extLst>
          </p:cNvPr>
          <p:cNvPicPr>
            <a:picLocks noChangeAspect="1"/>
          </p:cNvPicPr>
          <p:nvPr/>
        </p:nvPicPr>
        <p:blipFill>
          <a:blip r:embed="rId2"/>
          <a:stretch>
            <a:fillRect/>
          </a:stretch>
        </p:blipFill>
        <p:spPr>
          <a:xfrm>
            <a:off x="1424916" y="0"/>
            <a:ext cx="9342167" cy="6858000"/>
          </a:xfrm>
          <a:prstGeom prst="rect">
            <a:avLst/>
          </a:prstGeom>
        </p:spPr>
      </p:pic>
    </p:spTree>
    <p:extLst>
      <p:ext uri="{BB962C8B-B14F-4D97-AF65-F5344CB8AC3E}">
        <p14:creationId xmlns:p14="http://schemas.microsoft.com/office/powerpoint/2010/main" val="65936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C4B4571-1D0F-D447-B470-507F00F087B5}"/>
              </a:ext>
            </a:extLst>
          </p:cNvPr>
          <p:cNvPicPr>
            <a:picLocks noChangeAspect="1"/>
          </p:cNvPicPr>
          <p:nvPr/>
        </p:nvPicPr>
        <p:blipFill>
          <a:blip r:embed="rId2"/>
          <a:stretch>
            <a:fillRect/>
          </a:stretch>
        </p:blipFill>
        <p:spPr>
          <a:xfrm>
            <a:off x="1435941" y="0"/>
            <a:ext cx="9320117" cy="6858000"/>
          </a:xfrm>
          <a:prstGeom prst="rect">
            <a:avLst/>
          </a:prstGeom>
        </p:spPr>
      </p:pic>
    </p:spTree>
    <p:extLst>
      <p:ext uri="{BB962C8B-B14F-4D97-AF65-F5344CB8AC3E}">
        <p14:creationId xmlns:p14="http://schemas.microsoft.com/office/powerpoint/2010/main" val="2457162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9A3D01-5A18-084D-AADA-DF82D282D194}"/>
              </a:ext>
            </a:extLst>
          </p:cNvPr>
          <p:cNvSpPr>
            <a:spLocks noGrp="1"/>
          </p:cNvSpPr>
          <p:nvPr>
            <p:ph type="title"/>
          </p:nvPr>
        </p:nvSpPr>
        <p:spPr/>
        <p:txBody>
          <a:bodyPr>
            <a:normAutofit fontScale="90000"/>
          </a:bodyPr>
          <a:lstStyle/>
          <a:p>
            <a:r>
              <a:rPr lang="en-US" dirty="0"/>
              <a:t>Different layers of (contradictory) representations through presence and absence</a:t>
            </a:r>
          </a:p>
        </p:txBody>
      </p:sp>
      <p:sp>
        <p:nvSpPr>
          <p:cNvPr id="3" name="Espace réservé du contenu 2">
            <a:extLst>
              <a:ext uri="{FF2B5EF4-FFF2-40B4-BE49-F238E27FC236}">
                <a16:creationId xmlns:a16="http://schemas.microsoft.com/office/drawing/2014/main" id="{9E1068B9-0913-6046-96C9-A00146B4D671}"/>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668534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9A3D01-5A18-084D-AADA-DF82D282D194}"/>
              </a:ext>
            </a:extLst>
          </p:cNvPr>
          <p:cNvSpPr>
            <a:spLocks noGrp="1"/>
          </p:cNvSpPr>
          <p:nvPr>
            <p:ph type="title"/>
          </p:nvPr>
        </p:nvSpPr>
        <p:spPr/>
        <p:txBody>
          <a:bodyPr>
            <a:normAutofit fontScale="90000"/>
          </a:bodyPr>
          <a:lstStyle/>
          <a:p>
            <a:r>
              <a:rPr lang="en-US" dirty="0"/>
              <a:t>Different layers of (contradictory) representations through presence and absence</a:t>
            </a:r>
          </a:p>
        </p:txBody>
      </p:sp>
      <p:sp>
        <p:nvSpPr>
          <p:cNvPr id="3" name="Espace réservé du contenu 2">
            <a:extLst>
              <a:ext uri="{FF2B5EF4-FFF2-40B4-BE49-F238E27FC236}">
                <a16:creationId xmlns:a16="http://schemas.microsoft.com/office/drawing/2014/main" id="{9E1068B9-0913-6046-96C9-A00146B4D671}"/>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r>
              <a:rPr lang="fr-FR" dirty="0"/>
              <a:t>van Leeuwen, Theo. 2008. </a:t>
            </a:r>
            <a:r>
              <a:rPr lang="fr-FR" i="1" dirty="0" err="1"/>
              <a:t>Discourse</a:t>
            </a:r>
            <a:r>
              <a:rPr lang="fr-FR" i="1" dirty="0"/>
              <a:t> and Practice. New Tools for Critical </a:t>
            </a:r>
            <a:r>
              <a:rPr lang="fr-FR" i="1" dirty="0" err="1"/>
              <a:t>Discourse</a:t>
            </a:r>
            <a:r>
              <a:rPr lang="fr-FR" i="1" dirty="0"/>
              <a:t> </a:t>
            </a:r>
            <a:r>
              <a:rPr lang="fr-FR" i="1" dirty="0" err="1"/>
              <a:t>Analysis</a:t>
            </a:r>
            <a:r>
              <a:rPr lang="fr-FR" dirty="0"/>
              <a:t>. Oxford: Oxford </a:t>
            </a:r>
            <a:r>
              <a:rPr lang="fr-FR" dirty="0" err="1"/>
              <a:t>University</a:t>
            </a:r>
            <a:r>
              <a:rPr lang="fr-FR" dirty="0"/>
              <a:t> </a:t>
            </a:r>
            <a:r>
              <a:rPr lang="fr-FR" dirty="0" err="1"/>
              <a:t>Press</a:t>
            </a:r>
            <a:r>
              <a:rPr lang="fr-FR" dirty="0"/>
              <a:t>.</a:t>
            </a:r>
            <a:br>
              <a:rPr lang="fr-FR" dirty="0"/>
            </a:br>
            <a:endParaRPr lang="fr-FR" dirty="0"/>
          </a:p>
          <a:p>
            <a:pPr marL="0" indent="0">
              <a:buNone/>
            </a:pPr>
            <a:endParaRPr lang="en-US" dirty="0"/>
          </a:p>
        </p:txBody>
      </p:sp>
    </p:spTree>
    <p:extLst>
      <p:ext uri="{BB962C8B-B14F-4D97-AF65-F5344CB8AC3E}">
        <p14:creationId xmlns:p14="http://schemas.microsoft.com/office/powerpoint/2010/main" val="3306939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9A3D01-5A18-084D-AADA-DF82D282D194}"/>
              </a:ext>
            </a:extLst>
          </p:cNvPr>
          <p:cNvSpPr>
            <a:spLocks noGrp="1"/>
          </p:cNvSpPr>
          <p:nvPr>
            <p:ph type="title"/>
          </p:nvPr>
        </p:nvSpPr>
        <p:spPr/>
        <p:txBody>
          <a:bodyPr>
            <a:normAutofit fontScale="90000"/>
          </a:bodyPr>
          <a:lstStyle/>
          <a:p>
            <a:r>
              <a:rPr lang="en-US" dirty="0"/>
              <a:t>Different layers of (contradictory) representations through presence and absence</a:t>
            </a:r>
          </a:p>
        </p:txBody>
      </p:sp>
      <p:sp>
        <p:nvSpPr>
          <p:cNvPr id="3" name="Espace réservé du contenu 2">
            <a:extLst>
              <a:ext uri="{FF2B5EF4-FFF2-40B4-BE49-F238E27FC236}">
                <a16:creationId xmlns:a16="http://schemas.microsoft.com/office/drawing/2014/main" id="{9E1068B9-0913-6046-96C9-A00146B4D671}"/>
              </a:ext>
            </a:extLst>
          </p:cNvPr>
          <p:cNvSpPr>
            <a:spLocks noGrp="1"/>
          </p:cNvSpPr>
          <p:nvPr>
            <p:ph idx="1"/>
          </p:nvPr>
        </p:nvSpPr>
        <p:spPr/>
        <p:txBody>
          <a:bodyPr/>
          <a:lstStyle/>
          <a:p>
            <a:pPr marL="0" indent="0">
              <a:buNone/>
            </a:pPr>
            <a:r>
              <a:rPr lang="en-US" dirty="0"/>
              <a:t>Am 1. September 1939 </a:t>
            </a:r>
            <a:r>
              <a:rPr lang="en-US" dirty="0" err="1"/>
              <a:t>griffen</a:t>
            </a:r>
            <a:r>
              <a:rPr lang="en-US" dirty="0"/>
              <a:t> deutsche </a:t>
            </a:r>
            <a:r>
              <a:rPr lang="en-US" dirty="0" err="1"/>
              <a:t>Truppen</a:t>
            </a:r>
            <a:r>
              <a:rPr lang="en-US" dirty="0"/>
              <a:t> </a:t>
            </a:r>
            <a:r>
              <a:rPr lang="en-US" dirty="0" err="1"/>
              <a:t>Polen</a:t>
            </a:r>
            <a:r>
              <a:rPr lang="en-US" dirty="0"/>
              <a:t> an. /.../ </a:t>
            </a:r>
            <a:r>
              <a:rPr lang="en-US" dirty="0" err="1"/>
              <a:t>Frankreich</a:t>
            </a:r>
            <a:r>
              <a:rPr lang="en-US" dirty="0"/>
              <a:t> und </a:t>
            </a:r>
            <a:r>
              <a:rPr lang="en-US" dirty="0" err="1"/>
              <a:t>Großbritannien</a:t>
            </a:r>
            <a:r>
              <a:rPr lang="en-US" dirty="0"/>
              <a:t> </a:t>
            </a:r>
            <a:r>
              <a:rPr lang="en-US" dirty="0" err="1"/>
              <a:t>erklärten</a:t>
            </a:r>
            <a:r>
              <a:rPr lang="en-US" dirty="0"/>
              <a:t> /.../ am 3. September Deutschland den Krieg /.../. </a:t>
            </a:r>
            <a:r>
              <a:rPr lang="en-US" dirty="0" err="1"/>
              <a:t>Nach</a:t>
            </a:r>
            <a:r>
              <a:rPr lang="en-US" dirty="0"/>
              <a:t> der </a:t>
            </a:r>
            <a:r>
              <a:rPr lang="en-US" dirty="0" err="1"/>
              <a:t>raschen</a:t>
            </a:r>
            <a:r>
              <a:rPr lang="en-US" dirty="0"/>
              <a:t> </a:t>
            </a:r>
            <a:r>
              <a:rPr lang="en-US" dirty="0" err="1"/>
              <a:t>Niederlage</a:t>
            </a:r>
            <a:r>
              <a:rPr lang="en-US" dirty="0"/>
              <a:t> </a:t>
            </a:r>
            <a:r>
              <a:rPr lang="en-US" dirty="0" err="1"/>
              <a:t>Polens</a:t>
            </a:r>
            <a:r>
              <a:rPr lang="en-US" dirty="0"/>
              <a:t> </a:t>
            </a:r>
            <a:r>
              <a:rPr lang="en-US" dirty="0" err="1"/>
              <a:t>Anfang</a:t>
            </a:r>
            <a:r>
              <a:rPr lang="en-US" dirty="0"/>
              <a:t> </a:t>
            </a:r>
            <a:r>
              <a:rPr lang="en-US" dirty="0" err="1"/>
              <a:t>Oktober</a:t>
            </a:r>
            <a:r>
              <a:rPr lang="en-US" dirty="0"/>
              <a:t> </a:t>
            </a:r>
            <a:r>
              <a:rPr lang="en-US" dirty="0" err="1"/>
              <a:t>wurde</a:t>
            </a:r>
            <a:r>
              <a:rPr lang="en-US" dirty="0"/>
              <a:t> </a:t>
            </a:r>
            <a:r>
              <a:rPr lang="en-US" dirty="0" err="1"/>
              <a:t>unter</a:t>
            </a:r>
            <a:r>
              <a:rPr lang="en-US" dirty="0"/>
              <a:t> </a:t>
            </a:r>
            <a:r>
              <a:rPr lang="en-US" dirty="0" err="1"/>
              <a:t>Federführung</a:t>
            </a:r>
            <a:r>
              <a:rPr lang="en-US" dirty="0"/>
              <a:t> der SS </a:t>
            </a:r>
            <a:r>
              <a:rPr lang="en-US" dirty="0" err="1"/>
              <a:t>ein</a:t>
            </a:r>
            <a:r>
              <a:rPr lang="en-US" dirty="0"/>
              <a:t> </a:t>
            </a:r>
            <a:r>
              <a:rPr lang="en-US" dirty="0" err="1"/>
              <a:t>Besatzungsregiment</a:t>
            </a:r>
            <a:r>
              <a:rPr lang="en-US" dirty="0"/>
              <a:t> </a:t>
            </a:r>
            <a:r>
              <a:rPr lang="en-US" dirty="0" err="1"/>
              <a:t>errichtet</a:t>
            </a:r>
            <a:r>
              <a:rPr lang="en-US" dirty="0"/>
              <a:t>, das alle </a:t>
            </a:r>
            <a:r>
              <a:rPr lang="en-US" dirty="0" err="1"/>
              <a:t>Regeln</a:t>
            </a:r>
            <a:r>
              <a:rPr lang="en-US" dirty="0"/>
              <a:t> des </a:t>
            </a:r>
            <a:r>
              <a:rPr lang="en-US" dirty="0" err="1"/>
              <a:t>Völkerrechts</a:t>
            </a:r>
            <a:r>
              <a:rPr lang="en-US" dirty="0"/>
              <a:t> </a:t>
            </a:r>
            <a:r>
              <a:rPr lang="en-US" dirty="0" err="1"/>
              <a:t>missachtete</a:t>
            </a:r>
            <a:r>
              <a:rPr lang="en-US" dirty="0"/>
              <a:t>. </a:t>
            </a:r>
            <a:r>
              <a:rPr lang="en-US" dirty="0" err="1"/>
              <a:t>Viele</a:t>
            </a:r>
            <a:r>
              <a:rPr lang="en-US" dirty="0"/>
              <a:t> </a:t>
            </a:r>
            <a:r>
              <a:rPr lang="en-US" dirty="0" err="1"/>
              <a:t>Polen</a:t>
            </a:r>
            <a:r>
              <a:rPr lang="en-US" dirty="0"/>
              <a:t> </a:t>
            </a:r>
            <a:r>
              <a:rPr lang="en-US" dirty="0" err="1"/>
              <a:t>wurden</a:t>
            </a:r>
            <a:r>
              <a:rPr lang="en-US" dirty="0"/>
              <a:t> </a:t>
            </a:r>
            <a:r>
              <a:rPr lang="en-US" dirty="0" err="1"/>
              <a:t>zur</a:t>
            </a:r>
            <a:r>
              <a:rPr lang="en-US" dirty="0"/>
              <a:t> </a:t>
            </a:r>
            <a:r>
              <a:rPr lang="en-US" dirty="0" err="1"/>
              <a:t>Zwangsarbeit</a:t>
            </a:r>
            <a:r>
              <a:rPr lang="en-US" dirty="0"/>
              <a:t> </a:t>
            </a:r>
            <a:r>
              <a:rPr lang="en-US" dirty="0" err="1"/>
              <a:t>verschleppt</a:t>
            </a:r>
            <a:r>
              <a:rPr lang="en-US" dirty="0"/>
              <a:t> und die </a:t>
            </a:r>
            <a:r>
              <a:rPr lang="en-US" dirty="0" err="1"/>
              <a:t>systematische</a:t>
            </a:r>
            <a:r>
              <a:rPr lang="en-US" dirty="0"/>
              <a:t> </a:t>
            </a:r>
            <a:r>
              <a:rPr lang="en-US" dirty="0" err="1"/>
              <a:t>Ermordung</a:t>
            </a:r>
            <a:r>
              <a:rPr lang="en-US" dirty="0"/>
              <a:t> von </a:t>
            </a:r>
            <a:r>
              <a:rPr lang="en-US" dirty="0" err="1"/>
              <a:t>Juden</a:t>
            </a:r>
            <a:r>
              <a:rPr lang="en-US" dirty="0"/>
              <a:t>, </a:t>
            </a:r>
            <a:r>
              <a:rPr lang="en-US" dirty="0" err="1"/>
              <a:t>aber</a:t>
            </a:r>
            <a:r>
              <a:rPr lang="en-US" dirty="0"/>
              <a:t> </a:t>
            </a:r>
            <a:r>
              <a:rPr lang="en-US" dirty="0" err="1"/>
              <a:t>auch</a:t>
            </a:r>
            <a:r>
              <a:rPr lang="en-US" dirty="0"/>
              <a:t> von </a:t>
            </a:r>
            <a:r>
              <a:rPr lang="en-US" dirty="0" err="1"/>
              <a:t>nichtjüdischen</a:t>
            </a:r>
            <a:r>
              <a:rPr lang="en-US" dirty="0"/>
              <a:t> </a:t>
            </a:r>
            <a:r>
              <a:rPr lang="en-US" dirty="0" err="1"/>
              <a:t>Polen</a:t>
            </a:r>
            <a:r>
              <a:rPr lang="en-US" dirty="0"/>
              <a:t> – </a:t>
            </a:r>
            <a:r>
              <a:rPr lang="en-US" dirty="0" err="1"/>
              <a:t>Adeligen</a:t>
            </a:r>
            <a:r>
              <a:rPr lang="en-US" dirty="0"/>
              <a:t>, </a:t>
            </a:r>
            <a:r>
              <a:rPr lang="en-US" dirty="0" err="1"/>
              <a:t>Geistlichen</a:t>
            </a:r>
            <a:r>
              <a:rPr lang="en-US" dirty="0"/>
              <a:t>, </a:t>
            </a:r>
            <a:r>
              <a:rPr lang="en-US" dirty="0" err="1"/>
              <a:t>Wissenschaftlern</a:t>
            </a:r>
            <a:r>
              <a:rPr lang="en-US" dirty="0"/>
              <a:t> – </a:t>
            </a:r>
            <a:r>
              <a:rPr lang="en-US" dirty="0" err="1"/>
              <a:t>begann</a:t>
            </a:r>
            <a:r>
              <a:rPr lang="en-US" dirty="0"/>
              <a:t>. Die </a:t>
            </a:r>
            <a:r>
              <a:rPr lang="en-US" dirty="0" err="1"/>
              <a:t>gesamte</a:t>
            </a:r>
            <a:r>
              <a:rPr lang="en-US" dirty="0"/>
              <a:t> </a:t>
            </a:r>
            <a:r>
              <a:rPr lang="en-US" dirty="0" err="1"/>
              <a:t>polnische</a:t>
            </a:r>
            <a:r>
              <a:rPr lang="en-US" dirty="0"/>
              <a:t> Elite </a:t>
            </a:r>
            <a:r>
              <a:rPr lang="en-US" dirty="0" err="1"/>
              <a:t>sollte</a:t>
            </a:r>
            <a:r>
              <a:rPr lang="en-US" dirty="0"/>
              <a:t> </a:t>
            </a:r>
            <a:r>
              <a:rPr lang="en-US" dirty="0" err="1"/>
              <a:t>vernichtet</a:t>
            </a:r>
            <a:r>
              <a:rPr lang="en-US" dirty="0"/>
              <a:t> </a:t>
            </a:r>
            <a:r>
              <a:rPr lang="en-US" dirty="0" err="1"/>
              <a:t>werden</a:t>
            </a:r>
            <a:r>
              <a:rPr lang="en-US" dirty="0"/>
              <a:t>. [</a:t>
            </a:r>
            <a:r>
              <a:rPr lang="fr-FR" dirty="0" err="1"/>
              <a:t>Sauer</a:t>
            </a:r>
            <a:r>
              <a:rPr lang="fr-FR" dirty="0"/>
              <a:t>, Michael, </a:t>
            </a:r>
            <a:r>
              <a:rPr lang="fr-FR" dirty="0" err="1"/>
              <a:t>ed</a:t>
            </a:r>
            <a:r>
              <a:rPr lang="fr-FR" dirty="0"/>
              <a:t>. 2011. </a:t>
            </a:r>
            <a:r>
              <a:rPr lang="fr-FR" i="1" dirty="0" err="1"/>
              <a:t>Geschichte</a:t>
            </a:r>
            <a:r>
              <a:rPr lang="fr-FR" i="1" dirty="0"/>
              <a:t> </a:t>
            </a:r>
            <a:r>
              <a:rPr lang="fr-FR" i="1" dirty="0" err="1"/>
              <a:t>und</a:t>
            </a:r>
            <a:r>
              <a:rPr lang="fr-FR" i="1" dirty="0"/>
              <a:t> </a:t>
            </a:r>
            <a:r>
              <a:rPr lang="fr-FR" i="1" dirty="0" err="1"/>
              <a:t>Geschehen</a:t>
            </a:r>
            <a:r>
              <a:rPr lang="fr-FR" i="1" dirty="0"/>
              <a:t> 6</a:t>
            </a:r>
            <a:r>
              <a:rPr lang="fr-FR" dirty="0"/>
              <a:t>. Stuttgart/Leipzig: Ernst </a:t>
            </a:r>
            <a:r>
              <a:rPr lang="fr-FR" dirty="0" err="1"/>
              <a:t>Klett</a:t>
            </a:r>
            <a:r>
              <a:rPr lang="fr-FR" dirty="0"/>
              <a:t> </a:t>
            </a:r>
            <a:r>
              <a:rPr lang="fr-FR" dirty="0" err="1"/>
              <a:t>Verlag</a:t>
            </a:r>
            <a:r>
              <a:rPr lang="en-US" dirty="0"/>
              <a:t>, p. 44] </a:t>
            </a:r>
            <a:endParaRPr lang="fr-FR" dirty="0"/>
          </a:p>
          <a:p>
            <a:pPr marL="0" indent="0">
              <a:buNone/>
            </a:pPr>
            <a:endParaRPr lang="en-US" dirty="0"/>
          </a:p>
        </p:txBody>
      </p:sp>
    </p:spTree>
    <p:extLst>
      <p:ext uri="{BB962C8B-B14F-4D97-AF65-F5344CB8AC3E}">
        <p14:creationId xmlns:p14="http://schemas.microsoft.com/office/powerpoint/2010/main" val="2730535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D75556-2092-2649-8B7D-CE940720529E}"/>
              </a:ext>
            </a:extLst>
          </p:cNvPr>
          <p:cNvSpPr>
            <a:spLocks noGrp="1"/>
          </p:cNvSpPr>
          <p:nvPr>
            <p:ph type="title"/>
          </p:nvPr>
        </p:nvSpPr>
        <p:spPr>
          <a:xfrm>
            <a:off x="838200" y="365126"/>
            <a:ext cx="10515600" cy="444344"/>
          </a:xfrm>
        </p:spPr>
        <p:txBody>
          <a:bodyPr>
            <a:normAutofit fontScale="90000"/>
          </a:bodyPr>
          <a:lstStyle/>
          <a:p>
            <a:endParaRPr lang="en-US" dirty="0"/>
          </a:p>
        </p:txBody>
      </p:sp>
      <p:sp>
        <p:nvSpPr>
          <p:cNvPr id="3" name="Espace réservé du contenu 2">
            <a:extLst>
              <a:ext uri="{FF2B5EF4-FFF2-40B4-BE49-F238E27FC236}">
                <a16:creationId xmlns:a16="http://schemas.microsoft.com/office/drawing/2014/main" id="{6B6D0E7A-F3FF-9249-93F7-87C83F98995D}"/>
              </a:ext>
            </a:extLst>
          </p:cNvPr>
          <p:cNvSpPr>
            <a:spLocks noGrp="1"/>
          </p:cNvSpPr>
          <p:nvPr>
            <p:ph idx="1"/>
          </p:nvPr>
        </p:nvSpPr>
        <p:spPr>
          <a:xfrm>
            <a:off x="838200" y="1019331"/>
            <a:ext cx="10515600" cy="5157632"/>
          </a:xfrm>
        </p:spPr>
        <p:txBody>
          <a:bodyPr/>
          <a:lstStyle/>
          <a:p>
            <a:pPr marL="0" indent="0">
              <a:buNone/>
            </a:pPr>
            <a:endParaRPr lang="en-US" dirty="0"/>
          </a:p>
          <a:p>
            <a:pPr marL="0" indent="0">
              <a:buNone/>
            </a:pPr>
            <a:endParaRPr lang="en-US" dirty="0"/>
          </a:p>
          <a:p>
            <a:pPr marL="0" indent="0">
              <a:buNone/>
            </a:pPr>
            <a:r>
              <a:rPr lang="en-US" dirty="0"/>
              <a:t>[On September 1, 1939 German troops attacked Poland. /.../ France and Great Britain declared war on Germany on September 3 /.../. After Poland’s quick defeat in the beginning of October an occupation rule disregarding all rules of international law was put in place under the leadership of the SS. Many Poles were deported for forced labor and the systematic murder of Jews, but also of non-Jewish Poles–aristocrats, clergymen, scientists–began. The complete Polish elite was supposed to be destroyed.]</a:t>
            </a:r>
            <a:r>
              <a:rPr lang="fr-FR" dirty="0">
                <a:effectLst/>
              </a:rPr>
              <a:t> </a:t>
            </a:r>
            <a:endParaRPr lang="en-US" dirty="0"/>
          </a:p>
        </p:txBody>
      </p:sp>
    </p:spTree>
    <p:extLst>
      <p:ext uri="{BB962C8B-B14F-4D97-AF65-F5344CB8AC3E}">
        <p14:creationId xmlns:p14="http://schemas.microsoft.com/office/powerpoint/2010/main" val="201434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D75556-2092-2649-8B7D-CE940720529E}"/>
              </a:ext>
            </a:extLst>
          </p:cNvPr>
          <p:cNvSpPr>
            <a:spLocks noGrp="1"/>
          </p:cNvSpPr>
          <p:nvPr>
            <p:ph type="title"/>
          </p:nvPr>
        </p:nvSpPr>
        <p:spPr>
          <a:xfrm>
            <a:off x="838200" y="365126"/>
            <a:ext cx="10515600" cy="444344"/>
          </a:xfrm>
        </p:spPr>
        <p:txBody>
          <a:bodyPr>
            <a:normAutofit fontScale="90000"/>
          </a:bodyPr>
          <a:lstStyle/>
          <a:p>
            <a:endParaRPr lang="en-US" dirty="0"/>
          </a:p>
        </p:txBody>
      </p:sp>
      <p:sp>
        <p:nvSpPr>
          <p:cNvPr id="3" name="Espace réservé du contenu 2">
            <a:extLst>
              <a:ext uri="{FF2B5EF4-FFF2-40B4-BE49-F238E27FC236}">
                <a16:creationId xmlns:a16="http://schemas.microsoft.com/office/drawing/2014/main" id="{6B6D0E7A-F3FF-9249-93F7-87C83F98995D}"/>
              </a:ext>
            </a:extLst>
          </p:cNvPr>
          <p:cNvSpPr>
            <a:spLocks noGrp="1"/>
          </p:cNvSpPr>
          <p:nvPr>
            <p:ph idx="1"/>
          </p:nvPr>
        </p:nvSpPr>
        <p:spPr>
          <a:xfrm>
            <a:off x="838200" y="1019331"/>
            <a:ext cx="10515600" cy="5157632"/>
          </a:xfrm>
        </p:spPr>
        <p:txBody>
          <a:bodyPr/>
          <a:lstStyle/>
          <a:p>
            <a:pPr marL="0" indent="0">
              <a:buNone/>
            </a:pPr>
            <a:endParaRPr lang="en-US" dirty="0"/>
          </a:p>
          <a:p>
            <a:pPr marL="0" indent="0">
              <a:buNone/>
            </a:pPr>
            <a:endParaRPr lang="en-US" dirty="0"/>
          </a:p>
          <a:p>
            <a:pPr marL="0" indent="0">
              <a:buNone/>
            </a:pPr>
            <a:r>
              <a:rPr lang="en-US" dirty="0"/>
              <a:t>[On September 1, 1939 </a:t>
            </a:r>
            <a:r>
              <a:rPr lang="en-US" dirty="0">
                <a:solidFill>
                  <a:srgbClr val="FF0000"/>
                </a:solidFill>
              </a:rPr>
              <a:t>German </a:t>
            </a:r>
            <a:r>
              <a:rPr lang="en-US" dirty="0"/>
              <a:t>troops attacked Poland. /.../ France and Great Britain declared war on </a:t>
            </a:r>
            <a:r>
              <a:rPr lang="en-US" dirty="0">
                <a:solidFill>
                  <a:srgbClr val="FF0000"/>
                </a:solidFill>
              </a:rPr>
              <a:t>Germany </a:t>
            </a:r>
            <a:r>
              <a:rPr lang="en-US" dirty="0"/>
              <a:t>on September 3 /.../. After Poland’s quick defeat in the beginning of October an occupation rule disregarding all rules of international law was put in place under the leadership of the SS. Many Poles were deported for forced labor and the systematic murder of Jews, but also of non-Jewish Poles–aristocrats, clergymen, scientists–began. The complete Polish elite was supposed to be destroyed.]</a:t>
            </a:r>
            <a:r>
              <a:rPr lang="fr-FR" dirty="0">
                <a:effectLst/>
              </a:rPr>
              <a:t> </a:t>
            </a:r>
            <a:endParaRPr lang="en-US" dirty="0"/>
          </a:p>
        </p:txBody>
      </p:sp>
    </p:spTree>
    <p:extLst>
      <p:ext uri="{BB962C8B-B14F-4D97-AF65-F5344CB8AC3E}">
        <p14:creationId xmlns:p14="http://schemas.microsoft.com/office/powerpoint/2010/main" val="37530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B95D1-1162-604F-8224-530ADC889C19}"/>
              </a:ext>
            </a:extLst>
          </p:cNvPr>
          <p:cNvSpPr>
            <a:spLocks noGrp="1"/>
          </p:cNvSpPr>
          <p:nvPr>
            <p:ph type="title"/>
          </p:nvPr>
        </p:nvSpPr>
        <p:spPr/>
        <p:txBody>
          <a:bodyPr/>
          <a:lstStyle/>
          <a:p>
            <a:r>
              <a:rPr lang="de-DE" dirty="0" err="1"/>
              <a:t>Introduction</a:t>
            </a:r>
            <a:r>
              <a:rPr lang="de-DE" dirty="0"/>
              <a:t>: … </a:t>
            </a:r>
            <a:r>
              <a:rPr lang="de-DE" dirty="0" err="1"/>
              <a:t>to</a:t>
            </a:r>
            <a:r>
              <a:rPr lang="de-DE" dirty="0"/>
              <a:t> </a:t>
            </a:r>
            <a:r>
              <a:rPr lang="de-DE" dirty="0" err="1"/>
              <a:t>the</a:t>
            </a:r>
            <a:r>
              <a:rPr lang="de-DE" dirty="0"/>
              <a:t> </a:t>
            </a:r>
            <a:r>
              <a:rPr lang="de-DE" dirty="0" err="1"/>
              <a:t>unsaid</a:t>
            </a:r>
            <a:endParaRPr lang="de-DE" dirty="0"/>
          </a:p>
        </p:txBody>
      </p:sp>
      <p:sp>
        <p:nvSpPr>
          <p:cNvPr id="6" name="Espace réservé du contenu 5">
            <a:extLst>
              <a:ext uri="{FF2B5EF4-FFF2-40B4-BE49-F238E27FC236}">
                <a16:creationId xmlns:a16="http://schemas.microsoft.com/office/drawing/2014/main" id="{33FB88FD-A6E7-1E45-B10A-0664B0EADACF}"/>
              </a:ext>
            </a:extLst>
          </p:cNvPr>
          <p:cNvSpPr>
            <a:spLocks noGrp="1"/>
          </p:cNvSpPr>
          <p:nvPr>
            <p:ph idx="1"/>
          </p:nvPr>
        </p:nvSpPr>
        <p:spPr/>
        <p:txBody>
          <a:bodyPr/>
          <a:lstStyle/>
          <a:p>
            <a:r>
              <a:rPr lang="de-DE" dirty="0"/>
              <a:t>The </a:t>
            </a:r>
            <a:r>
              <a:rPr lang="de-DE" dirty="0" err="1"/>
              <a:t>unsaid</a:t>
            </a:r>
            <a:r>
              <a:rPr lang="de-DE" dirty="0"/>
              <a:t> </a:t>
            </a:r>
            <a:r>
              <a:rPr lang="de-DE" dirty="0" err="1"/>
              <a:t>from</a:t>
            </a:r>
            <a:r>
              <a:rPr lang="de-DE" dirty="0"/>
              <a:t> a </a:t>
            </a:r>
            <a:r>
              <a:rPr lang="de-DE" dirty="0" err="1"/>
              <a:t>discourse-analytical</a:t>
            </a:r>
            <a:r>
              <a:rPr lang="de-DE" dirty="0"/>
              <a:t> </a:t>
            </a:r>
            <a:r>
              <a:rPr lang="de-DE" dirty="0" err="1"/>
              <a:t>point</a:t>
            </a:r>
            <a:r>
              <a:rPr lang="de-DE" dirty="0"/>
              <a:t> </a:t>
            </a:r>
            <a:r>
              <a:rPr lang="de-DE" dirty="0" err="1"/>
              <a:t>of</a:t>
            </a:r>
            <a:r>
              <a:rPr lang="de-DE" dirty="0"/>
              <a:t> </a:t>
            </a:r>
            <a:r>
              <a:rPr lang="de-DE" dirty="0" err="1"/>
              <a:t>view</a:t>
            </a:r>
            <a:endParaRPr lang="de-DE" dirty="0"/>
          </a:p>
          <a:p>
            <a:pPr marL="0" indent="0">
              <a:buNone/>
            </a:pPr>
            <a:endParaRPr lang="de-DE" dirty="0"/>
          </a:p>
        </p:txBody>
      </p:sp>
    </p:spTree>
    <p:extLst>
      <p:ext uri="{BB962C8B-B14F-4D97-AF65-F5344CB8AC3E}">
        <p14:creationId xmlns:p14="http://schemas.microsoft.com/office/powerpoint/2010/main" val="1347312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D75556-2092-2649-8B7D-CE940720529E}"/>
              </a:ext>
            </a:extLst>
          </p:cNvPr>
          <p:cNvSpPr>
            <a:spLocks noGrp="1"/>
          </p:cNvSpPr>
          <p:nvPr>
            <p:ph type="title"/>
          </p:nvPr>
        </p:nvSpPr>
        <p:spPr>
          <a:xfrm>
            <a:off x="838200" y="365126"/>
            <a:ext cx="10515600" cy="444344"/>
          </a:xfrm>
        </p:spPr>
        <p:txBody>
          <a:bodyPr>
            <a:normAutofit fontScale="90000"/>
          </a:bodyPr>
          <a:lstStyle/>
          <a:p>
            <a:endParaRPr lang="en-US" dirty="0"/>
          </a:p>
        </p:txBody>
      </p:sp>
      <p:sp>
        <p:nvSpPr>
          <p:cNvPr id="3" name="Espace réservé du contenu 2">
            <a:extLst>
              <a:ext uri="{FF2B5EF4-FFF2-40B4-BE49-F238E27FC236}">
                <a16:creationId xmlns:a16="http://schemas.microsoft.com/office/drawing/2014/main" id="{6B6D0E7A-F3FF-9249-93F7-87C83F98995D}"/>
              </a:ext>
            </a:extLst>
          </p:cNvPr>
          <p:cNvSpPr>
            <a:spLocks noGrp="1"/>
          </p:cNvSpPr>
          <p:nvPr>
            <p:ph idx="1"/>
          </p:nvPr>
        </p:nvSpPr>
        <p:spPr>
          <a:xfrm>
            <a:off x="838200" y="1019331"/>
            <a:ext cx="10515600" cy="5157632"/>
          </a:xfrm>
        </p:spPr>
        <p:txBody>
          <a:bodyPr/>
          <a:lstStyle/>
          <a:p>
            <a:pPr marL="0" indent="0">
              <a:buNone/>
            </a:pPr>
            <a:endParaRPr lang="en-US" dirty="0"/>
          </a:p>
          <a:p>
            <a:pPr marL="0" indent="0">
              <a:buNone/>
            </a:pPr>
            <a:endParaRPr lang="en-US" dirty="0"/>
          </a:p>
          <a:p>
            <a:pPr marL="0" indent="0">
              <a:buNone/>
            </a:pPr>
            <a:r>
              <a:rPr lang="en-US" dirty="0"/>
              <a:t>[On September 1, 1939 German troops attacked Poland. /.../ France and Great Britain declared war on Germany on September 3 /.../. After Poland’s quick defeat in the beginning of October an occupation rule disregarding all rules of international law </a:t>
            </a:r>
            <a:r>
              <a:rPr lang="en-US" dirty="0">
                <a:solidFill>
                  <a:srgbClr val="FF0000"/>
                </a:solidFill>
              </a:rPr>
              <a:t>was put in place under the leadership of the SS</a:t>
            </a:r>
            <a:r>
              <a:rPr lang="en-US" dirty="0"/>
              <a:t>. Many Poles </a:t>
            </a:r>
            <a:r>
              <a:rPr lang="en-US" dirty="0">
                <a:solidFill>
                  <a:srgbClr val="FF0000"/>
                </a:solidFill>
              </a:rPr>
              <a:t>were deported </a:t>
            </a:r>
            <a:r>
              <a:rPr lang="en-US" dirty="0"/>
              <a:t>for forced labor and </a:t>
            </a:r>
            <a:r>
              <a:rPr lang="en-US" dirty="0">
                <a:solidFill>
                  <a:srgbClr val="FF0000"/>
                </a:solidFill>
              </a:rPr>
              <a:t>the systematic murder</a:t>
            </a:r>
            <a:r>
              <a:rPr lang="en-US" dirty="0"/>
              <a:t> of Jews, but also of non-Jewish Poles–aristocrats, clergymen, scientists–</a:t>
            </a:r>
            <a:r>
              <a:rPr lang="en-US" dirty="0">
                <a:solidFill>
                  <a:srgbClr val="FF0000"/>
                </a:solidFill>
              </a:rPr>
              <a:t>began</a:t>
            </a:r>
            <a:r>
              <a:rPr lang="en-US" dirty="0"/>
              <a:t>. The complete Polish elite </a:t>
            </a:r>
            <a:r>
              <a:rPr lang="en-US" dirty="0">
                <a:solidFill>
                  <a:srgbClr val="FF0000"/>
                </a:solidFill>
              </a:rPr>
              <a:t>was supposed to be destroyed</a:t>
            </a:r>
            <a:r>
              <a:rPr lang="en-US" dirty="0"/>
              <a:t>.]</a:t>
            </a:r>
            <a:r>
              <a:rPr lang="fr-FR" dirty="0">
                <a:effectLst/>
              </a:rPr>
              <a:t> </a:t>
            </a:r>
            <a:endParaRPr lang="en-US" dirty="0"/>
          </a:p>
        </p:txBody>
      </p:sp>
    </p:spTree>
    <p:extLst>
      <p:ext uri="{BB962C8B-B14F-4D97-AF65-F5344CB8AC3E}">
        <p14:creationId xmlns:p14="http://schemas.microsoft.com/office/powerpoint/2010/main" val="1238283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8502C-1F09-DA41-B678-AF23D6F2F095}"/>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Espace réservé du contenu 2">
            <a:extLst>
              <a:ext uri="{FF2B5EF4-FFF2-40B4-BE49-F238E27FC236}">
                <a16:creationId xmlns:a16="http://schemas.microsoft.com/office/drawing/2014/main" id="{F43C8BF7-59E8-164D-AFFD-26521C7540CB}"/>
              </a:ext>
            </a:extLst>
          </p:cNvPr>
          <p:cNvSpPr>
            <a:spLocks noGrp="1"/>
          </p:cNvSpPr>
          <p:nvPr>
            <p:ph idx="1"/>
          </p:nvPr>
        </p:nvSpPr>
        <p:spPr>
          <a:xfrm>
            <a:off x="838200" y="809469"/>
            <a:ext cx="10515600" cy="5367494"/>
          </a:xfrm>
        </p:spPr>
        <p:txBody>
          <a:bodyPr/>
          <a:lstStyle/>
          <a:p>
            <a:pPr marL="0" indent="0">
              <a:buNone/>
            </a:pPr>
            <a:endParaRPr lang="en-US" dirty="0"/>
          </a:p>
          <a:p>
            <a:pPr marL="0" indent="0">
              <a:buNone/>
            </a:pPr>
            <a:r>
              <a:rPr lang="en-US" dirty="0" err="1"/>
              <a:t>Verantwortlich</a:t>
            </a:r>
            <a:r>
              <a:rPr lang="en-US" dirty="0"/>
              <a:t> </a:t>
            </a:r>
            <a:r>
              <a:rPr lang="en-US" dirty="0" err="1"/>
              <a:t>für</a:t>
            </a:r>
            <a:r>
              <a:rPr lang="en-US" dirty="0"/>
              <a:t> die </a:t>
            </a:r>
            <a:r>
              <a:rPr lang="en-US" dirty="0" err="1"/>
              <a:t>millionenfachen</a:t>
            </a:r>
            <a:r>
              <a:rPr lang="en-US" dirty="0"/>
              <a:t> </a:t>
            </a:r>
            <a:r>
              <a:rPr lang="en-US" dirty="0" err="1"/>
              <a:t>Morde</a:t>
            </a:r>
            <a:r>
              <a:rPr lang="en-US" dirty="0"/>
              <a:t> „</a:t>
            </a:r>
            <a:r>
              <a:rPr lang="en-US" dirty="0" err="1"/>
              <a:t>im</a:t>
            </a:r>
            <a:r>
              <a:rPr lang="en-US" dirty="0"/>
              <a:t> Hinterland”, also in den von Deutschland </a:t>
            </a:r>
            <a:r>
              <a:rPr lang="en-US" dirty="0" err="1"/>
              <a:t>eroberten</a:t>
            </a:r>
            <a:r>
              <a:rPr lang="en-US" dirty="0"/>
              <a:t> </a:t>
            </a:r>
            <a:r>
              <a:rPr lang="en-US" dirty="0" err="1"/>
              <a:t>Gebieten</a:t>
            </a:r>
            <a:r>
              <a:rPr lang="en-US" dirty="0"/>
              <a:t>, </a:t>
            </a:r>
            <a:r>
              <a:rPr lang="en-US" dirty="0" err="1"/>
              <a:t>waren</a:t>
            </a:r>
            <a:r>
              <a:rPr lang="en-US" dirty="0"/>
              <a:t> die SS und der </a:t>
            </a:r>
            <a:r>
              <a:rPr lang="en-US" dirty="0" err="1"/>
              <a:t>Polizeiapparat</a:t>
            </a:r>
            <a:r>
              <a:rPr lang="en-US" dirty="0"/>
              <a:t>, </a:t>
            </a:r>
            <a:r>
              <a:rPr lang="en-US" dirty="0" err="1"/>
              <a:t>aber</a:t>
            </a:r>
            <a:r>
              <a:rPr lang="en-US" dirty="0"/>
              <a:t> </a:t>
            </a:r>
            <a:r>
              <a:rPr lang="en-US" dirty="0" err="1"/>
              <a:t>auch</a:t>
            </a:r>
            <a:r>
              <a:rPr lang="en-US" dirty="0"/>
              <a:t> </a:t>
            </a:r>
            <a:r>
              <a:rPr lang="en-US" dirty="0" err="1"/>
              <a:t>reguläre</a:t>
            </a:r>
            <a:r>
              <a:rPr lang="en-US" dirty="0"/>
              <a:t> </a:t>
            </a:r>
            <a:r>
              <a:rPr lang="en-US" dirty="0" err="1"/>
              <a:t>Einheiten</a:t>
            </a:r>
            <a:r>
              <a:rPr lang="en-US" dirty="0"/>
              <a:t> der Wehrmacht. [</a:t>
            </a:r>
            <a:r>
              <a:rPr lang="en-US" i="1" dirty="0"/>
              <a:t>op. cit.</a:t>
            </a:r>
            <a:r>
              <a:rPr lang="en-US" dirty="0"/>
              <a:t>, p. 45] </a:t>
            </a:r>
            <a:endParaRPr lang="fr-FR" dirty="0"/>
          </a:p>
          <a:p>
            <a:pPr marL="0" indent="0">
              <a:buNone/>
            </a:pPr>
            <a:endParaRPr lang="en-US" dirty="0"/>
          </a:p>
          <a:p>
            <a:pPr marL="0" indent="0">
              <a:buNone/>
            </a:pPr>
            <a:r>
              <a:rPr lang="en-US" dirty="0"/>
              <a:t>[It was </a:t>
            </a:r>
            <a:r>
              <a:rPr lang="en-US" dirty="0">
                <a:solidFill>
                  <a:srgbClr val="FF0000"/>
                </a:solidFill>
              </a:rPr>
              <a:t>the SS and the police, but also regular army units </a:t>
            </a:r>
            <a:r>
              <a:rPr lang="en-US" dirty="0"/>
              <a:t>that were responsible for the millions of murders in the “back country”, meaning in the territories that had been conquered by Germany.] </a:t>
            </a:r>
          </a:p>
        </p:txBody>
      </p:sp>
    </p:spTree>
    <p:extLst>
      <p:ext uri="{BB962C8B-B14F-4D97-AF65-F5344CB8AC3E}">
        <p14:creationId xmlns:p14="http://schemas.microsoft.com/office/powerpoint/2010/main" val="3172858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1F5153-F6F1-F042-9BFC-C853CE2A41D6}"/>
              </a:ext>
            </a:extLst>
          </p:cNvPr>
          <p:cNvSpPr>
            <a:spLocks noGrp="1"/>
          </p:cNvSpPr>
          <p:nvPr>
            <p:ph type="title"/>
          </p:nvPr>
        </p:nvSpPr>
        <p:spPr/>
        <p:txBody>
          <a:bodyPr/>
          <a:lstStyle/>
          <a:p>
            <a:endParaRPr lang="en-US"/>
          </a:p>
        </p:txBody>
      </p:sp>
      <p:sp>
        <p:nvSpPr>
          <p:cNvPr id="3" name="Espace réservé du contenu 2">
            <a:extLst>
              <a:ext uri="{FF2B5EF4-FFF2-40B4-BE49-F238E27FC236}">
                <a16:creationId xmlns:a16="http://schemas.microsoft.com/office/drawing/2014/main" id="{60CEB4DF-BAAD-7B4A-AC8B-BD11F9D4C0ED}"/>
              </a:ext>
            </a:extLst>
          </p:cNvPr>
          <p:cNvSpPr>
            <a:spLocks noGrp="1"/>
          </p:cNvSpPr>
          <p:nvPr>
            <p:ph idx="1"/>
          </p:nvPr>
        </p:nvSpPr>
        <p:spPr/>
        <p:txBody>
          <a:bodyPr/>
          <a:lstStyle/>
          <a:p>
            <a:pPr marL="0" indent="0">
              <a:buNone/>
            </a:pPr>
            <a:endParaRPr lang="en-US" dirty="0"/>
          </a:p>
          <a:p>
            <a:pPr marL="0" indent="0">
              <a:buNone/>
            </a:pPr>
            <a:r>
              <a:rPr lang="en-US" dirty="0"/>
              <a:t>...not only x, (but also) y </a:t>
            </a:r>
          </a:p>
          <a:p>
            <a:pPr marL="0" indent="0">
              <a:buNone/>
            </a:pPr>
            <a:endParaRPr lang="en-US" dirty="0"/>
          </a:p>
          <a:p>
            <a:pPr marL="457200" lvl="1" indent="0">
              <a:buNone/>
            </a:pPr>
            <a:r>
              <a:rPr lang="fr-FR" dirty="0" err="1"/>
              <a:t>Brès</a:t>
            </a:r>
            <a:r>
              <a:rPr lang="fr-FR" dirty="0"/>
              <a:t>, Jacques. 1999. “Vous les entendez ? Analyse du discours et dialogisme.” </a:t>
            </a:r>
            <a:r>
              <a:rPr lang="fr-FR" i="1" dirty="0" err="1"/>
              <a:t>Modèles</a:t>
            </a:r>
            <a:r>
              <a:rPr lang="fr-FR" i="1" dirty="0"/>
              <a:t> linguistiques </a:t>
            </a:r>
            <a:r>
              <a:rPr lang="fr-FR" dirty="0"/>
              <a:t>40: 71-86. http://</a:t>
            </a:r>
            <a:r>
              <a:rPr lang="fr-FR" dirty="0" err="1"/>
              <a:t>ml.revues.org</a:t>
            </a:r>
            <a:r>
              <a:rPr lang="fr-FR" dirty="0"/>
              <a:t>/1411</a:t>
            </a:r>
            <a:r>
              <a:rPr lang="en-US" dirty="0"/>
              <a:t>, §39</a:t>
            </a:r>
          </a:p>
        </p:txBody>
      </p:sp>
    </p:spTree>
    <p:extLst>
      <p:ext uri="{BB962C8B-B14F-4D97-AF65-F5344CB8AC3E}">
        <p14:creationId xmlns:p14="http://schemas.microsoft.com/office/powerpoint/2010/main" val="3756588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8502C-1F09-DA41-B678-AF23D6F2F095}"/>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Espace réservé du contenu 2">
            <a:extLst>
              <a:ext uri="{FF2B5EF4-FFF2-40B4-BE49-F238E27FC236}">
                <a16:creationId xmlns:a16="http://schemas.microsoft.com/office/drawing/2014/main" id="{F43C8BF7-59E8-164D-AFFD-26521C7540CB}"/>
              </a:ext>
            </a:extLst>
          </p:cNvPr>
          <p:cNvSpPr>
            <a:spLocks noGrp="1"/>
          </p:cNvSpPr>
          <p:nvPr>
            <p:ph idx="1"/>
          </p:nvPr>
        </p:nvSpPr>
        <p:spPr>
          <a:xfrm>
            <a:off x="838200" y="809469"/>
            <a:ext cx="10515600" cy="5367494"/>
          </a:xfrm>
        </p:spPr>
        <p:txBody>
          <a:bodyPr/>
          <a:lstStyle/>
          <a:p>
            <a:pPr marL="0" indent="0">
              <a:buNone/>
            </a:pPr>
            <a:endParaRPr lang="en-US" dirty="0"/>
          </a:p>
          <a:p>
            <a:pPr marL="0" indent="0">
              <a:buNone/>
            </a:pPr>
            <a:r>
              <a:rPr lang="en-US" dirty="0" err="1"/>
              <a:t>Verantwortlich</a:t>
            </a:r>
            <a:r>
              <a:rPr lang="en-US" dirty="0"/>
              <a:t> </a:t>
            </a:r>
            <a:r>
              <a:rPr lang="en-US" dirty="0" err="1"/>
              <a:t>für</a:t>
            </a:r>
            <a:r>
              <a:rPr lang="en-US" dirty="0"/>
              <a:t> die </a:t>
            </a:r>
            <a:r>
              <a:rPr lang="en-US" dirty="0" err="1"/>
              <a:t>millionenfachen</a:t>
            </a:r>
            <a:r>
              <a:rPr lang="en-US" dirty="0"/>
              <a:t> </a:t>
            </a:r>
            <a:r>
              <a:rPr lang="en-US" dirty="0" err="1"/>
              <a:t>Morde</a:t>
            </a:r>
            <a:r>
              <a:rPr lang="en-US" dirty="0"/>
              <a:t> „</a:t>
            </a:r>
            <a:r>
              <a:rPr lang="en-US" dirty="0" err="1"/>
              <a:t>im</a:t>
            </a:r>
            <a:r>
              <a:rPr lang="en-US" dirty="0"/>
              <a:t> Hinterland”, also in den von Deutschland </a:t>
            </a:r>
            <a:r>
              <a:rPr lang="en-US" dirty="0" err="1"/>
              <a:t>eroberten</a:t>
            </a:r>
            <a:r>
              <a:rPr lang="en-US" dirty="0"/>
              <a:t> </a:t>
            </a:r>
            <a:r>
              <a:rPr lang="en-US" dirty="0" err="1"/>
              <a:t>Gebieten</a:t>
            </a:r>
            <a:r>
              <a:rPr lang="en-US" dirty="0"/>
              <a:t>, </a:t>
            </a:r>
            <a:r>
              <a:rPr lang="en-US" dirty="0" err="1"/>
              <a:t>waren</a:t>
            </a:r>
            <a:r>
              <a:rPr lang="en-US" dirty="0"/>
              <a:t> die SS und der </a:t>
            </a:r>
            <a:r>
              <a:rPr lang="en-US" dirty="0" err="1"/>
              <a:t>Polizeiapparat</a:t>
            </a:r>
            <a:r>
              <a:rPr lang="en-US" dirty="0"/>
              <a:t>, </a:t>
            </a:r>
            <a:r>
              <a:rPr lang="en-US" dirty="0" err="1"/>
              <a:t>aber</a:t>
            </a:r>
            <a:r>
              <a:rPr lang="en-US" dirty="0"/>
              <a:t> </a:t>
            </a:r>
            <a:r>
              <a:rPr lang="en-US" dirty="0" err="1"/>
              <a:t>auch</a:t>
            </a:r>
            <a:r>
              <a:rPr lang="en-US" dirty="0"/>
              <a:t> </a:t>
            </a:r>
            <a:r>
              <a:rPr lang="en-US" dirty="0" err="1"/>
              <a:t>reguläre</a:t>
            </a:r>
            <a:r>
              <a:rPr lang="en-US" dirty="0"/>
              <a:t> </a:t>
            </a:r>
            <a:r>
              <a:rPr lang="en-US" dirty="0" err="1"/>
              <a:t>Einheiten</a:t>
            </a:r>
            <a:r>
              <a:rPr lang="en-US" dirty="0"/>
              <a:t> der Wehrmacht. [</a:t>
            </a:r>
            <a:r>
              <a:rPr lang="en-US" i="1" dirty="0"/>
              <a:t>op. cit.</a:t>
            </a:r>
            <a:r>
              <a:rPr lang="en-US" dirty="0"/>
              <a:t>, p. 45] </a:t>
            </a:r>
            <a:endParaRPr lang="fr-FR" dirty="0"/>
          </a:p>
          <a:p>
            <a:pPr marL="0" indent="0">
              <a:buNone/>
            </a:pPr>
            <a:endParaRPr lang="en-US" dirty="0"/>
          </a:p>
          <a:p>
            <a:pPr marL="0" indent="0">
              <a:buNone/>
            </a:pPr>
            <a:r>
              <a:rPr lang="en-US" dirty="0"/>
              <a:t>[It was </a:t>
            </a:r>
            <a:r>
              <a:rPr lang="en-US" dirty="0">
                <a:solidFill>
                  <a:srgbClr val="FF0000"/>
                </a:solidFill>
              </a:rPr>
              <a:t>the SS and the police, but also regular army units </a:t>
            </a:r>
            <a:r>
              <a:rPr lang="en-US" dirty="0"/>
              <a:t>that were responsible for the millions of murders in the “back country”, meaning in the territories that had been conquered by Germany.] </a:t>
            </a:r>
          </a:p>
        </p:txBody>
      </p:sp>
    </p:spTree>
    <p:extLst>
      <p:ext uri="{BB962C8B-B14F-4D97-AF65-F5344CB8AC3E}">
        <p14:creationId xmlns:p14="http://schemas.microsoft.com/office/powerpoint/2010/main" val="290378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78672D0-ECEF-C64F-B054-896C6A847003}"/>
              </a:ext>
            </a:extLst>
          </p:cNvPr>
          <p:cNvPicPr>
            <a:picLocks noChangeAspect="1"/>
          </p:cNvPicPr>
          <p:nvPr/>
        </p:nvPicPr>
        <p:blipFill>
          <a:blip r:embed="rId2"/>
          <a:stretch>
            <a:fillRect/>
          </a:stretch>
        </p:blipFill>
        <p:spPr>
          <a:xfrm>
            <a:off x="1455525" y="0"/>
            <a:ext cx="9280949" cy="6858000"/>
          </a:xfrm>
          <a:prstGeom prst="rect">
            <a:avLst/>
          </a:prstGeom>
        </p:spPr>
      </p:pic>
    </p:spTree>
    <p:extLst>
      <p:ext uri="{BB962C8B-B14F-4D97-AF65-F5344CB8AC3E}">
        <p14:creationId xmlns:p14="http://schemas.microsoft.com/office/powerpoint/2010/main" val="3851758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059D840-2D80-2B41-979B-DDE035223147}"/>
              </a:ext>
            </a:extLst>
          </p:cNvPr>
          <p:cNvPicPr>
            <a:picLocks noChangeAspect="1"/>
          </p:cNvPicPr>
          <p:nvPr/>
        </p:nvPicPr>
        <p:blipFill>
          <a:blip r:embed="rId2"/>
          <a:stretch>
            <a:fillRect/>
          </a:stretch>
        </p:blipFill>
        <p:spPr>
          <a:xfrm>
            <a:off x="1462359" y="0"/>
            <a:ext cx="9267282" cy="6858000"/>
          </a:xfrm>
          <a:prstGeom prst="rect">
            <a:avLst/>
          </a:prstGeom>
        </p:spPr>
      </p:pic>
    </p:spTree>
    <p:extLst>
      <p:ext uri="{BB962C8B-B14F-4D97-AF65-F5344CB8AC3E}">
        <p14:creationId xmlns:p14="http://schemas.microsoft.com/office/powerpoint/2010/main" val="36891977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23CEA-435F-2541-9FF6-D0FC5B6D9258}"/>
              </a:ext>
            </a:extLst>
          </p:cNvPr>
          <p:cNvSpPr>
            <a:spLocks noGrp="1"/>
          </p:cNvSpPr>
          <p:nvPr>
            <p:ph type="title"/>
          </p:nvPr>
        </p:nvSpPr>
        <p:spPr/>
        <p:txBody>
          <a:bodyPr/>
          <a:lstStyle/>
          <a:p>
            <a:r>
              <a:rPr lang="en-US" dirty="0"/>
              <a:t>Conclusion</a:t>
            </a:r>
          </a:p>
        </p:txBody>
      </p:sp>
      <p:sp>
        <p:nvSpPr>
          <p:cNvPr id="3" name="Espace réservé du contenu 2">
            <a:extLst>
              <a:ext uri="{FF2B5EF4-FFF2-40B4-BE49-F238E27FC236}">
                <a16:creationId xmlns:a16="http://schemas.microsoft.com/office/drawing/2014/main" id="{844D410B-FE1D-074B-8B2B-F03329AC7AD8}"/>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8083912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23CEA-435F-2541-9FF6-D0FC5B6D9258}"/>
              </a:ext>
            </a:extLst>
          </p:cNvPr>
          <p:cNvSpPr>
            <a:spLocks noGrp="1"/>
          </p:cNvSpPr>
          <p:nvPr>
            <p:ph type="title"/>
          </p:nvPr>
        </p:nvSpPr>
        <p:spPr/>
        <p:txBody>
          <a:bodyPr/>
          <a:lstStyle/>
          <a:p>
            <a:r>
              <a:rPr lang="en-US" dirty="0"/>
              <a:t>Conclusion</a:t>
            </a:r>
          </a:p>
        </p:txBody>
      </p:sp>
      <p:sp>
        <p:nvSpPr>
          <p:cNvPr id="3" name="Espace réservé du contenu 2">
            <a:extLst>
              <a:ext uri="{FF2B5EF4-FFF2-40B4-BE49-F238E27FC236}">
                <a16:creationId xmlns:a16="http://schemas.microsoft.com/office/drawing/2014/main" id="{844D410B-FE1D-074B-8B2B-F03329AC7AD8}"/>
              </a:ext>
            </a:extLst>
          </p:cNvPr>
          <p:cNvSpPr>
            <a:spLocks noGrp="1"/>
          </p:cNvSpPr>
          <p:nvPr>
            <p:ph idx="1"/>
          </p:nvPr>
        </p:nvSpPr>
        <p:spPr/>
        <p:txBody>
          <a:bodyPr/>
          <a:lstStyle/>
          <a:p>
            <a:r>
              <a:rPr lang="en-US" dirty="0"/>
              <a:t>Different levels of linguistic marking lead to representations of different statuses</a:t>
            </a:r>
          </a:p>
        </p:txBody>
      </p:sp>
    </p:spTree>
    <p:extLst>
      <p:ext uri="{BB962C8B-B14F-4D97-AF65-F5344CB8AC3E}">
        <p14:creationId xmlns:p14="http://schemas.microsoft.com/office/powerpoint/2010/main" val="18189047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23CEA-435F-2541-9FF6-D0FC5B6D9258}"/>
              </a:ext>
            </a:extLst>
          </p:cNvPr>
          <p:cNvSpPr>
            <a:spLocks noGrp="1"/>
          </p:cNvSpPr>
          <p:nvPr>
            <p:ph type="title"/>
          </p:nvPr>
        </p:nvSpPr>
        <p:spPr/>
        <p:txBody>
          <a:bodyPr/>
          <a:lstStyle/>
          <a:p>
            <a:r>
              <a:rPr lang="en-US" dirty="0"/>
              <a:t>Conclusion</a:t>
            </a:r>
          </a:p>
        </p:txBody>
      </p:sp>
      <p:sp>
        <p:nvSpPr>
          <p:cNvPr id="3" name="Espace réservé du contenu 2">
            <a:extLst>
              <a:ext uri="{FF2B5EF4-FFF2-40B4-BE49-F238E27FC236}">
                <a16:creationId xmlns:a16="http://schemas.microsoft.com/office/drawing/2014/main" id="{844D410B-FE1D-074B-8B2B-F03329AC7AD8}"/>
              </a:ext>
            </a:extLst>
          </p:cNvPr>
          <p:cNvSpPr>
            <a:spLocks noGrp="1"/>
          </p:cNvSpPr>
          <p:nvPr>
            <p:ph idx="1"/>
          </p:nvPr>
        </p:nvSpPr>
        <p:spPr/>
        <p:txBody>
          <a:bodyPr/>
          <a:lstStyle/>
          <a:p>
            <a:r>
              <a:rPr lang="en-US" dirty="0"/>
              <a:t>Different levels of linguistic marking lead to representations of different statuses</a:t>
            </a:r>
          </a:p>
          <a:p>
            <a:r>
              <a:rPr lang="en-US" dirty="0"/>
              <a:t>Competing representations within the same text thanks to different levels of linguistic marking</a:t>
            </a:r>
          </a:p>
        </p:txBody>
      </p:sp>
    </p:spTree>
    <p:extLst>
      <p:ext uri="{BB962C8B-B14F-4D97-AF65-F5344CB8AC3E}">
        <p14:creationId xmlns:p14="http://schemas.microsoft.com/office/powerpoint/2010/main" val="3145079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23CEA-435F-2541-9FF6-D0FC5B6D9258}"/>
              </a:ext>
            </a:extLst>
          </p:cNvPr>
          <p:cNvSpPr>
            <a:spLocks noGrp="1"/>
          </p:cNvSpPr>
          <p:nvPr>
            <p:ph type="title"/>
          </p:nvPr>
        </p:nvSpPr>
        <p:spPr/>
        <p:txBody>
          <a:bodyPr/>
          <a:lstStyle/>
          <a:p>
            <a:r>
              <a:rPr lang="en-US" dirty="0"/>
              <a:t>Conclusion</a:t>
            </a:r>
          </a:p>
        </p:txBody>
      </p:sp>
      <p:sp>
        <p:nvSpPr>
          <p:cNvPr id="3" name="Espace réservé du contenu 2">
            <a:extLst>
              <a:ext uri="{FF2B5EF4-FFF2-40B4-BE49-F238E27FC236}">
                <a16:creationId xmlns:a16="http://schemas.microsoft.com/office/drawing/2014/main" id="{844D410B-FE1D-074B-8B2B-F03329AC7AD8}"/>
              </a:ext>
            </a:extLst>
          </p:cNvPr>
          <p:cNvSpPr>
            <a:spLocks noGrp="1"/>
          </p:cNvSpPr>
          <p:nvPr>
            <p:ph idx="1"/>
          </p:nvPr>
        </p:nvSpPr>
        <p:spPr/>
        <p:txBody>
          <a:bodyPr/>
          <a:lstStyle/>
          <a:p>
            <a:r>
              <a:rPr lang="en-US" dirty="0"/>
              <a:t>Different levels of linguistic marking lead to representations of different statuses</a:t>
            </a:r>
          </a:p>
          <a:p>
            <a:r>
              <a:rPr lang="en-US" dirty="0"/>
              <a:t>Competing representations within the same text thanks to different levels of linguistic marking</a:t>
            </a:r>
          </a:p>
          <a:p>
            <a:r>
              <a:rPr lang="en-US" dirty="0"/>
              <a:t>Table helps to understand</a:t>
            </a:r>
          </a:p>
          <a:p>
            <a:pPr lvl="1"/>
            <a:r>
              <a:rPr lang="en-US" dirty="0"/>
              <a:t>how the unsaid works in discourse and interacts with what is said</a:t>
            </a:r>
          </a:p>
        </p:txBody>
      </p:sp>
    </p:spTree>
    <p:extLst>
      <p:ext uri="{BB962C8B-B14F-4D97-AF65-F5344CB8AC3E}">
        <p14:creationId xmlns:p14="http://schemas.microsoft.com/office/powerpoint/2010/main" val="23465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B95D1-1162-604F-8224-530ADC889C19}"/>
              </a:ext>
            </a:extLst>
          </p:cNvPr>
          <p:cNvSpPr>
            <a:spLocks noGrp="1"/>
          </p:cNvSpPr>
          <p:nvPr>
            <p:ph type="title"/>
          </p:nvPr>
        </p:nvSpPr>
        <p:spPr/>
        <p:txBody>
          <a:bodyPr/>
          <a:lstStyle/>
          <a:p>
            <a:r>
              <a:rPr lang="de-DE" dirty="0" err="1"/>
              <a:t>Introduction</a:t>
            </a:r>
            <a:r>
              <a:rPr lang="de-DE" dirty="0"/>
              <a:t>: … </a:t>
            </a:r>
            <a:r>
              <a:rPr lang="de-DE" dirty="0" err="1"/>
              <a:t>to</a:t>
            </a:r>
            <a:r>
              <a:rPr lang="de-DE" dirty="0"/>
              <a:t> </a:t>
            </a:r>
            <a:r>
              <a:rPr lang="de-DE" dirty="0" err="1"/>
              <a:t>the</a:t>
            </a:r>
            <a:r>
              <a:rPr lang="de-DE" dirty="0"/>
              <a:t> </a:t>
            </a:r>
            <a:r>
              <a:rPr lang="de-DE" dirty="0" err="1"/>
              <a:t>unsaid</a:t>
            </a:r>
            <a:endParaRPr lang="de-DE" dirty="0"/>
          </a:p>
        </p:txBody>
      </p:sp>
      <p:sp>
        <p:nvSpPr>
          <p:cNvPr id="6" name="Espace réservé du contenu 5">
            <a:extLst>
              <a:ext uri="{FF2B5EF4-FFF2-40B4-BE49-F238E27FC236}">
                <a16:creationId xmlns:a16="http://schemas.microsoft.com/office/drawing/2014/main" id="{33FB88FD-A6E7-1E45-B10A-0664B0EADACF}"/>
              </a:ext>
            </a:extLst>
          </p:cNvPr>
          <p:cNvSpPr>
            <a:spLocks noGrp="1"/>
          </p:cNvSpPr>
          <p:nvPr>
            <p:ph idx="1"/>
          </p:nvPr>
        </p:nvSpPr>
        <p:spPr/>
        <p:txBody>
          <a:bodyPr/>
          <a:lstStyle/>
          <a:p>
            <a:r>
              <a:rPr lang="de-DE" dirty="0"/>
              <a:t>The </a:t>
            </a:r>
            <a:r>
              <a:rPr lang="de-DE" dirty="0" err="1"/>
              <a:t>unsaid</a:t>
            </a:r>
            <a:r>
              <a:rPr lang="de-DE" dirty="0"/>
              <a:t> </a:t>
            </a:r>
            <a:r>
              <a:rPr lang="de-DE" dirty="0" err="1"/>
              <a:t>from</a:t>
            </a:r>
            <a:r>
              <a:rPr lang="de-DE" dirty="0"/>
              <a:t> a </a:t>
            </a:r>
            <a:r>
              <a:rPr lang="de-DE" dirty="0" err="1"/>
              <a:t>discourse-analytical</a:t>
            </a:r>
            <a:r>
              <a:rPr lang="de-DE" dirty="0"/>
              <a:t> </a:t>
            </a:r>
            <a:r>
              <a:rPr lang="de-DE" dirty="0" err="1"/>
              <a:t>point</a:t>
            </a:r>
            <a:r>
              <a:rPr lang="de-DE" dirty="0"/>
              <a:t> </a:t>
            </a:r>
            <a:r>
              <a:rPr lang="de-DE" dirty="0" err="1"/>
              <a:t>of</a:t>
            </a:r>
            <a:r>
              <a:rPr lang="de-DE" dirty="0"/>
              <a:t> </a:t>
            </a:r>
            <a:r>
              <a:rPr lang="de-DE" dirty="0" err="1"/>
              <a:t>view</a:t>
            </a:r>
            <a:endParaRPr lang="de-DE" dirty="0"/>
          </a:p>
          <a:p>
            <a:r>
              <a:rPr lang="en-US" sz="1200" dirty="0"/>
              <a:t>van Dijk, Teun A. 2009. </a:t>
            </a:r>
            <a:r>
              <a:rPr lang="en-US" sz="1200" i="1" dirty="0"/>
              <a:t>Society and discourse. How social contexts influence text and talk</a:t>
            </a:r>
            <a:r>
              <a:rPr lang="en-US" sz="1200" dirty="0"/>
              <a:t>. Cambridge: Cambridge University Press. </a:t>
            </a:r>
            <a:endParaRPr lang="fr-FR" sz="1200" dirty="0"/>
          </a:p>
          <a:p>
            <a:r>
              <a:rPr lang="en-US" sz="1200" dirty="0"/>
              <a:t>van Dijk, Teun A. 2014. </a:t>
            </a:r>
            <a:r>
              <a:rPr lang="en-US" sz="1200" i="1" dirty="0"/>
              <a:t>Discourse and knowledge. A </a:t>
            </a:r>
            <a:r>
              <a:rPr lang="en-US" sz="1200" i="1" dirty="0" err="1"/>
              <a:t>sociocognitive</a:t>
            </a:r>
            <a:r>
              <a:rPr lang="en-US" sz="1200" i="1" dirty="0"/>
              <a:t> approach</a:t>
            </a:r>
            <a:r>
              <a:rPr lang="en-US" sz="1200" dirty="0"/>
              <a:t>. Cambridge: Cambridge University Press. </a:t>
            </a:r>
            <a:endParaRPr lang="fr-FR" sz="1200" dirty="0"/>
          </a:p>
          <a:p>
            <a:r>
              <a:rPr lang="en-US" sz="1200" dirty="0" err="1"/>
              <a:t>Schröter</a:t>
            </a:r>
            <a:r>
              <a:rPr lang="en-US" sz="1200" dirty="0"/>
              <a:t>, M. 2013. </a:t>
            </a:r>
            <a:r>
              <a:rPr lang="en-US" sz="1200" i="1" dirty="0"/>
              <a:t>Silence and Concealment in Political </a:t>
            </a:r>
            <a:r>
              <a:rPr lang="en-US" sz="1200" i="1" dirty="0" err="1"/>
              <a:t>Disourse</a:t>
            </a:r>
            <a:r>
              <a:rPr lang="en-US" sz="1200" dirty="0"/>
              <a:t>, Amsterdam/Philadelphia, John Benjamins </a:t>
            </a:r>
            <a:endParaRPr lang="fr-FR" sz="1200" dirty="0"/>
          </a:p>
          <a:p>
            <a:r>
              <a:rPr lang="fr-FR" sz="1200" dirty="0" err="1"/>
              <a:t>Pêcheux</a:t>
            </a:r>
            <a:r>
              <a:rPr lang="fr-FR" sz="1200" dirty="0"/>
              <a:t>, Michel. 1981. “L’</a:t>
            </a:r>
            <a:r>
              <a:rPr lang="fr-FR" sz="1200" dirty="0" err="1"/>
              <a:t>énonce</a:t>
            </a:r>
            <a:r>
              <a:rPr lang="fr-FR" sz="1200" dirty="0"/>
              <a:t>́ : </a:t>
            </a:r>
            <a:r>
              <a:rPr lang="fr-FR" sz="1200" dirty="0" err="1"/>
              <a:t>enchassement</a:t>
            </a:r>
            <a:r>
              <a:rPr lang="fr-FR" sz="1200" dirty="0"/>
              <a:t>, articulation et </a:t>
            </a:r>
            <a:r>
              <a:rPr lang="fr-FR" sz="1200" dirty="0" err="1"/>
              <a:t>déliaison</a:t>
            </a:r>
            <a:r>
              <a:rPr lang="fr-FR" sz="1200" dirty="0"/>
              <a:t>.” In </a:t>
            </a:r>
            <a:r>
              <a:rPr lang="fr-FR" sz="1200" i="1" dirty="0" err="1"/>
              <a:t>Matérialités</a:t>
            </a:r>
            <a:r>
              <a:rPr lang="fr-FR" sz="1200" i="1" dirty="0"/>
              <a:t> discursives</a:t>
            </a:r>
            <a:r>
              <a:rPr lang="fr-FR" sz="1200" dirty="0"/>
              <a:t>, </a:t>
            </a:r>
            <a:r>
              <a:rPr lang="fr-FR" sz="1200" dirty="0" err="1"/>
              <a:t>edited</a:t>
            </a:r>
            <a:r>
              <a:rPr lang="fr-FR" sz="1200" dirty="0"/>
              <a:t> by Bernard </a:t>
            </a:r>
            <a:r>
              <a:rPr lang="fr-FR" sz="1200" dirty="0" err="1"/>
              <a:t>Conein</a:t>
            </a:r>
            <a:r>
              <a:rPr lang="fr-FR" sz="1200" dirty="0"/>
              <a:t>, Jean-Jacques Courtine, </a:t>
            </a:r>
            <a:r>
              <a:rPr lang="fr-FR" sz="1200" dirty="0" err="1"/>
              <a:t>Françoise</a:t>
            </a:r>
            <a:r>
              <a:rPr lang="fr-FR" sz="1200" dirty="0"/>
              <a:t> </a:t>
            </a:r>
            <a:r>
              <a:rPr lang="fr-FR" sz="1200" dirty="0" err="1"/>
              <a:t>Gadet</a:t>
            </a:r>
            <a:r>
              <a:rPr lang="fr-FR" sz="1200" dirty="0"/>
              <a:t>, Jean-Marie </a:t>
            </a:r>
            <a:r>
              <a:rPr lang="fr-FR" sz="1200" dirty="0" err="1"/>
              <a:t>Marandin</a:t>
            </a:r>
            <a:r>
              <a:rPr lang="fr-FR" sz="1200" dirty="0"/>
              <a:t> and Michel </a:t>
            </a:r>
            <a:r>
              <a:rPr lang="fr-FR" sz="1200" dirty="0" err="1"/>
              <a:t>Pêcheux</a:t>
            </a:r>
            <a:r>
              <a:rPr lang="fr-FR" sz="1200" dirty="0"/>
              <a:t>, 143-8. Lille: Presses Universitaires de Lille. </a:t>
            </a:r>
          </a:p>
          <a:p>
            <a:r>
              <a:rPr lang="fr-FR" sz="1200" dirty="0" err="1"/>
              <a:t>Pêcheux</a:t>
            </a:r>
            <a:r>
              <a:rPr lang="fr-FR" sz="1200" dirty="0"/>
              <a:t>, Michel. 1990 [1975]. </a:t>
            </a:r>
            <a:r>
              <a:rPr lang="fr-FR" sz="1200" i="1" dirty="0"/>
              <a:t>Les </a:t>
            </a:r>
            <a:r>
              <a:rPr lang="fr-FR" sz="1200" i="1" dirty="0" err="1"/>
              <a:t>Vérités</a:t>
            </a:r>
            <a:r>
              <a:rPr lang="fr-FR" sz="1200" i="1" dirty="0"/>
              <a:t> de la Palice. Linguistique, </a:t>
            </a:r>
            <a:r>
              <a:rPr lang="fr-FR" sz="1200" i="1" dirty="0" err="1"/>
              <a:t>sémantique</a:t>
            </a:r>
            <a:r>
              <a:rPr lang="fr-FR" sz="1200" i="1" dirty="0"/>
              <a:t>, philosophie</a:t>
            </a:r>
            <a:r>
              <a:rPr lang="fr-FR" sz="1200" dirty="0"/>
              <a:t>. Paris: Maspero. </a:t>
            </a:r>
            <a:r>
              <a:rPr lang="fr-FR" sz="1200" dirty="0" err="1"/>
              <a:t>Partly</a:t>
            </a:r>
            <a:r>
              <a:rPr lang="fr-FR" sz="1200" dirty="0"/>
              <a:t> </a:t>
            </a:r>
            <a:r>
              <a:rPr lang="fr-FR" sz="1200" dirty="0" err="1"/>
              <a:t>reproduced</a:t>
            </a:r>
            <a:r>
              <a:rPr lang="fr-FR" sz="1200" dirty="0"/>
              <a:t> In </a:t>
            </a:r>
            <a:r>
              <a:rPr lang="fr-FR" sz="1200" i="1" dirty="0"/>
              <a:t>L’</a:t>
            </a:r>
            <a:r>
              <a:rPr lang="fr-FR" sz="1200" i="1" dirty="0" err="1"/>
              <a:t>inquiétude</a:t>
            </a:r>
            <a:r>
              <a:rPr lang="fr-FR" sz="1200" i="1" dirty="0"/>
              <a:t> du discours</a:t>
            </a:r>
            <a:r>
              <a:rPr lang="fr-FR" sz="1200" dirty="0"/>
              <a:t>. Textes de Michel </a:t>
            </a:r>
            <a:r>
              <a:rPr lang="fr-FR" sz="1200" dirty="0" err="1"/>
              <a:t>Pêcheux</a:t>
            </a:r>
            <a:r>
              <a:rPr lang="fr-FR" sz="1200" dirty="0"/>
              <a:t> choisis et </a:t>
            </a:r>
            <a:r>
              <a:rPr lang="fr-FR" sz="1200" dirty="0" err="1"/>
              <a:t>présentés</a:t>
            </a:r>
            <a:r>
              <a:rPr lang="fr-FR" sz="1200" dirty="0"/>
              <a:t> par Denise </a:t>
            </a:r>
            <a:r>
              <a:rPr lang="fr-FR" sz="1200" dirty="0" err="1"/>
              <a:t>Maldidier</a:t>
            </a:r>
            <a:r>
              <a:rPr lang="fr-FR" sz="1200" dirty="0"/>
              <a:t>, 175-244. Paris: </a:t>
            </a:r>
            <a:r>
              <a:rPr lang="fr-FR" sz="1200" dirty="0" err="1"/>
              <a:t>Éditions</a:t>
            </a:r>
            <a:r>
              <a:rPr lang="fr-FR" sz="1200" dirty="0"/>
              <a:t> des Cendres. </a:t>
            </a:r>
          </a:p>
          <a:p>
            <a:r>
              <a:rPr lang="fr-FR" sz="1200" dirty="0" err="1"/>
              <a:t>Pêcheux</a:t>
            </a:r>
            <a:r>
              <a:rPr lang="fr-FR" sz="1200" dirty="0"/>
              <a:t>, Michel. 1990. </a:t>
            </a:r>
            <a:r>
              <a:rPr lang="fr-FR" sz="1200" i="1" dirty="0"/>
              <a:t>L’</a:t>
            </a:r>
            <a:r>
              <a:rPr lang="fr-FR" sz="1200" i="1" dirty="0" err="1"/>
              <a:t>inquiétude</a:t>
            </a:r>
            <a:r>
              <a:rPr lang="fr-FR" sz="1200" i="1" dirty="0"/>
              <a:t> du discours</a:t>
            </a:r>
            <a:r>
              <a:rPr lang="fr-FR" sz="1200" dirty="0"/>
              <a:t>. Textes de Michel </a:t>
            </a:r>
            <a:r>
              <a:rPr lang="fr-FR" sz="1200" dirty="0" err="1"/>
              <a:t>Pêcheux</a:t>
            </a:r>
            <a:r>
              <a:rPr lang="fr-FR" sz="1200" dirty="0"/>
              <a:t> choisis et </a:t>
            </a:r>
            <a:r>
              <a:rPr lang="fr-FR" sz="1200" dirty="0" err="1"/>
              <a:t>présentés</a:t>
            </a:r>
            <a:r>
              <a:rPr lang="fr-FR" sz="1200" dirty="0"/>
              <a:t> par Denise </a:t>
            </a:r>
            <a:r>
              <a:rPr lang="fr-FR" sz="1200" dirty="0" err="1"/>
              <a:t>Maldidier</a:t>
            </a:r>
            <a:r>
              <a:rPr lang="fr-FR" sz="1200" dirty="0"/>
              <a:t>. Paris: </a:t>
            </a:r>
            <a:r>
              <a:rPr lang="fr-FR" sz="1200" dirty="0" err="1"/>
              <a:t>Éditions</a:t>
            </a:r>
            <a:r>
              <a:rPr lang="fr-FR" sz="1200" dirty="0"/>
              <a:t> des Cendres. </a:t>
            </a:r>
          </a:p>
          <a:p>
            <a:r>
              <a:rPr lang="fr-FR" sz="1200" dirty="0" err="1"/>
              <a:t>Sériot</a:t>
            </a:r>
            <a:r>
              <a:rPr lang="fr-FR" sz="1200" dirty="0"/>
              <a:t>, Patrick. 1982. “Langue de bois et discours de vent.” </a:t>
            </a:r>
            <a:r>
              <a:rPr lang="fr-FR" sz="1200" i="1" dirty="0"/>
              <a:t>Essais sur le discours </a:t>
            </a:r>
            <a:r>
              <a:rPr lang="fr-FR" sz="1200" i="1" dirty="0" err="1"/>
              <a:t>soviétique</a:t>
            </a:r>
            <a:r>
              <a:rPr lang="fr-FR" sz="1200" i="1" dirty="0"/>
              <a:t> </a:t>
            </a:r>
            <a:r>
              <a:rPr lang="fr-FR" sz="1200" dirty="0"/>
              <a:t>2: 5-39.</a:t>
            </a:r>
          </a:p>
          <a:p>
            <a:r>
              <a:rPr lang="fr-FR" sz="1200" dirty="0" err="1"/>
              <a:t>Authier-Revuz</a:t>
            </a:r>
            <a:r>
              <a:rPr lang="fr-FR" sz="1200" dirty="0"/>
              <a:t>, Jacqueline. 1984. “</a:t>
            </a:r>
            <a:r>
              <a:rPr lang="fr-FR" sz="1200" dirty="0" err="1"/>
              <a:t>Hétérogénéite</a:t>
            </a:r>
            <a:r>
              <a:rPr lang="fr-FR" sz="1200" dirty="0"/>
              <a:t>́(s) </a:t>
            </a:r>
            <a:r>
              <a:rPr lang="fr-FR" sz="1200" dirty="0" err="1"/>
              <a:t>énonciative</a:t>
            </a:r>
            <a:r>
              <a:rPr lang="fr-FR" sz="1200" dirty="0"/>
              <a:t>(s).” </a:t>
            </a:r>
            <a:r>
              <a:rPr lang="fr-FR" sz="1200" i="1" dirty="0"/>
              <a:t>Langages </a:t>
            </a:r>
            <a:r>
              <a:rPr lang="fr-FR" sz="1200" dirty="0"/>
              <a:t>73: 98-111. </a:t>
            </a:r>
          </a:p>
          <a:p>
            <a:r>
              <a:rPr lang="fr-FR" sz="1200" dirty="0" err="1"/>
              <a:t>Orlandi</a:t>
            </a:r>
            <a:r>
              <a:rPr lang="fr-FR" sz="1200" dirty="0"/>
              <a:t>, </a:t>
            </a:r>
            <a:r>
              <a:rPr lang="fr-FR" sz="1200" dirty="0" err="1"/>
              <a:t>Eni</a:t>
            </a:r>
            <a:r>
              <a:rPr lang="fr-FR" sz="1200" dirty="0"/>
              <a:t>. 1996 [1994]. </a:t>
            </a:r>
            <a:r>
              <a:rPr lang="fr-FR" sz="1200" i="1" dirty="0"/>
              <a:t>Les formes du silence. Dans le mouvement du sens</a:t>
            </a:r>
            <a:r>
              <a:rPr lang="fr-FR" sz="1200" dirty="0"/>
              <a:t>. Paris: Editions des Cendres. </a:t>
            </a:r>
          </a:p>
          <a:p>
            <a:r>
              <a:rPr lang="fr-FR" sz="1200" dirty="0" err="1"/>
              <a:t>Brès</a:t>
            </a:r>
            <a:r>
              <a:rPr lang="fr-FR" sz="1200" dirty="0"/>
              <a:t>, Jacques. 1998. “Entendre des voix : de quelques marqueurs dialogiques en </a:t>
            </a:r>
            <a:r>
              <a:rPr lang="fr-FR" sz="1200" dirty="0" err="1"/>
              <a:t>français</a:t>
            </a:r>
            <a:r>
              <a:rPr lang="fr-FR" sz="1200" dirty="0"/>
              <a:t>.” In </a:t>
            </a:r>
            <a:r>
              <a:rPr lang="fr-FR" sz="1200" i="1" dirty="0"/>
              <a:t>L’autre en discours</a:t>
            </a:r>
            <a:r>
              <a:rPr lang="fr-FR" sz="1200" dirty="0"/>
              <a:t>, </a:t>
            </a:r>
            <a:r>
              <a:rPr lang="fr-FR" sz="1200" dirty="0" err="1"/>
              <a:t>edited</a:t>
            </a:r>
            <a:r>
              <a:rPr lang="fr-FR" sz="1200" dirty="0"/>
              <a:t> by Jacques </a:t>
            </a:r>
            <a:r>
              <a:rPr lang="fr-FR" sz="1200" dirty="0" err="1"/>
              <a:t>Brès</a:t>
            </a:r>
            <a:r>
              <a:rPr lang="fr-FR" sz="1200" dirty="0"/>
              <a:t>, </a:t>
            </a:r>
            <a:r>
              <a:rPr lang="fr-FR" sz="1200" dirty="0" err="1"/>
              <a:t>Régine</a:t>
            </a:r>
            <a:r>
              <a:rPr lang="fr-FR" sz="1200" dirty="0"/>
              <a:t> </a:t>
            </a:r>
            <a:r>
              <a:rPr lang="fr-FR" sz="1200" dirty="0" err="1"/>
              <a:t>Delamotte</a:t>
            </a:r>
            <a:r>
              <a:rPr lang="fr-FR" sz="1200" dirty="0"/>
              <a:t>-Legrand, </a:t>
            </a:r>
            <a:r>
              <a:rPr lang="fr-FR" sz="1200" dirty="0" err="1"/>
              <a:t>Françoise</a:t>
            </a:r>
            <a:r>
              <a:rPr lang="fr-FR" sz="1200" dirty="0"/>
              <a:t> </a:t>
            </a:r>
            <a:r>
              <a:rPr lang="fr-FR" sz="1200" dirty="0" err="1"/>
              <a:t>Madray-Lesigne</a:t>
            </a:r>
            <a:r>
              <a:rPr lang="fr-FR" sz="1200" dirty="0"/>
              <a:t> and Paul </a:t>
            </a:r>
            <a:r>
              <a:rPr lang="fr-FR" sz="1200" dirty="0" err="1"/>
              <a:t>Siblot</a:t>
            </a:r>
            <a:r>
              <a:rPr lang="fr-FR" sz="1200" dirty="0"/>
              <a:t>, 191-212. </a:t>
            </a:r>
            <a:r>
              <a:rPr lang="fr-FR" sz="1200" dirty="0" err="1"/>
              <a:t>Universite</a:t>
            </a:r>
            <a:r>
              <a:rPr lang="fr-FR" sz="1200" dirty="0"/>
              <a:t>́ Paul </a:t>
            </a:r>
            <a:r>
              <a:rPr lang="fr-FR" sz="1200" dirty="0" err="1"/>
              <a:t>Valéry-Montpellier</a:t>
            </a:r>
            <a:r>
              <a:rPr lang="fr-FR" sz="1200" dirty="0"/>
              <a:t> 3, </a:t>
            </a:r>
            <a:r>
              <a:rPr lang="fr-FR" sz="1200" dirty="0" err="1"/>
              <a:t>Praxling</a:t>
            </a:r>
            <a:r>
              <a:rPr lang="fr-FR" sz="1200" dirty="0"/>
              <a:t> and </a:t>
            </a:r>
            <a:r>
              <a:rPr lang="fr-FR" sz="1200" dirty="0" err="1"/>
              <a:t>Universite</a:t>
            </a:r>
            <a:r>
              <a:rPr lang="fr-FR" sz="1200" dirty="0"/>
              <a:t>́ de Rouen, </a:t>
            </a:r>
            <a:r>
              <a:rPr lang="fr-FR" sz="1200" dirty="0" err="1"/>
              <a:t>Dylang</a:t>
            </a:r>
            <a:r>
              <a:rPr lang="fr-FR" sz="1200" dirty="0"/>
              <a:t>. </a:t>
            </a:r>
          </a:p>
          <a:p>
            <a:r>
              <a:rPr lang="fr-FR" sz="1200" dirty="0" err="1"/>
              <a:t>Brès</a:t>
            </a:r>
            <a:r>
              <a:rPr lang="fr-FR" sz="1200" dirty="0"/>
              <a:t>, Jacques. 1999. “Vous les entendez ? Analyse du discours et dialogisme.” </a:t>
            </a:r>
            <a:r>
              <a:rPr lang="fr-FR" sz="1200" i="1" dirty="0" err="1"/>
              <a:t>Modèles</a:t>
            </a:r>
            <a:r>
              <a:rPr lang="fr-FR" sz="1200" i="1" dirty="0"/>
              <a:t> linguistiques </a:t>
            </a:r>
            <a:r>
              <a:rPr lang="fr-FR" sz="1200" dirty="0"/>
              <a:t>40: 71-86. http://</a:t>
            </a:r>
            <a:r>
              <a:rPr lang="fr-FR" sz="1200" dirty="0" err="1"/>
              <a:t>ml.revues.org</a:t>
            </a:r>
            <a:r>
              <a:rPr lang="fr-FR" sz="1200" dirty="0"/>
              <a:t>/1411. </a:t>
            </a:r>
          </a:p>
          <a:p>
            <a:pPr lvl="1"/>
            <a:endParaRPr lang="de-DE" dirty="0"/>
          </a:p>
          <a:p>
            <a:pPr marL="0" indent="0">
              <a:buNone/>
            </a:pPr>
            <a:endParaRPr lang="de-DE" dirty="0"/>
          </a:p>
        </p:txBody>
      </p:sp>
      <p:sp>
        <p:nvSpPr>
          <p:cNvPr id="3" name="ZoneTexte 2">
            <a:extLst>
              <a:ext uri="{FF2B5EF4-FFF2-40B4-BE49-F238E27FC236}">
                <a16:creationId xmlns:a16="http://schemas.microsoft.com/office/drawing/2014/main" id="{4405C9C2-E97E-B442-B435-4EB49AC82CDE}"/>
              </a:ext>
            </a:extLst>
          </p:cNvPr>
          <p:cNvSpPr txBox="1"/>
          <p:nvPr/>
        </p:nvSpPr>
        <p:spPr>
          <a:xfrm>
            <a:off x="3390900" y="28321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625796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23CEA-435F-2541-9FF6-D0FC5B6D9258}"/>
              </a:ext>
            </a:extLst>
          </p:cNvPr>
          <p:cNvSpPr>
            <a:spLocks noGrp="1"/>
          </p:cNvSpPr>
          <p:nvPr>
            <p:ph type="title"/>
          </p:nvPr>
        </p:nvSpPr>
        <p:spPr/>
        <p:txBody>
          <a:bodyPr/>
          <a:lstStyle/>
          <a:p>
            <a:r>
              <a:rPr lang="en-US" dirty="0"/>
              <a:t>Conclusion</a:t>
            </a:r>
          </a:p>
        </p:txBody>
      </p:sp>
      <p:sp>
        <p:nvSpPr>
          <p:cNvPr id="3" name="Espace réservé du contenu 2">
            <a:extLst>
              <a:ext uri="{FF2B5EF4-FFF2-40B4-BE49-F238E27FC236}">
                <a16:creationId xmlns:a16="http://schemas.microsoft.com/office/drawing/2014/main" id="{844D410B-FE1D-074B-8B2B-F03329AC7AD8}"/>
              </a:ext>
            </a:extLst>
          </p:cNvPr>
          <p:cNvSpPr>
            <a:spLocks noGrp="1"/>
          </p:cNvSpPr>
          <p:nvPr>
            <p:ph idx="1"/>
          </p:nvPr>
        </p:nvSpPr>
        <p:spPr/>
        <p:txBody>
          <a:bodyPr/>
          <a:lstStyle/>
          <a:p>
            <a:r>
              <a:rPr lang="en-US" dirty="0"/>
              <a:t>Different levels of linguistic marking lead to representations of different statuses</a:t>
            </a:r>
          </a:p>
          <a:p>
            <a:r>
              <a:rPr lang="en-US" dirty="0"/>
              <a:t>Competing representations within the same text thanks to different levels of linguistic marking</a:t>
            </a:r>
          </a:p>
          <a:p>
            <a:r>
              <a:rPr lang="en-US" dirty="0"/>
              <a:t>Table helps to understand</a:t>
            </a:r>
          </a:p>
          <a:p>
            <a:pPr lvl="1"/>
            <a:r>
              <a:rPr lang="en-US" dirty="0"/>
              <a:t>how the unsaid works in discourse and interactions with what is said</a:t>
            </a:r>
          </a:p>
          <a:p>
            <a:pPr lvl="1"/>
            <a:r>
              <a:rPr lang="en-US" dirty="0"/>
              <a:t>how the unsaid can be detected </a:t>
            </a:r>
          </a:p>
        </p:txBody>
      </p:sp>
    </p:spTree>
    <p:extLst>
      <p:ext uri="{BB962C8B-B14F-4D97-AF65-F5344CB8AC3E}">
        <p14:creationId xmlns:p14="http://schemas.microsoft.com/office/powerpoint/2010/main" val="6157105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23CEA-435F-2541-9FF6-D0FC5B6D9258}"/>
              </a:ext>
            </a:extLst>
          </p:cNvPr>
          <p:cNvSpPr>
            <a:spLocks noGrp="1"/>
          </p:cNvSpPr>
          <p:nvPr>
            <p:ph type="title"/>
          </p:nvPr>
        </p:nvSpPr>
        <p:spPr/>
        <p:txBody>
          <a:bodyPr/>
          <a:lstStyle/>
          <a:p>
            <a:r>
              <a:rPr lang="en-US" dirty="0"/>
              <a:t>Conclusion</a:t>
            </a:r>
          </a:p>
        </p:txBody>
      </p:sp>
      <p:sp>
        <p:nvSpPr>
          <p:cNvPr id="3" name="Espace réservé du contenu 2">
            <a:extLst>
              <a:ext uri="{FF2B5EF4-FFF2-40B4-BE49-F238E27FC236}">
                <a16:creationId xmlns:a16="http://schemas.microsoft.com/office/drawing/2014/main" id="{844D410B-FE1D-074B-8B2B-F03329AC7AD8}"/>
              </a:ext>
            </a:extLst>
          </p:cNvPr>
          <p:cNvSpPr>
            <a:spLocks noGrp="1"/>
          </p:cNvSpPr>
          <p:nvPr>
            <p:ph idx="1"/>
          </p:nvPr>
        </p:nvSpPr>
        <p:spPr/>
        <p:txBody>
          <a:bodyPr/>
          <a:lstStyle/>
          <a:p>
            <a:r>
              <a:rPr lang="en-US" dirty="0"/>
              <a:t>Different levels of linguistic marking lead to representations of different statuses</a:t>
            </a:r>
          </a:p>
          <a:p>
            <a:r>
              <a:rPr lang="en-US" dirty="0"/>
              <a:t>Competing representations within the same text thanks to different levels of linguistic marking</a:t>
            </a:r>
          </a:p>
          <a:p>
            <a:r>
              <a:rPr lang="en-US" dirty="0"/>
              <a:t>Table helps to understand</a:t>
            </a:r>
          </a:p>
          <a:p>
            <a:pPr lvl="1"/>
            <a:r>
              <a:rPr lang="en-US" dirty="0"/>
              <a:t>how the unsaid works in discourse and interactions with what is said</a:t>
            </a:r>
          </a:p>
          <a:p>
            <a:pPr lvl="1"/>
            <a:r>
              <a:rPr lang="en-US" dirty="0"/>
              <a:t>how the unsaid can be detected </a:t>
            </a:r>
          </a:p>
          <a:p>
            <a:r>
              <a:rPr lang="en-US" dirty="0"/>
              <a:t>Discourse analysis as an important contribution to researching the unsaid</a:t>
            </a:r>
          </a:p>
        </p:txBody>
      </p:sp>
    </p:spTree>
    <p:extLst>
      <p:ext uri="{BB962C8B-B14F-4D97-AF65-F5344CB8AC3E}">
        <p14:creationId xmlns:p14="http://schemas.microsoft.com/office/powerpoint/2010/main" val="37695674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52D545-BFCD-0D4A-9E77-B81393436EEE}"/>
              </a:ext>
            </a:extLst>
          </p:cNvPr>
          <p:cNvSpPr>
            <a:spLocks noGrp="1"/>
          </p:cNvSpPr>
          <p:nvPr>
            <p:ph type="title"/>
          </p:nvPr>
        </p:nvSpPr>
        <p:spPr>
          <a:xfrm>
            <a:off x="838200" y="365125"/>
            <a:ext cx="10515600" cy="117475"/>
          </a:xfrm>
        </p:spPr>
        <p:txBody>
          <a:bodyPr/>
          <a:lstStyle/>
          <a:p>
            <a:endParaRPr lang="en-US" dirty="0"/>
          </a:p>
        </p:txBody>
      </p:sp>
      <p:sp>
        <p:nvSpPr>
          <p:cNvPr id="3" name="Espace réservé du contenu 2">
            <a:extLst>
              <a:ext uri="{FF2B5EF4-FFF2-40B4-BE49-F238E27FC236}">
                <a16:creationId xmlns:a16="http://schemas.microsoft.com/office/drawing/2014/main" id="{D8CCF806-01F0-9243-8862-108CBFDE0F2A}"/>
              </a:ext>
            </a:extLst>
          </p:cNvPr>
          <p:cNvSpPr>
            <a:spLocks noGrp="1"/>
          </p:cNvSpPr>
          <p:nvPr>
            <p:ph idx="1"/>
          </p:nvPr>
        </p:nvSpPr>
        <p:spPr>
          <a:xfrm>
            <a:off x="838200" y="596900"/>
            <a:ext cx="10515600" cy="5580063"/>
          </a:xfrm>
        </p:spPr>
        <p:txBody>
          <a:bodyPr/>
          <a:lstStyle/>
          <a:p>
            <a:endParaRPr lang="fr-FR" sz="2000" dirty="0"/>
          </a:p>
          <a:p>
            <a:r>
              <a:rPr lang="fr-FR" sz="2000" dirty="0"/>
              <a:t>von </a:t>
            </a:r>
            <a:r>
              <a:rPr lang="fr-FR" sz="2000" dirty="0" err="1"/>
              <a:t>Münchow</a:t>
            </a:r>
            <a:r>
              <a:rPr lang="fr-FR" sz="2000" dirty="0"/>
              <a:t>, Patricia. 2016. “Quand le non-dit n’est pas l’implicite : comment rendre visibles les silences dans le discours ?” </a:t>
            </a:r>
            <a:r>
              <a:rPr lang="fr-FR" sz="2000" i="1" dirty="0"/>
              <a:t>Signes, discours et </a:t>
            </a:r>
            <a:r>
              <a:rPr lang="fr-FR" sz="2000" i="1" dirty="0" err="1"/>
              <a:t>sociétés</a:t>
            </a:r>
            <a:r>
              <a:rPr lang="fr-FR" sz="2000" i="1" dirty="0"/>
              <a:t> </a:t>
            </a:r>
            <a:r>
              <a:rPr lang="fr-FR" sz="2000" dirty="0"/>
              <a:t>17. http://revue-</a:t>
            </a:r>
            <a:r>
              <a:rPr lang="fr-FR" sz="2000" dirty="0" err="1"/>
              <a:t>signes.gsu.edu.tr</a:t>
            </a:r>
            <a:r>
              <a:rPr lang="fr-FR" sz="2000" dirty="0"/>
              <a:t>/?article=79. </a:t>
            </a:r>
          </a:p>
          <a:p>
            <a:r>
              <a:rPr lang="fr-FR" sz="2000" dirty="0"/>
              <a:t>von </a:t>
            </a:r>
            <a:r>
              <a:rPr lang="fr-FR" sz="2000" dirty="0" err="1"/>
              <a:t>Münchow</a:t>
            </a:r>
            <a:r>
              <a:rPr lang="fr-FR" sz="2000" dirty="0"/>
              <a:t>, Patricia. </a:t>
            </a:r>
            <a:r>
              <a:rPr lang="en-US" sz="2000" dirty="0"/>
              <a:t>2018a. “Theoretical and methodological challenges in identifying meaningful absences in discourse.” In </a:t>
            </a:r>
            <a:r>
              <a:rPr lang="en-US" sz="2000" i="1" dirty="0"/>
              <a:t>Exploring silence and absence in discourse. Empirical approaches</a:t>
            </a:r>
            <a:r>
              <a:rPr lang="en-US" sz="2000" dirty="0"/>
              <a:t>, edited by </a:t>
            </a:r>
            <a:r>
              <a:rPr lang="en-US" sz="2000" dirty="0" err="1"/>
              <a:t>Melani</a:t>
            </a:r>
            <a:r>
              <a:rPr lang="en-US" sz="2000" dirty="0"/>
              <a:t> </a:t>
            </a:r>
            <a:r>
              <a:rPr lang="en-US" sz="2000" dirty="0" err="1"/>
              <a:t>Schröter</a:t>
            </a:r>
            <a:r>
              <a:rPr lang="en-US" sz="2000" dirty="0"/>
              <a:t> and Charlotte Taylor, 215-40. </a:t>
            </a:r>
            <a:r>
              <a:rPr lang="fr-FR" sz="2000" dirty="0"/>
              <a:t>London: </a:t>
            </a:r>
            <a:r>
              <a:rPr lang="fr-FR" sz="2000" dirty="0" err="1"/>
              <a:t>Palgrave</a:t>
            </a:r>
            <a:r>
              <a:rPr lang="fr-FR" sz="2000" dirty="0"/>
              <a:t> Macmillan. </a:t>
            </a:r>
          </a:p>
          <a:p>
            <a:r>
              <a:rPr lang="fr-FR" sz="2000" dirty="0"/>
              <a:t>von </a:t>
            </a:r>
            <a:r>
              <a:rPr lang="fr-FR" sz="2000" dirty="0" err="1"/>
              <a:t>Münchow</a:t>
            </a:r>
            <a:r>
              <a:rPr lang="fr-FR" sz="2000" dirty="0"/>
              <a:t>, Patricia. 2018b. “Penser le non-dit en Critical </a:t>
            </a:r>
            <a:r>
              <a:rPr lang="fr-FR" sz="2000" dirty="0" err="1"/>
              <a:t>Discourse</a:t>
            </a:r>
            <a:r>
              <a:rPr lang="fr-FR" sz="2000" dirty="0"/>
              <a:t> </a:t>
            </a:r>
            <a:r>
              <a:rPr lang="fr-FR" sz="2000" dirty="0" err="1"/>
              <a:t>Analysis</a:t>
            </a:r>
            <a:r>
              <a:rPr lang="fr-FR" sz="2000" dirty="0"/>
              <a:t>, Analyse du Discours </a:t>
            </a:r>
            <a:r>
              <a:rPr lang="fr-FR" sz="2000" dirty="0" err="1"/>
              <a:t>Française</a:t>
            </a:r>
            <a:r>
              <a:rPr lang="fr-FR" sz="2000" dirty="0"/>
              <a:t> et Analyse du Discours Contrastive.” In </a:t>
            </a:r>
            <a:r>
              <a:rPr lang="fr-FR" sz="2000" i="1" dirty="0"/>
              <a:t>Texte et discours en confrontation dans l’espace </a:t>
            </a:r>
            <a:r>
              <a:rPr lang="fr-FR" sz="2000" i="1" dirty="0" err="1"/>
              <a:t>européen</a:t>
            </a:r>
            <a:r>
              <a:rPr lang="fr-FR" sz="2000" dirty="0"/>
              <a:t>, </a:t>
            </a:r>
            <a:r>
              <a:rPr lang="fr-FR" sz="2000" dirty="0" err="1"/>
              <a:t>edited</a:t>
            </a:r>
            <a:r>
              <a:rPr lang="fr-FR" sz="2000" dirty="0"/>
              <a:t> by Driss </a:t>
            </a:r>
            <a:r>
              <a:rPr lang="fr-FR" sz="2000" dirty="0" err="1"/>
              <a:t>Ablali</a:t>
            </a:r>
            <a:r>
              <a:rPr lang="fr-FR" sz="2000" dirty="0"/>
              <a:t>, Sandrine </a:t>
            </a:r>
            <a:r>
              <a:rPr lang="fr-FR" sz="2000" dirty="0" err="1"/>
              <a:t>Reboul</a:t>
            </a:r>
            <a:r>
              <a:rPr lang="fr-FR" sz="2000" dirty="0"/>
              <a:t>-Touré and Malika </a:t>
            </a:r>
            <a:r>
              <a:rPr lang="fr-FR" sz="2000" dirty="0" err="1"/>
              <a:t>Temmar</a:t>
            </a:r>
            <a:r>
              <a:rPr lang="fr-FR" sz="2000" dirty="0"/>
              <a:t>, 431-46. Berne: Peter Lang. </a:t>
            </a:r>
          </a:p>
          <a:p>
            <a:r>
              <a:rPr lang="en-US" sz="2000" dirty="0"/>
              <a:t>von Münchow, Patricia. 2019. “National Socialism and World War II in German and French history textbooks. Learning through words and through silence.”, In </a:t>
            </a:r>
            <a:r>
              <a:rPr lang="en-US" sz="2000" i="1" dirty="0"/>
              <a:t>Studies in Comparative Pragmatics</a:t>
            </a:r>
            <a:r>
              <a:rPr lang="en-US" sz="2000" dirty="0"/>
              <a:t>, edited by </a:t>
            </a:r>
            <a:r>
              <a:rPr lang="en-US" sz="2000" dirty="0" err="1"/>
              <a:t>Harmut</a:t>
            </a:r>
            <a:r>
              <a:rPr lang="en-US" sz="2000" dirty="0"/>
              <a:t> Lenk, Juhani </a:t>
            </a:r>
            <a:r>
              <a:rPr lang="en-US" sz="2000" dirty="0" err="1"/>
              <a:t>Härmä</a:t>
            </a:r>
            <a:r>
              <a:rPr lang="en-US" sz="2000" dirty="0"/>
              <a:t>, </a:t>
            </a:r>
            <a:r>
              <a:rPr lang="en-US" sz="2000" dirty="0" err="1"/>
              <a:t>Sanromán</a:t>
            </a:r>
            <a:r>
              <a:rPr lang="en-US" sz="2000" dirty="0"/>
              <a:t>, </a:t>
            </a:r>
            <a:r>
              <a:rPr lang="en-US" sz="2000" dirty="0" err="1"/>
              <a:t>Begoña</a:t>
            </a:r>
            <a:r>
              <a:rPr lang="en-US" sz="2000" dirty="0"/>
              <a:t> &amp; Elina </a:t>
            </a:r>
            <a:r>
              <a:rPr lang="en-US" sz="2000" dirty="0" err="1"/>
              <a:t>Suomela-Härma</a:t>
            </a:r>
            <a:r>
              <a:rPr lang="en-US" sz="2000" dirty="0"/>
              <a:t>, 19-44. </a:t>
            </a:r>
            <a:r>
              <a:rPr lang="fr-FR" sz="2000" dirty="0"/>
              <a:t>Cambridge: Cambridge </a:t>
            </a:r>
            <a:r>
              <a:rPr lang="fr-FR" sz="2000" dirty="0" err="1"/>
              <a:t>Scholars</a:t>
            </a:r>
            <a:r>
              <a:rPr lang="fr-FR" sz="2000" dirty="0"/>
              <a:t> </a:t>
            </a:r>
            <a:r>
              <a:rPr lang="fr-FR" sz="2000" dirty="0" err="1"/>
              <a:t>Publishing</a:t>
            </a:r>
            <a:r>
              <a:rPr lang="fr-FR" sz="2000" dirty="0"/>
              <a:t>.</a:t>
            </a:r>
          </a:p>
          <a:p>
            <a:r>
              <a:rPr lang="en-US" sz="2000" dirty="0"/>
              <a:t>von Münchow, Patricia. 2021. </a:t>
            </a:r>
            <a:r>
              <a:rPr lang="en-US" sz="2000" i="1" dirty="0" err="1"/>
              <a:t>L’analyse</a:t>
            </a:r>
            <a:r>
              <a:rPr lang="en-US" sz="2000" i="1" dirty="0"/>
              <a:t> du </a:t>
            </a:r>
            <a:r>
              <a:rPr lang="en-US" sz="2000" i="1" dirty="0" err="1"/>
              <a:t>discours</a:t>
            </a:r>
            <a:r>
              <a:rPr lang="en-US" sz="2000" i="1" dirty="0"/>
              <a:t> contrastive. </a:t>
            </a:r>
            <a:r>
              <a:rPr lang="en-US" sz="2000" i="1" dirty="0" err="1"/>
              <a:t>Théorie</a:t>
            </a:r>
            <a:r>
              <a:rPr lang="en-US" sz="2000" i="1" dirty="0"/>
              <a:t>, </a:t>
            </a:r>
            <a:r>
              <a:rPr lang="en-US" sz="2000" i="1" dirty="0" err="1"/>
              <a:t>méthodologie</a:t>
            </a:r>
            <a:r>
              <a:rPr lang="en-US" sz="2000" i="1" dirty="0"/>
              <a:t>, pratique</a:t>
            </a:r>
            <a:r>
              <a:rPr lang="en-US" sz="2000" dirty="0"/>
              <a:t>. Limoges: Lambert Lucas</a:t>
            </a:r>
            <a:endParaRPr lang="fr-FR" sz="2000" dirty="0"/>
          </a:p>
          <a:p>
            <a:pPr marL="0" indent="0">
              <a:buNone/>
            </a:pPr>
            <a:endParaRPr lang="en-US" dirty="0"/>
          </a:p>
        </p:txBody>
      </p:sp>
    </p:spTree>
    <p:extLst>
      <p:ext uri="{BB962C8B-B14F-4D97-AF65-F5344CB8AC3E}">
        <p14:creationId xmlns:p14="http://schemas.microsoft.com/office/powerpoint/2010/main" val="6965235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865275-9299-FF47-8E7D-E86CC2DC7D3F}"/>
              </a:ext>
            </a:extLst>
          </p:cNvPr>
          <p:cNvSpPr>
            <a:spLocks noGrp="1"/>
          </p:cNvSpPr>
          <p:nvPr>
            <p:ph type="title"/>
          </p:nvPr>
        </p:nvSpPr>
        <p:spPr/>
        <p:txBody>
          <a:bodyPr/>
          <a:lstStyle/>
          <a:p>
            <a:endParaRPr lang="en-US"/>
          </a:p>
        </p:txBody>
      </p:sp>
      <p:sp>
        <p:nvSpPr>
          <p:cNvPr id="3" name="Espace réservé du contenu 2">
            <a:extLst>
              <a:ext uri="{FF2B5EF4-FFF2-40B4-BE49-F238E27FC236}">
                <a16:creationId xmlns:a16="http://schemas.microsoft.com/office/drawing/2014/main" id="{4536E232-A9B3-9C46-ACDD-20C5486EDC61}"/>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Thank you!</a:t>
            </a:r>
          </a:p>
          <a:p>
            <a:pPr marL="0" indent="0" algn="ctr">
              <a:buNone/>
            </a:pPr>
            <a:endParaRPr lang="en-US" dirty="0"/>
          </a:p>
          <a:p>
            <a:pPr marL="0" indent="0" algn="ctr">
              <a:buNone/>
            </a:pPr>
            <a:r>
              <a:rPr lang="en-US" dirty="0" err="1"/>
              <a:t>patricia.vonmunchow@parisdescartes.fr</a:t>
            </a:r>
            <a:endParaRPr lang="en-US" dirty="0"/>
          </a:p>
        </p:txBody>
      </p:sp>
    </p:spTree>
    <p:extLst>
      <p:ext uri="{BB962C8B-B14F-4D97-AF65-F5344CB8AC3E}">
        <p14:creationId xmlns:p14="http://schemas.microsoft.com/office/powerpoint/2010/main" val="249889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B95D1-1162-604F-8224-530ADC889C19}"/>
              </a:ext>
            </a:extLst>
          </p:cNvPr>
          <p:cNvSpPr>
            <a:spLocks noGrp="1"/>
          </p:cNvSpPr>
          <p:nvPr>
            <p:ph type="title"/>
          </p:nvPr>
        </p:nvSpPr>
        <p:spPr/>
        <p:txBody>
          <a:bodyPr/>
          <a:lstStyle/>
          <a:p>
            <a:r>
              <a:rPr lang="de-DE" dirty="0" err="1"/>
              <a:t>Introduction</a:t>
            </a:r>
            <a:r>
              <a:rPr lang="de-DE" dirty="0"/>
              <a:t>: </a:t>
            </a:r>
            <a:r>
              <a:rPr lang="de-DE" dirty="0" err="1"/>
              <a:t>From</a:t>
            </a:r>
            <a:r>
              <a:rPr lang="de-DE" dirty="0"/>
              <a:t> </a:t>
            </a:r>
            <a:r>
              <a:rPr lang="de-DE" dirty="0" err="1"/>
              <a:t>discourse</a:t>
            </a:r>
            <a:r>
              <a:rPr lang="de-DE" dirty="0"/>
              <a:t> </a:t>
            </a:r>
            <a:r>
              <a:rPr lang="de-DE" dirty="0" err="1"/>
              <a:t>analysis</a:t>
            </a:r>
            <a:r>
              <a:rPr lang="de-DE" dirty="0"/>
              <a:t> </a:t>
            </a:r>
            <a:br>
              <a:rPr lang="de-DE" dirty="0"/>
            </a:br>
            <a:r>
              <a:rPr lang="de-DE" dirty="0" err="1"/>
              <a:t>to</a:t>
            </a:r>
            <a:r>
              <a:rPr lang="de-DE" dirty="0"/>
              <a:t> </a:t>
            </a:r>
            <a:r>
              <a:rPr lang="de-DE" dirty="0" err="1"/>
              <a:t>the</a:t>
            </a:r>
            <a:r>
              <a:rPr lang="de-DE" dirty="0"/>
              <a:t> </a:t>
            </a:r>
            <a:r>
              <a:rPr lang="de-DE" dirty="0" err="1"/>
              <a:t>unsaid</a:t>
            </a:r>
            <a:endParaRPr lang="de-DE" dirty="0"/>
          </a:p>
        </p:txBody>
      </p:sp>
      <p:sp>
        <p:nvSpPr>
          <p:cNvPr id="6" name="Espace réservé du contenu 5">
            <a:extLst>
              <a:ext uri="{FF2B5EF4-FFF2-40B4-BE49-F238E27FC236}">
                <a16:creationId xmlns:a16="http://schemas.microsoft.com/office/drawing/2014/main" id="{33FB88FD-A6E7-1E45-B10A-0664B0EADACF}"/>
              </a:ext>
            </a:extLst>
          </p:cNvPr>
          <p:cNvSpPr>
            <a:spLocks noGrp="1"/>
          </p:cNvSpPr>
          <p:nvPr>
            <p:ph idx="1"/>
          </p:nvPr>
        </p:nvSpPr>
        <p:spPr/>
        <p:txBody>
          <a:bodyPr/>
          <a:lstStyle/>
          <a:p>
            <a:r>
              <a:rPr lang="de-DE" dirty="0"/>
              <a:t>The </a:t>
            </a:r>
            <a:r>
              <a:rPr lang="de-DE" dirty="0" err="1"/>
              <a:t>unsaid</a:t>
            </a:r>
            <a:r>
              <a:rPr lang="de-DE" dirty="0"/>
              <a:t> </a:t>
            </a:r>
            <a:r>
              <a:rPr lang="de-DE" dirty="0" err="1"/>
              <a:t>from</a:t>
            </a:r>
            <a:r>
              <a:rPr lang="de-DE" dirty="0"/>
              <a:t> a </a:t>
            </a:r>
            <a:r>
              <a:rPr lang="de-DE" dirty="0" err="1"/>
              <a:t>discourse-analytical</a:t>
            </a:r>
            <a:r>
              <a:rPr lang="de-DE" dirty="0"/>
              <a:t> </a:t>
            </a:r>
            <a:r>
              <a:rPr lang="de-DE" dirty="0" err="1"/>
              <a:t>point</a:t>
            </a:r>
            <a:r>
              <a:rPr lang="de-DE" dirty="0"/>
              <a:t> </a:t>
            </a:r>
            <a:r>
              <a:rPr lang="de-DE" dirty="0" err="1"/>
              <a:t>of</a:t>
            </a:r>
            <a:r>
              <a:rPr lang="de-DE" dirty="0"/>
              <a:t> </a:t>
            </a:r>
            <a:r>
              <a:rPr lang="de-DE" dirty="0" err="1"/>
              <a:t>view</a:t>
            </a:r>
            <a:endParaRPr lang="de-DE" dirty="0"/>
          </a:p>
          <a:p>
            <a:r>
              <a:rPr lang="de-DE" dirty="0"/>
              <a:t>“</a:t>
            </a:r>
            <a:r>
              <a:rPr lang="de-DE" dirty="0" err="1"/>
              <a:t>Discursive</a:t>
            </a:r>
            <a:r>
              <a:rPr lang="de-DE" dirty="0"/>
              <a:t> </a:t>
            </a:r>
            <a:r>
              <a:rPr lang="de-DE" dirty="0" err="1"/>
              <a:t>cultures</a:t>
            </a:r>
            <a:r>
              <a:rPr lang="de-DE" dirty="0"/>
              <a:t>” </a:t>
            </a:r>
            <a:r>
              <a:rPr lang="de-DE" dirty="0" err="1"/>
              <a:t>within</a:t>
            </a:r>
            <a:r>
              <a:rPr lang="de-DE" dirty="0"/>
              <a:t> “</a:t>
            </a:r>
            <a:r>
              <a:rPr lang="de-DE" dirty="0" err="1"/>
              <a:t>discursive</a:t>
            </a:r>
            <a:r>
              <a:rPr lang="de-DE" dirty="0"/>
              <a:t> </a:t>
            </a:r>
            <a:r>
              <a:rPr lang="de-DE" dirty="0" err="1"/>
              <a:t>communities</a:t>
            </a:r>
            <a:r>
              <a:rPr lang="de-DE" dirty="0"/>
              <a:t>”</a:t>
            </a:r>
          </a:p>
        </p:txBody>
      </p:sp>
    </p:spTree>
    <p:extLst>
      <p:ext uri="{BB962C8B-B14F-4D97-AF65-F5344CB8AC3E}">
        <p14:creationId xmlns:p14="http://schemas.microsoft.com/office/powerpoint/2010/main" val="230327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DEFD0-41F7-B046-ABCD-CAF056FB5D72}"/>
              </a:ext>
            </a:extLst>
          </p:cNvPr>
          <p:cNvSpPr>
            <a:spLocks noGrp="1"/>
          </p:cNvSpPr>
          <p:nvPr>
            <p:ph type="title"/>
          </p:nvPr>
        </p:nvSpPr>
        <p:spPr>
          <a:xfrm>
            <a:off x="838200" y="365125"/>
            <a:ext cx="10515600" cy="74713"/>
          </a:xfrm>
        </p:spPr>
        <p:txBody>
          <a:bodyPr>
            <a:normAutofit fontScale="90000"/>
          </a:bodyPr>
          <a:lstStyle/>
          <a:p>
            <a:endParaRPr lang="de-DE" dirty="0"/>
          </a:p>
        </p:txBody>
      </p:sp>
      <p:sp>
        <p:nvSpPr>
          <p:cNvPr id="3" name="Espace réservé du contenu 2">
            <a:extLst>
              <a:ext uri="{FF2B5EF4-FFF2-40B4-BE49-F238E27FC236}">
                <a16:creationId xmlns:a16="http://schemas.microsoft.com/office/drawing/2014/main" id="{EE3146FA-2A92-5E4B-89FA-72ABF3281BFB}"/>
              </a:ext>
            </a:extLst>
          </p:cNvPr>
          <p:cNvSpPr>
            <a:spLocks noGrp="1"/>
          </p:cNvSpPr>
          <p:nvPr>
            <p:ph idx="1"/>
          </p:nvPr>
        </p:nvSpPr>
        <p:spPr>
          <a:xfrm>
            <a:off x="838200" y="439838"/>
            <a:ext cx="10515600" cy="5737125"/>
          </a:xfrm>
        </p:spPr>
        <p:txBody>
          <a:bodyPr/>
          <a:lstStyle/>
          <a:p>
            <a:endParaRPr lang="en-US" dirty="0"/>
          </a:p>
          <a:p>
            <a:r>
              <a:rPr lang="en-US" dirty="0"/>
              <a:t>A discursive culture lies in the relationship between 1) a layered set of social representations, on the one hand, and 2) discursive representations, on the other hand, that take into account, convey, construct and transform the content as well as the status of the social representations through specific levels of linguistic marking or non-marking.</a:t>
            </a:r>
            <a:r>
              <a:rPr lang="fr-FR" dirty="0">
                <a:effectLst/>
              </a:rPr>
              <a:t> </a:t>
            </a:r>
          </a:p>
        </p:txBody>
      </p:sp>
    </p:spTree>
    <p:extLst>
      <p:ext uri="{BB962C8B-B14F-4D97-AF65-F5344CB8AC3E}">
        <p14:creationId xmlns:p14="http://schemas.microsoft.com/office/powerpoint/2010/main" val="3930732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DEFD0-41F7-B046-ABCD-CAF056FB5D72}"/>
              </a:ext>
            </a:extLst>
          </p:cNvPr>
          <p:cNvSpPr>
            <a:spLocks noGrp="1"/>
          </p:cNvSpPr>
          <p:nvPr>
            <p:ph type="title"/>
          </p:nvPr>
        </p:nvSpPr>
        <p:spPr>
          <a:xfrm>
            <a:off x="838200" y="365125"/>
            <a:ext cx="10515600" cy="74713"/>
          </a:xfrm>
        </p:spPr>
        <p:txBody>
          <a:bodyPr>
            <a:normAutofit fontScale="90000"/>
          </a:bodyPr>
          <a:lstStyle/>
          <a:p>
            <a:endParaRPr lang="de-DE" dirty="0"/>
          </a:p>
        </p:txBody>
      </p:sp>
      <p:sp>
        <p:nvSpPr>
          <p:cNvPr id="3" name="Espace réservé du contenu 2">
            <a:extLst>
              <a:ext uri="{FF2B5EF4-FFF2-40B4-BE49-F238E27FC236}">
                <a16:creationId xmlns:a16="http://schemas.microsoft.com/office/drawing/2014/main" id="{EE3146FA-2A92-5E4B-89FA-72ABF3281BFB}"/>
              </a:ext>
            </a:extLst>
          </p:cNvPr>
          <p:cNvSpPr>
            <a:spLocks noGrp="1"/>
          </p:cNvSpPr>
          <p:nvPr>
            <p:ph idx="1"/>
          </p:nvPr>
        </p:nvSpPr>
        <p:spPr>
          <a:xfrm>
            <a:off x="838200" y="439838"/>
            <a:ext cx="10515600" cy="5737125"/>
          </a:xfrm>
        </p:spPr>
        <p:txBody>
          <a:bodyPr/>
          <a:lstStyle/>
          <a:p>
            <a:endParaRPr lang="en-US" dirty="0"/>
          </a:p>
          <a:p>
            <a:r>
              <a:rPr lang="en-US" dirty="0"/>
              <a:t>A discursive culture lies in the relationship between 1) a layered set of social representations, on the one hand, and 2) discursive representations, on the other hand, that take into account, convey, construct and transform the content as well as the status of the social representations through specific levels of linguistic marking or non-marking.</a:t>
            </a:r>
            <a:r>
              <a:rPr lang="fr-FR" dirty="0">
                <a:effectLst/>
              </a:rPr>
              <a:t> </a:t>
            </a:r>
          </a:p>
          <a:p>
            <a:r>
              <a:rPr lang="en-US" dirty="0"/>
              <a:t>A discursive culture can be defined by what can and cannot, must and need not be said and how it can/cannot/must/need not be said in a discursive community.</a:t>
            </a:r>
            <a:r>
              <a:rPr lang="fr-FR" dirty="0">
                <a:effectLst/>
              </a:rPr>
              <a:t> </a:t>
            </a:r>
          </a:p>
        </p:txBody>
      </p:sp>
    </p:spTree>
    <p:extLst>
      <p:ext uri="{BB962C8B-B14F-4D97-AF65-F5344CB8AC3E}">
        <p14:creationId xmlns:p14="http://schemas.microsoft.com/office/powerpoint/2010/main" val="10060859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TotalTime>
  <Words>3477</Words>
  <Application>Microsoft Macintosh PowerPoint</Application>
  <PresentationFormat>Grand écran</PresentationFormat>
  <Paragraphs>201</Paragraphs>
  <Slides>63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63</vt:i4>
      </vt:variant>
    </vt:vector>
  </HeadingPairs>
  <TitlesOfParts>
    <vt:vector size="67" baseType="lpstr">
      <vt:lpstr>Arial</vt:lpstr>
      <vt:lpstr>Calibri</vt:lpstr>
      <vt:lpstr>Calibri Light</vt:lpstr>
      <vt:lpstr>Thème Office</vt:lpstr>
      <vt:lpstr>From the obvious to the unmentionable.  A discourse-analytical approach  to the unsaid</vt:lpstr>
      <vt:lpstr>Outline</vt:lpstr>
      <vt:lpstr>Introduction: From discourse analysis  to the unsaid</vt:lpstr>
      <vt:lpstr>Introduction: From discourse analysis…</vt:lpstr>
      <vt:lpstr>Introduction: … to the unsaid</vt:lpstr>
      <vt:lpstr>Introduction: … to the unsaid</vt:lpstr>
      <vt:lpstr>Introduction: From discourse analysis  to the unsaid</vt:lpstr>
      <vt:lpstr>Présentation PowerPoint</vt:lpstr>
      <vt:lpstr>Présentation PowerPoint</vt:lpstr>
      <vt:lpstr>Présentation PowerPoint</vt:lpstr>
      <vt:lpstr>Aim</vt:lpstr>
      <vt:lpstr>Why is there silence in discourse?</vt:lpstr>
      <vt:lpstr>Why is there silence in discourse?</vt:lpstr>
      <vt:lpstr>Why is there silence in discourse?</vt:lpstr>
      <vt:lpstr>Why is there silence in discourse?</vt:lpstr>
      <vt:lpstr>Why is there silence in discourse?</vt:lpstr>
      <vt:lpstr>Why is there silence in discourse?</vt:lpstr>
      <vt:lpstr>Why is there silence in discourse?</vt:lpstr>
      <vt:lpstr>Why is there silence in discourse?</vt:lpstr>
      <vt:lpstr>Why is there silence in discourse?</vt:lpstr>
      <vt:lpstr> Conceptualizing (the detection of) absence (and presence) in discourse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Almost all categories of representations  in a nutshell</vt:lpstr>
      <vt:lpstr>Almost all categories of representations  in a nutshell</vt:lpstr>
      <vt:lpstr>Présentation PowerPoint</vt:lpstr>
      <vt:lpstr>Almost all categories of representations  in a nutshell</vt:lpstr>
      <vt:lpstr>Almost all categories of representations  in a nutshell</vt:lpstr>
      <vt:lpstr>Présentation PowerPoint</vt:lpstr>
      <vt:lpstr>Almost all categories of representations  in a nutshell</vt:lpstr>
      <vt:lpstr>Présentation PowerPoint</vt:lpstr>
      <vt:lpstr>Almost all categories of representations  in a nutshell</vt:lpstr>
      <vt:lpstr>Présentation PowerPoint</vt:lpstr>
      <vt:lpstr>Présentation PowerPoint</vt:lpstr>
      <vt:lpstr>Présentation PowerPoint</vt:lpstr>
      <vt:lpstr>Different layers of (contradictory) representations through presence and absence</vt:lpstr>
      <vt:lpstr>Different layers of (contradictory) representations through presence and absence</vt:lpstr>
      <vt:lpstr>Different layers of (contradictory) representations through presence and absence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Conclusion</vt:lpstr>
      <vt:lpstr>Conclusion</vt:lpstr>
      <vt:lpstr>Conclusion</vt:lpstr>
      <vt:lpstr>Conclusion</vt:lpstr>
      <vt:lpstr>Conclusion</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obvious to the unmentionable. A discourse-analytical approach  to the unsaid</dc:title>
  <dc:creator>04156CF83BE571278A6BCA1A1ECC46CD</dc:creator>
  <cp:lastModifiedBy>04156CF83BE571278A6BCA1A1ECC46CD</cp:lastModifiedBy>
  <cp:revision>39</cp:revision>
  <dcterms:created xsi:type="dcterms:W3CDTF">2021-01-27T17:56:45Z</dcterms:created>
  <dcterms:modified xsi:type="dcterms:W3CDTF">2021-01-28T14:58:34Z</dcterms:modified>
</cp:coreProperties>
</file>