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00" r:id="rId3"/>
    <p:sldMasterId id="2147483702" r:id="rId4"/>
    <p:sldMasterId id="2147483704" r:id="rId5"/>
    <p:sldMasterId id="2147483706" r:id="rId6"/>
    <p:sldMasterId id="2147483708" r:id="rId7"/>
    <p:sldMasterId id="2147483710" r:id="rId8"/>
    <p:sldMasterId id="2147483712" r:id="rId9"/>
    <p:sldMasterId id="2147483714" r:id="rId10"/>
    <p:sldMasterId id="2147483716" r:id="rId11"/>
  </p:sldMasterIdLst>
  <p:notesMasterIdLst>
    <p:notesMasterId r:id="rId28"/>
  </p:notesMasterIdLst>
  <p:sldIdLst>
    <p:sldId id="289" r:id="rId12"/>
    <p:sldId id="301" r:id="rId13"/>
    <p:sldId id="304" r:id="rId14"/>
    <p:sldId id="270" r:id="rId15"/>
    <p:sldId id="316" r:id="rId16"/>
    <p:sldId id="305" r:id="rId17"/>
    <p:sldId id="306" r:id="rId18"/>
    <p:sldId id="300" r:id="rId19"/>
    <p:sldId id="307" r:id="rId20"/>
    <p:sldId id="309" r:id="rId21"/>
    <p:sldId id="319" r:id="rId22"/>
    <p:sldId id="308" r:id="rId23"/>
    <p:sldId id="321" r:id="rId24"/>
    <p:sldId id="317" r:id="rId25"/>
    <p:sldId id="315" r:id="rId26"/>
    <p:sldId id="32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Struebig" initials="MS" lastIdx="1" clrIdx="0">
    <p:extLst>
      <p:ext uri="{19B8F6BF-5375-455C-9EA6-DF929625EA0E}">
        <p15:presenceInfo xmlns:p15="http://schemas.microsoft.com/office/powerpoint/2012/main" userId="S-1-5-21-116143283-1862434482-632688529-195012" providerId="AD"/>
      </p:ext>
    </p:extLst>
  </p:cmAuthor>
  <p:cmAuthor id="2" name="Georgina Graham" initials="GG" lastIdx="4" clrIdx="1">
    <p:extLst>
      <p:ext uri="{19B8F6BF-5375-455C-9EA6-DF929625EA0E}">
        <p15:presenceInfo xmlns:p15="http://schemas.microsoft.com/office/powerpoint/2012/main" userId="S-1-5-21-116143283-1862434482-632688529-3162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586"/>
    <a:srgbClr val="669900"/>
    <a:srgbClr val="FFCC00"/>
    <a:srgbClr val="99CCFF"/>
    <a:srgbClr val="CC99FF"/>
    <a:srgbClr val="FF9933"/>
    <a:srgbClr val="FCFCFC"/>
    <a:srgbClr val="002A62"/>
    <a:srgbClr val="436400"/>
    <a:srgbClr val="54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/>
    <p:restoredTop sz="95455" autoAdjust="0"/>
  </p:normalViewPr>
  <p:slideViewPr>
    <p:cSldViewPr>
      <p:cViewPr varScale="1">
        <p:scale>
          <a:sx n="112" d="100"/>
          <a:sy n="11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6DE6C-460E-4F52-A14C-594D9C9050EE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FB53A-3052-4E3F-9600-6551E62406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5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78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https://www.theguardian.com/money/2013/apr/22/top-10-things-employers-looking-for</a:t>
            </a:r>
          </a:p>
          <a:p>
            <a:endParaRPr lang="en-GB" dirty="0"/>
          </a:p>
          <a:p>
            <a:r>
              <a:rPr lang="en-GB" dirty="0"/>
              <a:t>https://targetjobs.co.uk/careers-advice/career-planning/273051-the-top-10-skills-thatll-get-you-a-job-when-you-graduate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B53A-3052-4E3F-9600-6551E624067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7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B53A-3052-4E3F-9600-6551E624067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tiff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6ACBF-511F-41BD-9156-44306EFEC86C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6ACBF-511F-41BD-9156-44306EFEC86C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6ACBF-511F-41BD-9156-44306EFEC86C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>
                <a:solidFill>
                  <a:srgbClr val="002060"/>
                </a:solidFill>
              </a:rPr>
              <a:t>The UK’s European university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TYPE YOUR HEADING HERE 2014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728BA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547664" y="1196752"/>
            <a:ext cx="4392488" cy="2519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>
                <a:solidFill>
                  <a:srgbClr val="728BAC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728BAC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728BA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728BAC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728BA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Caption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6ACBF-511F-41BD-9156-44306EFEC86C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68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67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41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86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9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6ACBF-511F-41BD-9156-44306EFEC86C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99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46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75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9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6ACBF-511F-41BD-9156-44306EFEC86C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6ACBF-511F-41BD-9156-44306EFEC86C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6ACBF-511F-41BD-9156-44306EFEC86C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6ACBF-511F-41BD-9156-44306EFEC86C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6ACBF-511F-41BD-9156-44306EFEC86C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000"/>
            </a:gs>
            <a:gs pos="50000">
              <a:srgbClr val="FFCC00"/>
            </a:gs>
            <a:gs pos="100000">
              <a:srgbClr val="4364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fld id="{D576ACBF-511F-41BD-9156-44306EFEC86C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31" name="Picture 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5734050"/>
            <a:ext cx="169227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15/03/2023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62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15/03/2023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07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5575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endParaRPr lang="en-GB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A1BAFB-299F-4C39-A4BD-5980D0B67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15/03/2023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7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15/03/2023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28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15/03/2023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12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15/03/2023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7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15/03/2023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08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15/03/2023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89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8F8A20-1EB1-4E7E-BEFD-D59E891E84D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15/03/2023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0733B7-A621-4576-B01C-9DBA67C05E7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64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ssplacements@kent.ac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d.l.roberts@kent.ac.u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hyperlink" Target="https://outlook.office365.com/owa/calendar/HSSPlacementsandEmployability11Meetings@live.kent.ac.uk/bookings/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hssplacements@kent.ac.uk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emf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Giant clams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18900" b="18900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2711" y="1582256"/>
            <a:ext cx="5323425" cy="17027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/>
              <a:t>Year in Professional Practice (YPP)</a:t>
            </a: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CC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70" y="-17171"/>
            <a:ext cx="4061942" cy="12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7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onus is on you!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535" y="2055432"/>
            <a:ext cx="2156143" cy="40011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Academic Advisor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924944"/>
            <a:ext cx="1008112" cy="1077218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SAC</a:t>
            </a:r>
            <a:br>
              <a:rPr lang="en-GB" sz="3200" dirty="0"/>
            </a:br>
            <a:r>
              <a:rPr lang="en-GB" sz="3200" dirty="0"/>
              <a:t>UG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4700676"/>
            <a:ext cx="3744416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CES – Careers and Employability Service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5596265"/>
            <a:ext cx="1860111" cy="40011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Contracts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5808" y="2937281"/>
            <a:ext cx="116620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GB" sz="2000" dirty="0"/>
          </a:p>
          <a:p>
            <a:pPr algn="ctr"/>
            <a:r>
              <a:rPr lang="en-GB" sz="2000" dirty="0"/>
              <a:t>Employer</a:t>
            </a:r>
          </a:p>
          <a:p>
            <a:pPr algn="ctr"/>
            <a:endParaRPr lang="en-GB" sz="2000" dirty="0"/>
          </a:p>
        </p:txBody>
      </p:sp>
      <p:sp>
        <p:nvSpPr>
          <p:cNvPr id="10" name="Oval 9"/>
          <p:cNvSpPr/>
          <p:nvPr/>
        </p:nvSpPr>
        <p:spPr bwMode="auto">
          <a:xfrm>
            <a:off x="1475656" y="2504992"/>
            <a:ext cx="2076136" cy="20761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9197" y="325526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STUDENT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0332" y="1330522"/>
            <a:ext cx="41299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Placements aren’t guaranteed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~50% of students find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C4586"/>
                </a:solidFill>
              </a:rPr>
              <a:t>Other options might be more suitable for you:</a:t>
            </a:r>
            <a:br>
              <a:rPr lang="en-GB" sz="2400" b="1" dirty="0">
                <a:solidFill>
                  <a:srgbClr val="1C4586"/>
                </a:solidFill>
              </a:rPr>
            </a:br>
            <a:endParaRPr lang="en-GB" sz="2400" b="1" dirty="0">
              <a:solidFill>
                <a:srgbClr val="1C458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PT volunteering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AB819-60A2-BF7D-7274-750218FBD96F}"/>
              </a:ext>
            </a:extLst>
          </p:cNvPr>
          <p:cNvSpPr txBox="1"/>
          <p:nvPr/>
        </p:nvSpPr>
        <p:spPr>
          <a:xfrm>
            <a:off x="2696596" y="2055432"/>
            <a:ext cx="1875404" cy="338554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HSS Placements</a:t>
            </a:r>
          </a:p>
        </p:txBody>
      </p:sp>
    </p:spTree>
    <p:extLst>
      <p:ext uri="{BB962C8B-B14F-4D97-AF65-F5344CB8AC3E}">
        <p14:creationId xmlns:p14="http://schemas.microsoft.com/office/powerpoint/2010/main" val="3865926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I find out more about the YPP?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79" y="1125538"/>
            <a:ext cx="8137153" cy="5327798"/>
          </a:xfrm>
        </p:spPr>
        <p:txBody>
          <a:bodyPr/>
          <a:lstStyle/>
          <a:p>
            <a:r>
              <a:rPr lang="en-GB" b="1" dirty="0"/>
              <a:t>DP237325 Preparing for a SAC Year in Professional Practice</a:t>
            </a:r>
            <a:r>
              <a:rPr lang="en-GB" dirty="0"/>
              <a:t> (this </a:t>
            </a:r>
            <a:r>
              <a:rPr lang="en-GB" dirty="0" err="1"/>
              <a:t>moodle</a:t>
            </a:r>
            <a:r>
              <a:rPr lang="en-GB" dirty="0"/>
              <a:t> page is available to all Stage 2 students)</a:t>
            </a:r>
            <a:endParaRPr lang="en-GB" b="1" dirty="0"/>
          </a:p>
          <a:p>
            <a:endParaRPr lang="en-GB" b="1" dirty="0"/>
          </a:p>
          <a:p>
            <a:r>
              <a:rPr lang="en-GB" dirty="0"/>
              <a:t>WCON5321 (DI533) Year in Professional Practice Moodle</a:t>
            </a:r>
          </a:p>
          <a:p>
            <a:endParaRPr lang="en-GB" dirty="0"/>
          </a:p>
          <a:p>
            <a:r>
              <a:rPr lang="en-GB" dirty="0"/>
              <a:t>Contact HSS Placements Team </a:t>
            </a:r>
            <a:r>
              <a:rPr lang="en-GB" dirty="0">
                <a:hlinkClick r:id="rId3"/>
              </a:rPr>
              <a:t>hssplacements@kent.ac.uk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Dr David Roberts</a:t>
            </a:r>
          </a:p>
          <a:p>
            <a:pPr marL="0" indent="0">
              <a:buNone/>
            </a:pPr>
            <a:r>
              <a:rPr lang="en-GB" dirty="0"/>
              <a:t>Academic Lead for Year in Professional Practice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d.l.roberts@kent.ac.uk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23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164288" y="6525344"/>
            <a:ext cx="1944216" cy="332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8B36E6-553D-5741-A550-89C848B70EDC}"/>
              </a:ext>
            </a:extLst>
          </p:cNvPr>
          <p:cNvSpPr/>
          <p:nvPr/>
        </p:nvSpPr>
        <p:spPr bwMode="auto">
          <a:xfrm>
            <a:off x="0" y="5301208"/>
            <a:ext cx="9252520" cy="52540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B2D25E7-2C6F-FC48-9E52-F4FDEE152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32" y="269875"/>
            <a:ext cx="7971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GB" sz="3200" b="1" dirty="0">
                <a:solidFill>
                  <a:schemeClr val="tx2"/>
                </a:solidFill>
              </a:rPr>
              <a:t>Overview of the placement system</a:t>
            </a:r>
            <a:endParaRPr lang="en-GB" sz="32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90253A-4800-CF4E-B10A-8F8065FE461C}"/>
              </a:ext>
            </a:extLst>
          </p:cNvPr>
          <p:cNvSpPr/>
          <p:nvPr/>
        </p:nvSpPr>
        <p:spPr bwMode="auto">
          <a:xfrm>
            <a:off x="3401870" y="1153547"/>
            <a:ext cx="2520280" cy="3950063"/>
          </a:xfrm>
          <a:prstGeom prst="roundRect">
            <a:avLst>
              <a:gd name="adj" fmla="val 10693"/>
            </a:avLst>
          </a:prstGeom>
          <a:solidFill>
            <a:schemeClr val="accent1">
              <a:lumMod val="75000"/>
              <a:alpha val="6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2E32D2C-9FED-F24D-BDC7-292BDA52BCFE}"/>
              </a:ext>
            </a:extLst>
          </p:cNvPr>
          <p:cNvSpPr/>
          <p:nvPr/>
        </p:nvSpPr>
        <p:spPr bwMode="auto">
          <a:xfrm>
            <a:off x="6036459" y="1182252"/>
            <a:ext cx="2520280" cy="3921358"/>
          </a:xfrm>
          <a:prstGeom prst="roundRect">
            <a:avLst>
              <a:gd name="adj" fmla="val 10693"/>
            </a:avLst>
          </a:prstGeom>
          <a:solidFill>
            <a:schemeClr val="accent1">
              <a:lumMod val="75000"/>
              <a:alpha val="6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90EF67-2379-AD42-8CA7-73BCB9C2EC04}"/>
              </a:ext>
            </a:extLst>
          </p:cNvPr>
          <p:cNvSpPr txBox="1"/>
          <p:nvPr/>
        </p:nvSpPr>
        <p:spPr>
          <a:xfrm>
            <a:off x="3574495" y="112474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Stage S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During placement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E57E75-DA33-A041-B1C5-B553A12CF935}"/>
              </a:ext>
            </a:extLst>
          </p:cNvPr>
          <p:cNvSpPr txBox="1"/>
          <p:nvPr/>
        </p:nvSpPr>
        <p:spPr>
          <a:xfrm>
            <a:off x="6372200" y="112474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Stage 3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Post- placement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BE1EBC-39C2-B645-BB30-F4FC22538742}"/>
              </a:ext>
            </a:extLst>
          </p:cNvPr>
          <p:cNvGrpSpPr/>
          <p:nvPr/>
        </p:nvGrpSpPr>
        <p:grpSpPr>
          <a:xfrm>
            <a:off x="743726" y="1124744"/>
            <a:ext cx="2668227" cy="3978866"/>
            <a:chOff x="743726" y="1588730"/>
            <a:chExt cx="2668227" cy="397886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C78CCDB-54A3-C14C-AE74-2E91F457BA22}"/>
                </a:ext>
              </a:extLst>
            </p:cNvPr>
            <p:cNvSpPr/>
            <p:nvPr/>
          </p:nvSpPr>
          <p:spPr bwMode="auto">
            <a:xfrm>
              <a:off x="743726" y="1628800"/>
              <a:ext cx="2520280" cy="3938796"/>
            </a:xfrm>
            <a:prstGeom prst="roundRect">
              <a:avLst>
                <a:gd name="adj" fmla="val 10693"/>
              </a:avLst>
            </a:prstGeom>
            <a:solidFill>
              <a:schemeClr val="accent1">
                <a:lumMod val="75000"/>
                <a:alpha val="69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A45AB5-CB4A-BE48-8A48-902956066028}"/>
                </a:ext>
              </a:extLst>
            </p:cNvPr>
            <p:cNvSpPr txBox="1"/>
            <p:nvPr/>
          </p:nvSpPr>
          <p:spPr>
            <a:xfrm>
              <a:off x="1043608" y="1588730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Stage 2</a:t>
              </a:r>
              <a:br>
                <a:rPr lang="en-GB" sz="2000" b="1" dirty="0"/>
              </a:br>
              <a:r>
                <a:rPr lang="en-GB" sz="2000" b="1" dirty="0"/>
                <a:t>Pre- placement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08A32F-14BE-CF4F-941E-0998DA215842}"/>
                </a:ext>
              </a:extLst>
            </p:cNvPr>
            <p:cNvSpPr txBox="1"/>
            <p:nvPr/>
          </p:nvSpPr>
          <p:spPr>
            <a:xfrm>
              <a:off x="843819" y="2374763"/>
              <a:ext cx="256813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Outline talk stage 1</a:t>
              </a:r>
            </a:p>
            <a:p>
              <a:r>
                <a:rPr lang="en-GB" sz="1400" b="1" i="1" u="sng" dirty="0"/>
                <a:t>Stage 2: Autumn-Spring</a:t>
              </a:r>
            </a:p>
            <a:p>
              <a:pPr marL="266700" indent="-266700">
                <a:buFont typeface="+mj-lt"/>
                <a:buAutoNum type="arabicPeriod"/>
              </a:pPr>
              <a:r>
                <a:rPr lang="en-GB" sz="1400" dirty="0"/>
                <a:t>Students apply</a:t>
              </a:r>
            </a:p>
            <a:p>
              <a:pPr marL="266700" indent="-266700">
                <a:buFont typeface="+mj-lt"/>
                <a:buAutoNum type="arabicPeriod"/>
              </a:pPr>
              <a:r>
                <a:rPr lang="en-GB" sz="1400" dirty="0"/>
                <a:t>Return formal offer letter</a:t>
              </a:r>
            </a:p>
            <a:p>
              <a:pPr marL="266700" indent="-266700">
                <a:buFont typeface="+mj-lt"/>
                <a:buAutoNum type="arabicPeriod"/>
              </a:pPr>
              <a:r>
                <a:rPr lang="en-GB" sz="1400" dirty="0"/>
                <a:t>Verify, liaise, confirm</a:t>
              </a:r>
            </a:p>
            <a:p>
              <a:pPr marL="266700" indent="-266700">
                <a:buFont typeface="+mj-lt"/>
                <a:buAutoNum type="arabicPeriod"/>
              </a:pPr>
              <a:r>
                <a:rPr lang="en-GB" sz="1400" dirty="0"/>
                <a:t>Commit to contract</a:t>
              </a:r>
            </a:p>
            <a:p>
              <a:pPr marL="266700" indent="-266700">
                <a:buFont typeface="+mj-lt"/>
                <a:buAutoNum type="arabicPeriod"/>
              </a:pPr>
              <a:r>
                <a:rPr lang="en-GB" sz="1400" dirty="0"/>
                <a:t>Contracts signed</a:t>
              </a:r>
            </a:p>
            <a:p>
              <a:endParaRPr lang="en-GB" sz="1400" dirty="0"/>
            </a:p>
            <a:p>
              <a:r>
                <a:rPr lang="en-GB" sz="1400" b="1" i="1" u="sng" dirty="0"/>
                <a:t>Stage 2: Summer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/>
                <a:t>Confirm roles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/>
                <a:t>Training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/>
                <a:t>Visa compliance for tier4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9D46135-835A-3C4B-846D-92197C6129BF}"/>
              </a:ext>
            </a:extLst>
          </p:cNvPr>
          <p:cNvSpPr txBox="1"/>
          <p:nvPr/>
        </p:nvSpPr>
        <p:spPr>
          <a:xfrm>
            <a:off x="3561258" y="1906793"/>
            <a:ext cx="22726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Monitoring</a:t>
            </a:r>
          </a:p>
          <a:p>
            <a:endParaRPr lang="en-GB" sz="1400" b="1" i="1" u="sng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Monthly blogs (min. 6)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2x catch up calls with Academic Advisor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at start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at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Evaluation with employer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3C72F7-3014-6743-8261-72C70FE059A7}"/>
              </a:ext>
            </a:extLst>
          </p:cNvPr>
          <p:cNvSpPr txBox="1"/>
          <p:nvPr/>
        </p:nvSpPr>
        <p:spPr>
          <a:xfrm>
            <a:off x="6180330" y="1901731"/>
            <a:ext cx="22923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4000 word report (due week before Week 0)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Presentation to SAC (during Week 3/ new Week 11)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Manager’s report (due end of Sept)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Award pass/fail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Student evaluation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Board of Examiners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223E74-405E-D14B-8771-D2E919D94F58}"/>
              </a:ext>
            </a:extLst>
          </p:cNvPr>
          <p:cNvGrpSpPr/>
          <p:nvPr/>
        </p:nvGrpSpPr>
        <p:grpSpPr>
          <a:xfrm>
            <a:off x="827584" y="5194244"/>
            <a:ext cx="2746911" cy="1547124"/>
            <a:chOff x="830388" y="5094527"/>
            <a:chExt cx="2853834" cy="16673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24B180-417A-8E4D-8358-1984C8A5BB21}"/>
                </a:ext>
              </a:extLst>
            </p:cNvPr>
            <p:cNvSpPr txBox="1"/>
            <p:nvPr/>
          </p:nvSpPr>
          <p:spPr>
            <a:xfrm>
              <a:off x="1174437" y="5094527"/>
              <a:ext cx="1741378" cy="364862"/>
            </a:xfrm>
            <a:prstGeom prst="rect">
              <a:avLst/>
            </a:prstGeom>
            <a:solidFill>
              <a:srgbClr val="99CCFF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Academic Advisor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A113CF-3D2D-9941-A358-1B70E8A6D18F}"/>
                </a:ext>
              </a:extLst>
            </p:cNvPr>
            <p:cNvSpPr txBox="1"/>
            <p:nvPr/>
          </p:nvSpPr>
          <p:spPr>
            <a:xfrm>
              <a:off x="830388" y="6041792"/>
              <a:ext cx="576064" cy="646331"/>
            </a:xfrm>
            <a:prstGeom prst="rect">
              <a:avLst/>
            </a:prstGeom>
            <a:solidFill>
              <a:srgbClr val="FFCC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HSS</a:t>
              </a:r>
              <a:br>
                <a:rPr lang="en-GB" sz="1600" dirty="0"/>
              </a:br>
              <a:r>
                <a:rPr lang="en-GB" sz="1600" dirty="0"/>
                <a:t>UG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11095C-117E-B849-9C6A-F04F7AD1DE0F}"/>
                </a:ext>
              </a:extLst>
            </p:cNvPr>
            <p:cNvSpPr txBox="1"/>
            <p:nvPr/>
          </p:nvSpPr>
          <p:spPr>
            <a:xfrm>
              <a:off x="1478460" y="5960472"/>
              <a:ext cx="1080120" cy="369332"/>
            </a:xfrm>
            <a:prstGeom prst="rect">
              <a:avLst/>
            </a:prstGeom>
            <a:solidFill>
              <a:srgbClr val="CC99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Careers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D996A0-C3B3-A243-A853-653C1FA46CF9}"/>
                </a:ext>
              </a:extLst>
            </p:cNvPr>
            <p:cNvSpPr txBox="1"/>
            <p:nvPr/>
          </p:nvSpPr>
          <p:spPr>
            <a:xfrm>
              <a:off x="1478460" y="6392540"/>
              <a:ext cx="1080120" cy="369332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Contracts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DE1340-5DC9-5648-A109-17D8CCEF5129}"/>
                </a:ext>
              </a:extLst>
            </p:cNvPr>
            <p:cNvSpPr txBox="1"/>
            <p:nvPr/>
          </p:nvSpPr>
          <p:spPr>
            <a:xfrm>
              <a:off x="2630589" y="6041792"/>
              <a:ext cx="1053633" cy="36486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Employer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6EF833A-F142-9C49-B5D3-A2EC1E98DE27}"/>
              </a:ext>
            </a:extLst>
          </p:cNvPr>
          <p:cNvSpPr txBox="1"/>
          <p:nvPr/>
        </p:nvSpPr>
        <p:spPr>
          <a:xfrm>
            <a:off x="3550232" y="5288250"/>
            <a:ext cx="522964" cy="586754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HSS</a:t>
            </a:r>
            <a:br>
              <a:rPr lang="en-GB" sz="1600" dirty="0"/>
            </a:br>
            <a:r>
              <a:rPr lang="en-GB" sz="1600" dirty="0"/>
              <a:t>UG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953F8-81FF-4848-A459-04F68C9E09B1}"/>
              </a:ext>
            </a:extLst>
          </p:cNvPr>
          <p:cNvSpPr txBox="1"/>
          <p:nvPr/>
        </p:nvSpPr>
        <p:spPr>
          <a:xfrm>
            <a:off x="4359242" y="6073208"/>
            <a:ext cx="1148862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Employer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3F6C2D-A31B-5449-A349-93B7DE6D6E7E}"/>
              </a:ext>
            </a:extLst>
          </p:cNvPr>
          <p:cNvSpPr txBox="1"/>
          <p:nvPr/>
        </p:nvSpPr>
        <p:spPr>
          <a:xfrm>
            <a:off x="4157752" y="5210574"/>
            <a:ext cx="1676135" cy="338554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Academic Advisor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07A18B-D836-2F45-958C-7E7CAEE91458}"/>
              </a:ext>
            </a:extLst>
          </p:cNvPr>
          <p:cNvSpPr txBox="1"/>
          <p:nvPr/>
        </p:nvSpPr>
        <p:spPr>
          <a:xfrm>
            <a:off x="1141615" y="5577447"/>
            <a:ext cx="1710392" cy="335288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HSS Placements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5C88DA-C45F-0942-826D-AB7C4AC96398}"/>
              </a:ext>
            </a:extLst>
          </p:cNvPr>
          <p:cNvSpPr txBox="1"/>
          <p:nvPr/>
        </p:nvSpPr>
        <p:spPr>
          <a:xfrm>
            <a:off x="4157752" y="5595463"/>
            <a:ext cx="1710392" cy="335288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HSS Placements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A42E03-8D0D-7042-8D21-74351CB9B4EB}"/>
              </a:ext>
            </a:extLst>
          </p:cNvPr>
          <p:cNvSpPr txBox="1"/>
          <p:nvPr/>
        </p:nvSpPr>
        <p:spPr>
          <a:xfrm>
            <a:off x="6154754" y="5288250"/>
            <a:ext cx="522964" cy="586754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HSS</a:t>
            </a:r>
            <a:br>
              <a:rPr lang="en-GB" sz="1600" dirty="0"/>
            </a:br>
            <a:r>
              <a:rPr lang="en-GB" sz="1600" dirty="0"/>
              <a:t>UG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4C7E67-5A42-5C46-ADF2-9C2FA28E1F49}"/>
              </a:ext>
            </a:extLst>
          </p:cNvPr>
          <p:cNvSpPr txBox="1"/>
          <p:nvPr/>
        </p:nvSpPr>
        <p:spPr>
          <a:xfrm>
            <a:off x="6762274" y="5210574"/>
            <a:ext cx="1676135" cy="338554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Academic Advisor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E37B7F-7F10-8D4E-A60B-7D23C6051371}"/>
              </a:ext>
            </a:extLst>
          </p:cNvPr>
          <p:cNvSpPr txBox="1"/>
          <p:nvPr/>
        </p:nvSpPr>
        <p:spPr>
          <a:xfrm>
            <a:off x="6762274" y="5595463"/>
            <a:ext cx="1710392" cy="335288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HSS Placements</a:t>
            </a:r>
          </a:p>
        </p:txBody>
      </p:sp>
    </p:spTree>
    <p:extLst>
      <p:ext uri="{BB962C8B-B14F-4D97-AF65-F5344CB8AC3E}">
        <p14:creationId xmlns:p14="http://schemas.microsoft.com/office/powerpoint/2010/main" val="1602297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164288" y="6525344"/>
            <a:ext cx="1944216" cy="332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 now at Stage 2?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9811" y="908720"/>
            <a:ext cx="85224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Confirm what you are interested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 you are not on the YPP DO NOT rush out 		            to complete a course transfer, find a 		          placement first!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Read the </a:t>
            </a:r>
            <a:r>
              <a:rPr lang="en-GB" sz="2400" dirty="0" err="1"/>
              <a:t>moodle</a:t>
            </a:r>
            <a:r>
              <a:rPr lang="en-GB" sz="2400" dirty="0"/>
              <a:t> page DP237325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Visit Careers &amp; Employability for…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Sessions to improve your visibility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CV check &amp; other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HSS Placements also offer appointments to help with CVs, cover letters, applications, etc. Book an appointment here: </a:t>
            </a:r>
            <a:r>
              <a:rPr lang="en-GB" sz="2400" dirty="0">
                <a:hlinkClick r:id="rId2"/>
              </a:rPr>
              <a:t>https://outlook.office365.com/owa/calendar/HSSPlacementsandEmployability11Meetings@live.kent.ac.uk/bookings/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Consult with your </a:t>
            </a:r>
            <a:r>
              <a:rPr lang="en-GB" sz="2400" i="1" dirty="0"/>
              <a:t>Academic Adviser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*Don’t forget your studies!*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0414">
            <a:off x="6437341" y="984361"/>
            <a:ext cx="1817210" cy="25553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034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9" y="1874728"/>
            <a:ext cx="84251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ABSOLUTE DEADLINES</a:t>
            </a:r>
          </a:p>
          <a:p>
            <a:pPr algn="ctr"/>
            <a:endParaRPr lang="en-GB" sz="2800" u="sng" dirty="0"/>
          </a:p>
          <a:p>
            <a:pPr algn="ctr"/>
            <a:r>
              <a:rPr lang="en-GB" sz="2800" u="sng" dirty="0"/>
              <a:t>UK Placement</a:t>
            </a:r>
            <a:r>
              <a:rPr lang="en-GB" sz="2800" dirty="0"/>
              <a:t>: </a:t>
            </a:r>
            <a:r>
              <a:rPr lang="en-GB" sz="2800" b="1" dirty="0">
                <a:solidFill>
                  <a:srgbClr val="1C4586"/>
                </a:solidFill>
              </a:rPr>
              <a:t>Last working day of July</a:t>
            </a:r>
          </a:p>
          <a:p>
            <a:pPr algn="ctr"/>
            <a:endParaRPr lang="en-GB" sz="2800" b="1" dirty="0">
              <a:solidFill>
                <a:srgbClr val="1C4586"/>
              </a:solidFill>
            </a:endParaRPr>
          </a:p>
          <a:p>
            <a:pPr algn="ctr"/>
            <a:r>
              <a:rPr lang="en-GB" sz="2800" u="sng" dirty="0"/>
              <a:t>International Placement: </a:t>
            </a:r>
            <a:r>
              <a:rPr lang="en-GB" sz="2800" b="1" dirty="0">
                <a:solidFill>
                  <a:srgbClr val="1C4586"/>
                </a:solidFill>
              </a:rPr>
              <a:t>Last working day of May</a:t>
            </a:r>
            <a:endParaRPr lang="en-GB" sz="2800" dirty="0"/>
          </a:p>
          <a:p>
            <a:pPr algn="ctr"/>
            <a:endParaRPr lang="en-GB" sz="2800" u="sng" dirty="0"/>
          </a:p>
          <a:p>
            <a:pPr algn="ctr"/>
            <a:r>
              <a:rPr lang="en-GB" sz="2800" i="1" dirty="0"/>
              <a:t>But try &amp; complete everything sooner rather than later!!!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E7B664-8283-7C47-A040-BE882296B696}"/>
              </a:ext>
            </a:extLst>
          </p:cNvPr>
          <p:cNvSpPr txBox="1">
            <a:spLocks/>
          </p:cNvSpPr>
          <p:nvPr/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Our deadlines – Stage 2 undertaking placements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34325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paperwork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713" y="1631697"/>
            <a:ext cx="85224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Placement Approval Form, including Offer Letter </a:t>
            </a:r>
          </a:p>
          <a:p>
            <a:r>
              <a:rPr lang="en-GB" sz="2400" dirty="0"/>
              <a:t>    from organisation. Health &amp; Safety and Insurance </a:t>
            </a:r>
          </a:p>
          <a:p>
            <a:r>
              <a:rPr lang="en-GB" sz="2400" dirty="0"/>
              <a:t>    Checklist 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International Placements requires extra paperwork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Medical clearance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Risk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University Travel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Placement Checklist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Any required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Visa compliance for tier4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294" y="332656"/>
            <a:ext cx="1817210" cy="25553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8750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home message for Stage 2 students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713" y="1340768"/>
            <a:ext cx="85224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Contact </a:t>
            </a:r>
            <a:r>
              <a:rPr lang="en-GB" sz="2400" dirty="0">
                <a:hlinkClick r:id="rId2"/>
              </a:rPr>
              <a:t>hssplacements@kent.ac.uk</a:t>
            </a:r>
            <a:r>
              <a:rPr lang="en-GB" sz="2400" dirty="0"/>
              <a:t> if you are interested in a YPP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Talk to your Academic Advisors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Only submit a change of course form once you 		       have a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Read the Moodle page – DP237325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Start looking now!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Last day of July is absolute deadline to			       have everything in place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0203314A-31D4-BA43-815E-677BB8BCEC7F}"/>
              </a:ext>
            </a:extLst>
          </p:cNvPr>
          <p:cNvSpPr/>
          <p:nvPr/>
        </p:nvSpPr>
        <p:spPr bwMode="auto">
          <a:xfrm>
            <a:off x="7164289" y="4164719"/>
            <a:ext cx="1880093" cy="1654483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7B2366D-D326-A844-81C4-C6C0ABC276B3}"/>
              </a:ext>
            </a:extLst>
          </p:cNvPr>
          <p:cNvSpPr/>
          <p:nvPr/>
        </p:nvSpPr>
        <p:spPr bwMode="auto">
          <a:xfrm>
            <a:off x="7164289" y="2352070"/>
            <a:ext cx="1880093" cy="1654483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2B3142FB-BFFF-674E-8232-637E7F6CC828}"/>
              </a:ext>
            </a:extLst>
          </p:cNvPr>
          <p:cNvSpPr/>
          <p:nvPr/>
        </p:nvSpPr>
        <p:spPr bwMode="auto">
          <a:xfrm>
            <a:off x="5580113" y="5085184"/>
            <a:ext cx="1880093" cy="1654483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 w="3651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2F3696FD-A7E5-0443-9614-E55B26C10F69}"/>
              </a:ext>
            </a:extLst>
          </p:cNvPr>
          <p:cNvSpPr/>
          <p:nvPr/>
        </p:nvSpPr>
        <p:spPr bwMode="auto">
          <a:xfrm>
            <a:off x="5580112" y="3279153"/>
            <a:ext cx="1880093" cy="1654483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6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a placement?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36" y="1118892"/>
            <a:ext cx="6864240" cy="524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5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employers want?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995" y="1659572"/>
            <a:ext cx="57141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Graduates that are able to map skills acquired from their studies onto generic skills in the workplace</a:t>
            </a:r>
            <a:br>
              <a:rPr lang="en-GB" sz="2400" dirty="0"/>
            </a:b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Initiative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Tap into their social capital to the </a:t>
            </a:r>
            <a:br>
              <a:rPr lang="en-GB" sz="2400" dirty="0"/>
            </a:br>
            <a:r>
              <a:rPr lang="en-GB" sz="2400" dirty="0"/>
              <a:t>benefit of the job &amp; employer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  <p:sp>
        <p:nvSpPr>
          <p:cNvPr id="10" name="Hexagon 9"/>
          <p:cNvSpPr/>
          <p:nvPr/>
        </p:nvSpPr>
        <p:spPr bwMode="auto">
          <a:xfrm>
            <a:off x="7164289" y="4164719"/>
            <a:ext cx="1880093" cy="1654483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Hexagon 10"/>
          <p:cNvSpPr/>
          <p:nvPr/>
        </p:nvSpPr>
        <p:spPr bwMode="auto">
          <a:xfrm>
            <a:off x="7164289" y="2352070"/>
            <a:ext cx="1880093" cy="1654483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Hexagon 11"/>
          <p:cNvSpPr/>
          <p:nvPr/>
        </p:nvSpPr>
        <p:spPr bwMode="auto">
          <a:xfrm>
            <a:off x="5580113" y="5085184"/>
            <a:ext cx="1880093" cy="1654483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 w="3651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Hexagon 12"/>
          <p:cNvSpPr/>
          <p:nvPr/>
        </p:nvSpPr>
        <p:spPr bwMode="auto">
          <a:xfrm>
            <a:off x="5580112" y="3279153"/>
            <a:ext cx="1880093" cy="1654483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6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Kent Year in Professional Practice?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995" y="1659572"/>
            <a:ext cx="85224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 placement/internship in between stages 2 &amp; 3 (Stage S)</a:t>
            </a:r>
            <a:br>
              <a:rPr lang="en-GB" sz="2400" dirty="0"/>
            </a:b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 1 year additional year = [S] for all SAC programmes</a:t>
            </a:r>
            <a:br>
              <a:rPr lang="en-GB" sz="2400" dirty="0"/>
            </a:b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Pass/Fail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Actually 24 weeks minimum duration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Equivalent to 120 FT days,</a:t>
            </a:r>
          </a:p>
          <a:p>
            <a:pPr lvl="1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			or 6 months full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So, 4 days per week = 30 weeks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Or, 3 days per week = 40 weeks</a:t>
            </a:r>
          </a:p>
        </p:txBody>
      </p:sp>
      <p:sp>
        <p:nvSpPr>
          <p:cNvPr id="16" name="Hexagon 15"/>
          <p:cNvSpPr/>
          <p:nvPr/>
        </p:nvSpPr>
        <p:spPr bwMode="auto">
          <a:xfrm>
            <a:off x="7164289" y="4164719"/>
            <a:ext cx="1880093" cy="1654483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Hexagon 16"/>
          <p:cNvSpPr/>
          <p:nvPr/>
        </p:nvSpPr>
        <p:spPr bwMode="auto">
          <a:xfrm>
            <a:off x="7164289" y="2352070"/>
            <a:ext cx="1880093" cy="1654483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Hexagon 17"/>
          <p:cNvSpPr/>
          <p:nvPr/>
        </p:nvSpPr>
        <p:spPr bwMode="auto">
          <a:xfrm>
            <a:off x="5580113" y="5085184"/>
            <a:ext cx="1880093" cy="1654483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 w="3651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Hexagon 19"/>
          <p:cNvSpPr/>
          <p:nvPr/>
        </p:nvSpPr>
        <p:spPr bwMode="auto">
          <a:xfrm>
            <a:off x="5580112" y="3279153"/>
            <a:ext cx="1880093" cy="1654483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0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it assessed?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713" y="1196752"/>
            <a:ext cx="85224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1C4586"/>
                </a:solidFill>
              </a:rPr>
              <a:t>Brief written appraisal by your Line Manager(s) 	(10%) </a:t>
            </a:r>
          </a:p>
          <a:p>
            <a:pPr lvl="1"/>
            <a:r>
              <a:rPr lang="en-US" sz="2400" dirty="0"/>
              <a:t>Marks averaged if more than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1C4586"/>
                </a:solidFill>
              </a:rPr>
              <a:t>Written report (4000 words, excluding references) </a:t>
            </a:r>
            <a:br>
              <a:rPr lang="en-US" sz="2400" b="1" dirty="0">
                <a:solidFill>
                  <a:srgbClr val="1C4586"/>
                </a:solidFill>
              </a:rPr>
            </a:br>
            <a:r>
              <a:rPr lang="en-US" sz="2400" b="1" u="sng" dirty="0">
                <a:solidFill>
                  <a:srgbClr val="1C4586"/>
                </a:solidFill>
              </a:rPr>
              <a:t>reflecting</a:t>
            </a:r>
            <a:r>
              <a:rPr lang="en-US" sz="2400" b="1" dirty="0">
                <a:solidFill>
                  <a:srgbClr val="1C4586"/>
                </a:solidFill>
              </a:rPr>
              <a:t> on the work undertaken)			 (80%) </a:t>
            </a:r>
            <a:r>
              <a:rPr lang="en-GB" sz="2400" dirty="0"/>
              <a:t>Synthesise</a:t>
            </a:r>
            <a:r>
              <a:rPr lang="en-US" sz="2400" dirty="0"/>
              <a:t> the key </a:t>
            </a:r>
            <a:r>
              <a:rPr lang="en-GB" sz="2400" dirty="0"/>
              <a:t>experiences</a:t>
            </a:r>
            <a:r>
              <a:rPr lang="en-US" sz="2400" dirty="0"/>
              <a:t> you acquired during your placement &amp; match them to the learning outcomes of the degree </a:t>
            </a:r>
            <a:r>
              <a:rPr lang="en-US" sz="2400" dirty="0" err="1"/>
              <a:t>programme</a:t>
            </a:r>
            <a:endParaRPr lang="en-GB" sz="24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>
                <a:solidFill>
                  <a:srgbClr val="1C4586"/>
                </a:solidFill>
              </a:rPr>
              <a:t>Short presentation about your placement, in the Autumn term of Stage 3						 (10%) </a:t>
            </a:r>
            <a:endParaRPr lang="en-US" sz="2400" dirty="0">
              <a:solidFill>
                <a:srgbClr val="1C4586"/>
              </a:solidFill>
            </a:endParaRPr>
          </a:p>
          <a:p>
            <a:pPr marL="444500"/>
            <a:r>
              <a:rPr lang="en-US" sz="2400" dirty="0"/>
              <a:t>5 minutes to present a summary of your work on placement to a group of your peers &amp; academic staff. Stage 2 students preparing for their YPP will be invited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9525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9525"/>
            <a:r>
              <a:rPr lang="en-US" sz="2400" b="1" u="sng" dirty="0">
                <a:solidFill>
                  <a:srgbClr val="1C4586"/>
                </a:solidFill>
              </a:rPr>
              <a:t>Overall the module is a Pass/Fail</a:t>
            </a:r>
            <a:endParaRPr lang="en-GB" sz="24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6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SAC expect from the placement?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995" y="1659572"/>
            <a:ext cx="8522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It must complement </a:t>
            </a:r>
            <a:r>
              <a:rPr lang="en-GB" sz="2400" b="1" i="1" dirty="0"/>
              <a:t>learning outcomes</a:t>
            </a:r>
            <a:r>
              <a:rPr lang="en-GB" sz="2400" i="1" dirty="0"/>
              <a:t> </a:t>
            </a:r>
            <a:r>
              <a:rPr lang="en-GB" sz="2400" dirty="0"/>
              <a:t>from you degree: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462775" y="2259736"/>
            <a:ext cx="8291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Knowledge &amp; understanding of specific areas of theory, policy or practice relevant to the host </a:t>
            </a:r>
            <a:r>
              <a:rPr lang="en-US" sz="2400" dirty="0" err="1">
                <a:solidFill>
                  <a:srgbClr val="000000"/>
                </a:solidFill>
              </a:rPr>
              <a:t>organisations</a:t>
            </a:r>
            <a:r>
              <a:rPr lang="en-US" sz="2400" dirty="0">
                <a:solidFill>
                  <a:srgbClr val="000000"/>
                </a:solidFill>
              </a:rPr>
              <a:t> &amp; agreed placement task(s)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Application of intellectual or subject-specific skills from Stages 1 &amp; 2 of the degree </a:t>
            </a:r>
            <a:r>
              <a:rPr lang="en-US" sz="2400" dirty="0" err="1">
                <a:solidFill>
                  <a:srgbClr val="000000"/>
                </a:solidFill>
              </a:rPr>
              <a:t>programme</a:t>
            </a:r>
            <a:r>
              <a:rPr lang="en-US" sz="2400" dirty="0">
                <a:solidFill>
                  <a:srgbClr val="000000"/>
                </a:solidFill>
              </a:rPr>
              <a:t> from the perspective of their chosen employer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Ability to work in a professional setting &amp; demonstrate enhanced inter-personal skills</a:t>
            </a:r>
          </a:p>
        </p:txBody>
      </p:sp>
    </p:spTree>
    <p:extLst>
      <p:ext uri="{BB962C8B-B14F-4D97-AF65-F5344CB8AC3E}">
        <p14:creationId xmlns:p14="http://schemas.microsoft.com/office/powerpoint/2010/main" val="247751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SAC expect from the placement?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995" y="1659572"/>
            <a:ext cx="8522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Examples include, but are </a:t>
            </a:r>
            <a:r>
              <a:rPr lang="en-GB" sz="2400" u="sng" dirty="0"/>
              <a:t>not limited to</a:t>
            </a:r>
            <a:r>
              <a:rPr lang="en-GB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1043857" y="2132856"/>
            <a:ext cx="77048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669900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piece of research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management plan or other management tool 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policy report, a piece of law or policy, or its implementation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 exercise related to the storage &amp;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systematisation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of data sets 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Facilitation, planning &amp; coordination of a consultation process or an event 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Development of educational, awareness-raising or advocacy materials or activities</a:t>
            </a:r>
          </a:p>
        </p:txBody>
      </p:sp>
    </p:spTree>
    <p:extLst>
      <p:ext uri="{BB962C8B-B14F-4D97-AF65-F5344CB8AC3E}">
        <p14:creationId xmlns:p14="http://schemas.microsoft.com/office/powerpoint/2010/main" val="231098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in Professional Practice Organisations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843" y="3147729"/>
            <a:ext cx="1650523" cy="1110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56" y="3617021"/>
            <a:ext cx="1571015" cy="202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259" y="4729723"/>
            <a:ext cx="1856284" cy="1456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543" y="4292586"/>
            <a:ext cx="1571929" cy="1816665"/>
          </a:xfrm>
          <a:prstGeom prst="rect">
            <a:avLst/>
          </a:prstGeom>
        </p:spPr>
      </p:pic>
      <p:pic>
        <p:nvPicPr>
          <p:cNvPr id="1038" name="Picture 14" descr="http://www.artists4climate.com/wp-content/uploads/2015/02/unccd_me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9" b="11103"/>
          <a:stretch/>
        </p:blipFill>
        <p:spPr bwMode="auto">
          <a:xfrm>
            <a:off x="4250525" y="2627993"/>
            <a:ext cx="2125442" cy="14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afariwildz.com/wp-content/uploads/2013/05/UCF-Logo-e13810746093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92" y="3101940"/>
            <a:ext cx="2317251" cy="77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d2ouvy59p0dg6k.cloudfront.net/img/traffic_logo_41288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8" y="2304946"/>
            <a:ext cx="2207325" cy="7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11570" t="12901" r="78980" b="72399"/>
          <a:stretch/>
        </p:blipFill>
        <p:spPr>
          <a:xfrm>
            <a:off x="1858938" y="4949583"/>
            <a:ext cx="3120247" cy="14561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22816" t="15971" r="62484" b="67929"/>
          <a:stretch/>
        </p:blipFill>
        <p:spPr>
          <a:xfrm>
            <a:off x="2269421" y="4001128"/>
            <a:ext cx="3070585" cy="1008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5847" y="1847432"/>
            <a:ext cx="1396931" cy="950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1874" y="1079045"/>
            <a:ext cx="1318036" cy="1817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97017" y="998861"/>
            <a:ext cx="1523653" cy="1523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3215" y="1165969"/>
            <a:ext cx="1737980" cy="130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4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132367"/>
            <a:ext cx="54981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 clean disciplinary record</a:t>
            </a:r>
            <a:br>
              <a:rPr lang="en-GB" sz="2400" dirty="0"/>
            </a:b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Contractual agreement between employer &amp; university (at Stage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you are registered on the programme!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Hexagon 4"/>
          <p:cNvSpPr/>
          <p:nvPr/>
        </p:nvSpPr>
        <p:spPr bwMode="auto">
          <a:xfrm>
            <a:off x="7164289" y="4164719"/>
            <a:ext cx="1880093" cy="1654483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Hexagon 5"/>
          <p:cNvSpPr/>
          <p:nvPr/>
        </p:nvSpPr>
        <p:spPr bwMode="auto">
          <a:xfrm>
            <a:off x="7164289" y="2352070"/>
            <a:ext cx="1880093" cy="1654483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Hexagon 6"/>
          <p:cNvSpPr/>
          <p:nvPr/>
        </p:nvSpPr>
        <p:spPr bwMode="auto">
          <a:xfrm>
            <a:off x="5580113" y="5085184"/>
            <a:ext cx="1880093" cy="1654483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 w="3651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Hexagon 7"/>
          <p:cNvSpPr/>
          <p:nvPr/>
        </p:nvSpPr>
        <p:spPr bwMode="auto">
          <a:xfrm>
            <a:off x="5580112" y="3279153"/>
            <a:ext cx="1880093" cy="1654483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990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m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3399"/>
        </a:dk1>
        <a:lt1>
          <a:srgbClr val="CCFFFF"/>
        </a:lt1>
        <a:dk2>
          <a:srgbClr val="0033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FF"/>
        </a:accent3>
        <a:accent4>
          <a:srgbClr val="00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UCAS Talk 2013</Template>
  <TotalTime>0</TotalTime>
  <Words>1003</Words>
  <Application>Microsoft Office PowerPoint</Application>
  <PresentationFormat>On-screen Show (4:3)</PresentationFormat>
  <Paragraphs>175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Calibri</vt:lpstr>
      <vt:lpstr>Candara</vt:lpstr>
      <vt:lpstr>Century Schoolbook</vt:lpstr>
      <vt:lpstr>Comic Sans MS</vt:lpstr>
      <vt:lpstr>Times New Roman</vt:lpstr>
      <vt:lpstr>Custom Design</vt:lpstr>
      <vt:lpstr>kent2013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Why do a placement?</vt:lpstr>
      <vt:lpstr>What do employers want?</vt:lpstr>
      <vt:lpstr>What is the Kent Year in Professional Practice?</vt:lpstr>
      <vt:lpstr>How is it assessed?</vt:lpstr>
      <vt:lpstr>What does SAC expect from the placement?</vt:lpstr>
      <vt:lpstr>What does SAC expect from the placement?</vt:lpstr>
      <vt:lpstr>Year in Professional Practice Organisations</vt:lpstr>
      <vt:lpstr>Conditions</vt:lpstr>
      <vt:lpstr>The onus is on you!</vt:lpstr>
      <vt:lpstr>Where do I find out more about the YPP?</vt:lpstr>
      <vt:lpstr>PowerPoint Presentation</vt:lpstr>
      <vt:lpstr>What to do now at Stage 2?</vt:lpstr>
      <vt:lpstr>PowerPoint Presentation</vt:lpstr>
      <vt:lpstr>Final paperwork</vt:lpstr>
      <vt:lpstr>Take home message for Stage 2 students</vt:lpstr>
    </vt:vector>
  </TitlesOfParts>
  <Company>University of Kent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opportunities and research</dc:title>
  <dc:creator>MStruebig</dc:creator>
  <cp:lastModifiedBy>Katie Marshall</cp:lastModifiedBy>
  <cp:revision>162</cp:revision>
  <dcterms:created xsi:type="dcterms:W3CDTF">2015-06-30T08:03:12Z</dcterms:created>
  <dcterms:modified xsi:type="dcterms:W3CDTF">2023-03-15T10:46:00Z</dcterms:modified>
</cp:coreProperties>
</file>